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D98"/>
    <a:srgbClr val="00CCFF"/>
    <a:srgbClr val="000068"/>
    <a:srgbClr val="00007A"/>
    <a:srgbClr val="00002A"/>
    <a:srgbClr val="CFE4FE"/>
    <a:srgbClr val="003399"/>
    <a:srgbClr val="00FE2A"/>
    <a:srgbClr val="3A7CCB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E2A88-569E-416A-AA4C-5ED205A9B14D}" v="7046" dt="2018-06-17T07:20:32.940"/>
    <p1510:client id="{43FC6149-4BD6-4BE5-8273-1E069B34E03E}" v="7043" dt="2018-06-16T21:54:5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30" d="100"/>
          <a:sy n="30" d="100"/>
        </p:scale>
        <p:origin x="640" y="-504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jpg"/><Relationship Id="rId26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34" Type="http://schemas.openxmlformats.org/officeDocument/2006/relationships/image" Target="../media/image23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31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416468B5-1923-4DFE-A601-CE1E7888320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1954"/>
          <a:stretch/>
        </p:blipFill>
        <p:spPr>
          <a:xfrm>
            <a:off x="714645" y="13452050"/>
            <a:ext cx="5551840" cy="3217610"/>
          </a:xfrm>
          <a:prstGeom prst="rect">
            <a:avLst/>
          </a:prstGeom>
        </p:spPr>
      </p:pic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7112485"/>
            <a:ext cx="9360000" cy="20475710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7228681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8270450"/>
            <a:ext cx="8820000" cy="458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Transcranial magnetic stimulation (TMS) is a treatment in which EM pulses are sent to the brain through the skull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BrainsWay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treat patients with TMS to cure MDD  (Major Depressive Disorder)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Psychiatrists evaluate depression level using the Hamilton Depression Rating Scale (HDRS)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is a method of recording electrical activity of the brain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173632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18277681"/>
            <a:ext cx="8820000" cy="348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a correlation between EEG signals acquired from patients during therapy, and HDRS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predict the HDRS rating of patients from their EEG signals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1953729"/>
            <a:ext cx="8820000" cy="546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data sample (27 patients, 4 sessions)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data is of very high dimension compared to HDRS scores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also contains a large amount of brain activity information and noise which do not correlate to depression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 signals, after standard preprocessing, were found to be linearly dependent, despite attempts to avoid this through pre-processing techniques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09446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458000" y="7122078"/>
            <a:ext cx="9360000" cy="2044020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ounded Rectangle 145"/>
          <p:cNvSpPr/>
          <p:nvPr/>
        </p:nvSpPr>
        <p:spPr>
          <a:xfrm>
            <a:off x="629999" y="27981328"/>
            <a:ext cx="9360000" cy="13603866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39055" y="1759188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243006" y="38185533"/>
            <a:ext cx="9360000" cy="3401264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66328" y="3822363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9156481"/>
            <a:ext cx="8641154" cy="225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selected feature extraction techniques did not reveal a correlation to the HDRS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 was shown to be necessary, but was not enough to reveal a correlation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2"/>
            <a:ext cx="28290682" cy="211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Examination of TMS Effect Using EEG Signal</a:t>
            </a:r>
            <a:endParaRPr lang="en-US" sz="10000" kern="0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5780881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Matan Allouche and Reggev Livney, Supervised by Or </a:t>
            </a:r>
            <a:r>
              <a:rPr lang="en-US" sz="6000" dirty="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Yair</a:t>
            </a:r>
            <a:endParaRPr lang="en-US" sz="600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ounded Rectangle 199"/>
          <p:cNvSpPr/>
          <p:nvPr/>
        </p:nvSpPr>
        <p:spPr>
          <a:xfrm>
            <a:off x="20285441" y="7111966"/>
            <a:ext cx="9360000" cy="1002271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475564" y="7134033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0556001" y="7990681"/>
            <a:ext cx="8485370" cy="839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subjects brains behave differently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differences can be accounted for using parallel transport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Transport moves all the clusters, representing different subjects, to the same location on the manifold, using a non-linear metric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06986" y="28031281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Rectangle 4"/>
              <p:cNvSpPr>
                <a:spLocks noChangeArrowheads="1"/>
              </p:cNvSpPr>
              <p:nvPr/>
            </p:nvSpPr>
            <p:spPr bwMode="auto">
              <a:xfrm>
                <a:off x="10688984" y="28934350"/>
                <a:ext cx="8820000" cy="9520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Covariances are very high-dimensional, and should be reduced to their principal components before applying regression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Diffusion maps:</a:t>
                </a:r>
                <a:r>
                  <a:rPr lang="en-US" sz="32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956234" lvl="1" indent="-514350" algn="l" rtl="0">
                  <a:spcBef>
                    <a:spcPts val="1682"/>
                  </a:spcBef>
                  <a:buSzPct val="125000"/>
                  <a:buFont typeface="+mj-lt"/>
                  <a:buAutoNum type="arabicPeriod"/>
                </a:pPr>
                <a:r>
                  <a:rPr lang="en-US" sz="3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Kernel: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32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56234" lvl="1" indent="-514350" algn="l" rtl="0">
                  <a:spcBef>
                    <a:spcPts val="1682"/>
                  </a:spcBef>
                  <a:buSzPct val="125000"/>
                  <a:buFont typeface="+mj-lt"/>
                  <a:buAutoNum type="arabicPeriod"/>
                </a:pPr>
                <a:r>
                  <a:rPr lang="en-US" sz="3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Compute: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32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32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56234" lvl="1" indent="-514350" algn="l" rtl="0">
                  <a:spcBef>
                    <a:spcPts val="1682"/>
                  </a:spcBef>
                  <a:buSzPct val="125000"/>
                  <a:buFont typeface="+mj-lt"/>
                  <a:buAutoNum type="arabicPeriod"/>
                </a:pPr>
                <a:r>
                  <a:rPr lang="en-US" sz="3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eigenvectors: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3200" b="0" i="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3200" b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ΛΨ</m:t>
                    </m:r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l-GR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32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56234" lvl="1" indent="-514350" algn="l" rtl="0">
                  <a:spcBef>
                    <a:spcPts val="1682"/>
                  </a:spcBef>
                  <a:buSzPct val="125000"/>
                  <a:buFont typeface="+mj-lt"/>
                  <a:buAutoNum type="arabicPeriod"/>
                </a:pPr>
                <a:r>
                  <a:rPr lang="en-US" sz="3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the new features and the rows correspond to observations</a:t>
                </a:r>
              </a:p>
              <a:p>
                <a:pPr marL="514350" indent="-51435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r>
                  <a:rPr lang="en-US" sz="2990" b="0" dirty="0">
                    <a:solidFill>
                      <a:srgbClr val="00206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Distances between covariances are not Euclidean, hence we choose:</a:t>
                </a:r>
              </a:p>
              <a:p>
                <a:pPr marL="514350" indent="-514350" algn="l" rtl="0">
                  <a:spcBef>
                    <a:spcPts val="1682"/>
                  </a:spcBef>
                  <a:buSzPct val="125000"/>
                  <a:buFont typeface="Arial" panose="020B0604020202020204" pitchFamily="34" charset="0"/>
                  <a:buChar char="•"/>
                </a:pPr>
                <a:endParaRPr lang="en-US" sz="3200" b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8984" y="28934350"/>
                <a:ext cx="8820000" cy="9520921"/>
              </a:xfrm>
              <a:prstGeom prst="rect">
                <a:avLst/>
              </a:prstGeom>
              <a:blipFill>
                <a:blip r:embed="rId13"/>
                <a:stretch>
                  <a:fillRect l="-2004" t="-1601" r="-13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4"/>
              <p:cNvSpPr>
                <a:spLocks noChangeArrowheads="1"/>
              </p:cNvSpPr>
              <p:nvPr/>
            </p:nvSpPr>
            <p:spPr bwMode="auto">
              <a:xfrm>
                <a:off x="20555999" y="18506281"/>
                <a:ext cx="8861157" cy="15425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applying diffusion maps, typical regions for each subject are recognized: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2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of diffusion maps. No significant correlation between the low-dimension representation and the HDRS has been found.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None of the manipulations that were done over the signals showed better correlation.</a:t>
                </a: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>
                  <a:spcBef>
                    <a:spcPts val="1682"/>
                  </a:spcBef>
                  <a:buSzPct val="125000"/>
                </a:pPr>
                <a:r>
                  <a:rPr lang="en-US" sz="22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Covariances scattering after parallel transport by subjects.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22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PCA components in this example. Left: The subjects scatters around the center. Right: Covariances colored by HDRS after parallel transport. </a:t>
                </a: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Transport didn’t create 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representation correlated 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the HDRS.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 representation 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methods, such as t-SNE, 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didn’t show better results.</a:t>
                </a:r>
              </a:p>
              <a:p>
                <a:pPr algn="l" rtl="0">
                  <a:spcBef>
                    <a:spcPts val="1682"/>
                  </a:spcBef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55999" y="18506281"/>
                <a:ext cx="8861157" cy="15425086"/>
              </a:xfrm>
              <a:prstGeom prst="rect">
                <a:avLst/>
              </a:prstGeom>
              <a:blipFill>
                <a:blip r:embed="rId14"/>
                <a:stretch>
                  <a:fillRect l="-1994" t="-988" r="-8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ounded Rectangle 199"/>
          <p:cNvSpPr/>
          <p:nvPr/>
        </p:nvSpPr>
        <p:spPr>
          <a:xfrm>
            <a:off x="20286000" y="17495071"/>
            <a:ext cx="9360000" cy="16622557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89406" y="218282"/>
            <a:ext cx="9283377" cy="2907735"/>
            <a:chOff x="10489406" y="218282"/>
            <a:chExt cx="9283377" cy="2907735"/>
          </a:xfrm>
        </p:grpSpPr>
        <p:sp>
          <p:nvSpPr>
            <p:cNvPr id="129" name="TextBox 128"/>
            <p:cNvSpPr txBox="1"/>
            <p:nvPr/>
          </p:nvSpPr>
          <p:spPr>
            <a:xfrm>
              <a:off x="10489406" y="2418131"/>
              <a:ext cx="9283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Signal and Image Processing Lab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4362" y="218282"/>
              <a:ext cx="4649244" cy="2274969"/>
            </a:xfrm>
            <a:prstGeom prst="rect">
              <a:avLst/>
            </a:prstGeom>
          </p:spPr>
        </p:pic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199" y="675481"/>
            <a:ext cx="6115895" cy="1646233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446584" y="370681"/>
            <a:ext cx="9357022" cy="2540481"/>
            <a:chOff x="446584" y="370681"/>
            <a:chExt cx="9357022" cy="2540481"/>
          </a:xfrm>
        </p:grpSpPr>
        <p:sp>
          <p:nvSpPr>
            <p:cNvPr id="134" name="TextBox 133"/>
            <p:cNvSpPr txBox="1"/>
            <p:nvPr/>
          </p:nvSpPr>
          <p:spPr>
            <a:xfrm>
              <a:off x="520229" y="370681"/>
              <a:ext cx="9283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Andrew and Erna Viterbi</a:t>
              </a:r>
            </a:p>
            <a:p>
              <a:pPr algn="l"/>
              <a:r>
                <a:rPr lang="en-US" sz="3200" dirty="0">
                  <a:solidFill>
                    <a:schemeClr val="bg1"/>
                  </a:solidFill>
                </a:rPr>
                <a:t>Faculty of Electrical Engineering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6584" y="1453208"/>
              <a:ext cx="5466943" cy="1457954"/>
            </a:xfrm>
            <a:prstGeom prst="rect">
              <a:avLst/>
            </a:prstGeom>
          </p:spPr>
        </p:pic>
      </p:grp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7329606" y="41975881"/>
            <a:ext cx="2362199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2018</a:t>
            </a: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812006" y="41975881"/>
            <a:ext cx="3588241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collaboration with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F9393-9A4B-4473-9B48-F6E0B2BA523C}"/>
              </a:ext>
            </a:extLst>
          </p:cNvPr>
          <p:cNvSpPr txBox="1"/>
          <p:nvPr/>
        </p:nvSpPr>
        <p:spPr>
          <a:xfrm>
            <a:off x="1472288" y="16906159"/>
            <a:ext cx="3289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scheme</a:t>
            </a:r>
            <a:endParaRPr lang="en-IL" dirty="0"/>
          </a:p>
        </p:txBody>
      </p:sp>
      <p:sp>
        <p:nvSpPr>
          <p:cNvPr id="148" name="Rectangle 4">
            <a:extLst>
              <a:ext uri="{FF2B5EF4-FFF2-40B4-BE49-F238E27FC236}">
                <a16:creationId xmlns:a16="http://schemas.microsoft.com/office/drawing/2014/main" id="{9298E144-4739-4CCC-8D45-BCD08331E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999" y="16889049"/>
            <a:ext cx="4684207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TMS treatment scheme</a:t>
            </a:r>
          </a:p>
        </p:txBody>
      </p:sp>
      <p:pic>
        <p:nvPicPr>
          <p:cNvPr id="147" name="Picture 14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B49A8F9-C561-4CFF-8A89-35421CCADB2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"/>
          <a:stretch/>
        </p:blipFill>
        <p:spPr>
          <a:xfrm>
            <a:off x="6194370" y="13667169"/>
            <a:ext cx="3609236" cy="3086512"/>
          </a:xfrm>
          <a:prstGeom prst="rect">
            <a:avLst/>
          </a:prstGeom>
        </p:spPr>
      </p:pic>
      <p:pic>
        <p:nvPicPr>
          <p:cNvPr id="4" name="Picture 2" descr="Brainsway">
            <a:extLst>
              <a:ext uri="{FF2B5EF4-FFF2-40B4-BE49-F238E27FC236}">
                <a16:creationId xmlns:a16="http://schemas.microsoft.com/office/drawing/2014/main" id="{A9A8FC47-152E-4D9B-A9E6-9AA394A2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06" y="41794906"/>
            <a:ext cx="10287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2">
            <a:extLst>
              <a:ext uri="{FF2B5EF4-FFF2-40B4-BE49-F238E27FC236}">
                <a16:creationId xmlns:a16="http://schemas.microsoft.com/office/drawing/2014/main" id="{BB4C17AB-41FD-4C5F-BF07-3DFCC096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676" y="7228681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as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4">
                <a:extLst>
                  <a:ext uri="{FF2B5EF4-FFF2-40B4-BE49-F238E27FC236}">
                    <a16:creationId xmlns:a16="http://schemas.microsoft.com/office/drawing/2014/main" id="{BA684445-861B-47A0-B3E2-D2D374921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0676" y="13680618"/>
                <a:ext cx="8820000" cy="7325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EEG measurement (trial) is described by 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990" b="0" i="1" dirty="0" smtClean="0">
                        <a:solidFill>
                          <a:srgbClr val="000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sz="2990" b="0" i="1" dirty="0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>
                  <a:spcBef>
                    <a:spcPts val="1682"/>
                  </a:spcBef>
                  <a:buSzPct val="125000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𝑛  = number of electrodes 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𝑚 = number of samples in trial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empirical covariance is</a:t>
                </a:r>
                <a:b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32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Covariance is SPD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Here, the smallest eigenvalue was much smaller than the largest – a near non-inversible matrix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allow numerical calculation of the Riemannian mean – some electrodes were not selected to allow inversibility</a:t>
                </a:r>
              </a:p>
            </p:txBody>
          </p:sp>
        </mc:Choice>
        <mc:Fallback xmlns="">
          <p:sp>
            <p:nvSpPr>
              <p:cNvPr id="156" name="Rectangle 4">
                <a:extLst>
                  <a:ext uri="{FF2B5EF4-FFF2-40B4-BE49-F238E27FC236}">
                    <a16:creationId xmlns:a16="http://schemas.microsoft.com/office/drawing/2014/main" id="{BA684445-861B-47A0-B3E2-D2D374921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70676" y="13680618"/>
                <a:ext cx="8820000" cy="7325325"/>
              </a:xfrm>
              <a:prstGeom prst="rect">
                <a:avLst/>
              </a:prstGeom>
              <a:blipFill>
                <a:blip r:embed="rId20"/>
                <a:stretch>
                  <a:fillRect l="-2004" t="-2080" r="-26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E22CBEF3-8A5F-4E95-B6A4-005D269B5B5C}"/>
              </a:ext>
            </a:extLst>
          </p:cNvPr>
          <p:cNvSpPr txBox="1"/>
          <p:nvPr/>
        </p:nvSpPr>
        <p:spPr>
          <a:xfrm>
            <a:off x="10489406" y="12715081"/>
            <a:ext cx="91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EEG signals from adjacent electrodes (top) and from distant electrodes (bottom). A large correlation can be seen between adjacent electrodes.</a:t>
            </a:r>
            <a:endParaRPr lang="en-IL" dirty="0"/>
          </a:p>
        </p:txBody>
      </p:sp>
      <p:sp>
        <p:nvSpPr>
          <p:cNvPr id="161" name="Rectangle 2">
            <a:extLst>
              <a:ext uri="{FF2B5EF4-FFF2-40B4-BE49-F238E27FC236}">
                <a16:creationId xmlns:a16="http://schemas.microsoft.com/office/drawing/2014/main" id="{9D352D26-DE40-46E6-AF5E-C67F0CD9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00" y="280312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Approach</a:t>
            </a:r>
          </a:p>
        </p:txBody>
      </p:sp>
      <p:sp>
        <p:nvSpPr>
          <p:cNvPr id="162" name="Rectangle 4">
            <a:extLst>
              <a:ext uri="{FF2B5EF4-FFF2-40B4-BE49-F238E27FC236}">
                <a16:creationId xmlns:a16="http://schemas.microsoft.com/office/drawing/2014/main" id="{F80FF5A5-C5C3-49EF-8EEB-426D216A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00" y="36184680"/>
            <a:ext cx="8820000" cy="530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of electrodes due to near-linear dependence</a:t>
            </a:r>
            <a:endParaRPr lang="he-IL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processing may include a combination of filtering, FFT, selecting time windows, using signals in rest, etc.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Covariances were calculated for each trial, and then the Riemannian mean is calculated on all trial covariances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session of one subject represented by one covariance matrix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F3815B-0F27-442E-9B55-850552F6041D}"/>
              </a:ext>
            </a:extLst>
          </p:cNvPr>
          <p:cNvSpPr txBox="1"/>
          <p:nvPr/>
        </p:nvSpPr>
        <p:spPr>
          <a:xfrm>
            <a:off x="10870405" y="26329818"/>
            <a:ext cx="867718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0"/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of a covariance matrix. Some pairs of electrodes have strong covariances (as demonstrated in the graphs above), creating a near non-inversible matrix.</a:t>
            </a:r>
            <a:endParaRPr lang="he-IL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6" name="Table 235">
            <a:extLst>
              <a:ext uri="{FF2B5EF4-FFF2-40B4-BE49-F238E27FC236}">
                <a16:creationId xmlns:a16="http://schemas.microsoft.com/office/drawing/2014/main" id="{E1BE38F4-9B79-4D02-A00D-92299F01B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34427"/>
              </p:ext>
            </p:extLst>
          </p:nvPr>
        </p:nvGraphicFramePr>
        <p:xfrm>
          <a:off x="999684" y="32831881"/>
          <a:ext cx="2932470" cy="2736902"/>
        </p:xfrm>
        <a:graphic>
          <a:graphicData uri="http://schemas.openxmlformats.org/drawingml/2006/table">
            <a:tbl>
              <a:tblPr/>
              <a:tblGrid>
                <a:gridCol w="325830">
                  <a:extLst>
                    <a:ext uri="{9D8B030D-6E8A-4147-A177-3AD203B41FA5}">
                      <a16:colId xmlns:a16="http://schemas.microsoft.com/office/drawing/2014/main" val="1822562001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2371310206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3701066253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4157634696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2835606855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34754641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874695554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1462287185"/>
                    </a:ext>
                  </a:extLst>
                </a:gridCol>
                <a:gridCol w="325830">
                  <a:extLst>
                    <a:ext uri="{9D8B030D-6E8A-4147-A177-3AD203B41FA5}">
                      <a16:colId xmlns:a16="http://schemas.microsoft.com/office/drawing/2014/main" val="3127998"/>
                    </a:ext>
                  </a:extLst>
                </a:gridCol>
              </a:tblGrid>
              <a:tr h="9781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Session3 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dHDRS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503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5197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0.62963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23860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0.547619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83771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63155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0.382353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69021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67520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0.512821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80773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0.296296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654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72948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0.448276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37009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-0.11111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69009"/>
                  </a:ext>
                </a:extLst>
              </a:tr>
              <a:tr h="88455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0.576923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11612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096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185726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92559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0.464286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550598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0.678571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04560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0.354839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15766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51504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0.608696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96156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0.263158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11877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07126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25156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73778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3531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0.515152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4251"/>
                  </a:ext>
                </a:extLst>
              </a:tr>
              <a:tr h="97813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11" marR="4511" marT="4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57931"/>
                  </a:ext>
                </a:extLst>
              </a:tr>
            </a:tbl>
          </a:graphicData>
        </a:graphic>
      </p:graphicFrame>
      <p:pic>
        <p:nvPicPr>
          <p:cNvPr id="248" name="Picture 247">
            <a:extLst>
              <a:ext uri="{FF2B5EF4-FFF2-40B4-BE49-F238E27FC236}">
                <a16:creationId xmlns:a16="http://schemas.microsoft.com/office/drawing/2014/main" id="{57475522-3B82-49B7-B1B7-B4EC396B359E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806" y="20639881"/>
            <a:ext cx="7596170" cy="56971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657354A-55AD-48CC-8C04-0CA751C0A3E0}"/>
              </a:ext>
            </a:extLst>
          </p:cNvPr>
          <p:cNvGrpSpPr/>
          <p:nvPr/>
        </p:nvGrpSpPr>
        <p:grpSpPr>
          <a:xfrm>
            <a:off x="964506" y="28909892"/>
            <a:ext cx="8610500" cy="7195322"/>
            <a:chOff x="934781" y="29326681"/>
            <a:chExt cx="8610500" cy="719532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123E561-306D-4511-88FC-8CEE7ADC9281}"/>
                </a:ext>
              </a:extLst>
            </p:cNvPr>
            <p:cNvGrpSpPr/>
            <p:nvPr/>
          </p:nvGrpSpPr>
          <p:grpSpPr>
            <a:xfrm>
              <a:off x="1020124" y="29326681"/>
              <a:ext cx="3132504" cy="2855189"/>
              <a:chOff x="2057400" y="54869"/>
              <a:chExt cx="5965116" cy="6122312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2B771509-27C3-4BDE-8229-C26BE02F0F3A}"/>
                  </a:ext>
                </a:extLst>
              </p:cNvPr>
              <p:cNvGrpSpPr/>
              <p:nvPr/>
            </p:nvGrpSpPr>
            <p:grpSpPr>
              <a:xfrm>
                <a:off x="2057400" y="685801"/>
                <a:ext cx="5562600" cy="5257801"/>
                <a:chOff x="1600200" y="1219201"/>
                <a:chExt cx="5562600" cy="5257801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6BD1C58-C595-438A-83D5-AC1E4AE428D4}"/>
                    </a:ext>
                  </a:extLst>
                </p:cNvPr>
                <p:cNvGrpSpPr/>
                <p:nvPr/>
              </p:nvGrpSpPr>
              <p:grpSpPr>
                <a:xfrm>
                  <a:off x="2362200" y="1219201"/>
                  <a:ext cx="4800600" cy="4637089"/>
                  <a:chOff x="2558143" y="2460624"/>
                  <a:chExt cx="3886200" cy="3482977"/>
                </a:xfrm>
              </p:grpSpPr>
              <p:pic>
                <p:nvPicPr>
                  <p:cNvPr id="192" name="Content Placeholder 5">
                    <a:extLst>
                      <a:ext uri="{FF2B5EF4-FFF2-40B4-BE49-F238E27FC236}">
                        <a16:creationId xmlns:a16="http://schemas.microsoft.com/office/drawing/2014/main" id="{8FF38DAD-A373-4B8D-962A-4B9F47964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06" t="50432" r="7098" b="2870"/>
                  <a:stretch/>
                </p:blipFill>
                <p:spPr>
                  <a:xfrm>
                    <a:off x="2558143" y="4038600"/>
                    <a:ext cx="3886200" cy="1905001"/>
                  </a:xfrm>
                  <a:prstGeom prst="rect">
                    <a:avLst/>
                  </a:prstGeom>
                </p:spPr>
              </p:pic>
              <p:pic>
                <p:nvPicPr>
                  <p:cNvPr id="193" name="Content Placeholder 5">
                    <a:extLst>
                      <a:ext uri="{FF2B5EF4-FFF2-40B4-BE49-F238E27FC236}">
                        <a16:creationId xmlns:a16="http://schemas.microsoft.com/office/drawing/2014/main" id="{AD5417FC-ECBF-40FA-9670-6CAF87D38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74" t="27040" r="6930" b="50545"/>
                  <a:stretch/>
                </p:blipFill>
                <p:spPr>
                  <a:xfrm>
                    <a:off x="2558143" y="2460624"/>
                    <a:ext cx="3886200" cy="914401"/>
                  </a:xfrm>
                  <a:prstGeom prst="rect">
                    <a:avLst/>
                  </a:prstGeom>
                </p:spPr>
              </p:pic>
              <p:cxnSp>
                <p:nvCxnSpPr>
                  <p:cNvPr id="194" name="Straight Arrow Connector 193">
                    <a:extLst>
                      <a:ext uri="{FF2B5EF4-FFF2-40B4-BE49-F238E27FC236}">
                        <a16:creationId xmlns:a16="http://schemas.microsoft.com/office/drawing/2014/main" id="{0C6938EC-5EBC-46DD-A513-6CF44AD3C7BE}"/>
                      </a:ext>
                    </a:extLst>
                  </p:cNvPr>
                  <p:cNvCxnSpPr/>
                  <p:nvPr/>
                </p:nvCxnSpPr>
                <p:spPr>
                  <a:xfrm>
                    <a:off x="4749916" y="3376381"/>
                    <a:ext cx="0" cy="663575"/>
                  </a:xfrm>
                  <a:prstGeom prst="straightConnector1">
                    <a:avLst/>
                  </a:prstGeom>
                  <a:ln w="28575">
                    <a:prstDash val="sys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D3079B5D-5EF6-469D-86DD-47A69B5E4C89}"/>
                    </a:ext>
                  </a:extLst>
                </p:cNvPr>
                <p:cNvGrpSpPr/>
                <p:nvPr/>
              </p:nvGrpSpPr>
              <p:grpSpPr>
                <a:xfrm>
                  <a:off x="2209800" y="1371601"/>
                  <a:ext cx="4800600" cy="4637089"/>
                  <a:chOff x="2558143" y="2460624"/>
                  <a:chExt cx="3886200" cy="3482977"/>
                </a:xfrm>
              </p:grpSpPr>
              <p:pic>
                <p:nvPicPr>
                  <p:cNvPr id="188" name="Content Placeholder 5">
                    <a:extLst>
                      <a:ext uri="{FF2B5EF4-FFF2-40B4-BE49-F238E27FC236}">
                        <a16:creationId xmlns:a16="http://schemas.microsoft.com/office/drawing/2014/main" id="{9218D4B4-30E0-4359-BCBE-A058BAB61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06" t="50432" r="7098" b="2870"/>
                  <a:stretch/>
                </p:blipFill>
                <p:spPr>
                  <a:xfrm>
                    <a:off x="2558143" y="4038600"/>
                    <a:ext cx="3886200" cy="1905001"/>
                  </a:xfrm>
                  <a:prstGeom prst="rect">
                    <a:avLst/>
                  </a:prstGeom>
                </p:spPr>
              </p:pic>
              <p:pic>
                <p:nvPicPr>
                  <p:cNvPr id="189" name="Content Placeholder 5">
                    <a:extLst>
                      <a:ext uri="{FF2B5EF4-FFF2-40B4-BE49-F238E27FC236}">
                        <a16:creationId xmlns:a16="http://schemas.microsoft.com/office/drawing/2014/main" id="{6269C776-E8CA-44AF-8A84-DC5AB2E2B7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74" t="27040" r="6930" b="50545"/>
                  <a:stretch/>
                </p:blipFill>
                <p:spPr>
                  <a:xfrm>
                    <a:off x="2558143" y="2460624"/>
                    <a:ext cx="3886200" cy="914401"/>
                  </a:xfrm>
                  <a:prstGeom prst="rect">
                    <a:avLst/>
                  </a:prstGeom>
                </p:spPr>
              </p:pic>
              <p:cxnSp>
                <p:nvCxnSpPr>
                  <p:cNvPr id="190" name="Straight Arrow Connector 189">
                    <a:extLst>
                      <a:ext uri="{FF2B5EF4-FFF2-40B4-BE49-F238E27FC236}">
                        <a16:creationId xmlns:a16="http://schemas.microsoft.com/office/drawing/2014/main" id="{00BBD2E3-16C8-4731-9951-C62F948BB1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9559" y="3375025"/>
                    <a:ext cx="0" cy="663576"/>
                  </a:xfrm>
                  <a:prstGeom prst="straightConnector1">
                    <a:avLst/>
                  </a:prstGeom>
                  <a:ln w="28575">
                    <a:prstDash val="sys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E27B1E6C-F848-4EAD-AF50-5284E2A60778}"/>
                    </a:ext>
                  </a:extLst>
                </p:cNvPr>
                <p:cNvGrpSpPr/>
                <p:nvPr/>
              </p:nvGrpSpPr>
              <p:grpSpPr>
                <a:xfrm>
                  <a:off x="2023096" y="1492822"/>
                  <a:ext cx="4800600" cy="4637089"/>
                  <a:chOff x="2558143" y="2460624"/>
                  <a:chExt cx="3886200" cy="3482977"/>
                </a:xfrm>
              </p:grpSpPr>
              <p:pic>
                <p:nvPicPr>
                  <p:cNvPr id="184" name="Content Placeholder 5">
                    <a:extLst>
                      <a:ext uri="{FF2B5EF4-FFF2-40B4-BE49-F238E27FC236}">
                        <a16:creationId xmlns:a16="http://schemas.microsoft.com/office/drawing/2014/main" id="{F0AD1DE4-CF87-4433-856D-0C250F7D87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06" t="50432" r="7098" b="2870"/>
                  <a:stretch/>
                </p:blipFill>
                <p:spPr>
                  <a:xfrm>
                    <a:off x="2558143" y="4038600"/>
                    <a:ext cx="3886200" cy="1905001"/>
                  </a:xfrm>
                  <a:prstGeom prst="rect">
                    <a:avLst/>
                  </a:prstGeom>
                </p:spPr>
              </p:pic>
              <p:pic>
                <p:nvPicPr>
                  <p:cNvPr id="185" name="Content Placeholder 5">
                    <a:extLst>
                      <a:ext uri="{FF2B5EF4-FFF2-40B4-BE49-F238E27FC236}">
                        <a16:creationId xmlns:a16="http://schemas.microsoft.com/office/drawing/2014/main" id="{6F9CCA67-28C1-4DE5-993B-A55E51F823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74" t="27040" r="6930" b="50545"/>
                  <a:stretch/>
                </p:blipFill>
                <p:spPr>
                  <a:xfrm>
                    <a:off x="2558143" y="2460624"/>
                    <a:ext cx="3886200" cy="914401"/>
                  </a:xfrm>
                  <a:prstGeom prst="rect">
                    <a:avLst/>
                  </a:prstGeom>
                </p:spPr>
              </p:pic>
              <p:cxnSp>
                <p:nvCxnSpPr>
                  <p:cNvPr id="187" name="Straight Arrow Connector 186">
                    <a:extLst>
                      <a:ext uri="{FF2B5EF4-FFF2-40B4-BE49-F238E27FC236}">
                        <a16:creationId xmlns:a16="http://schemas.microsoft.com/office/drawing/2014/main" id="{386C092D-3C2D-4C3D-AC62-982ED6001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9559" y="3375025"/>
                    <a:ext cx="0" cy="663576"/>
                  </a:xfrm>
                  <a:prstGeom prst="straightConnector1">
                    <a:avLst/>
                  </a:prstGeom>
                  <a:ln w="28575">
                    <a:prstDash val="sys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7B757FE-B590-4922-B83A-8FBAAB4AB55B}"/>
                    </a:ext>
                  </a:extLst>
                </p:cNvPr>
                <p:cNvGrpSpPr/>
                <p:nvPr/>
              </p:nvGrpSpPr>
              <p:grpSpPr>
                <a:xfrm>
                  <a:off x="1828800" y="1673897"/>
                  <a:ext cx="4800600" cy="4637089"/>
                  <a:chOff x="2558143" y="2460624"/>
                  <a:chExt cx="3886200" cy="3482977"/>
                </a:xfrm>
              </p:grpSpPr>
              <p:pic>
                <p:nvPicPr>
                  <p:cNvPr id="180" name="Content Placeholder 5">
                    <a:extLst>
                      <a:ext uri="{FF2B5EF4-FFF2-40B4-BE49-F238E27FC236}">
                        <a16:creationId xmlns:a16="http://schemas.microsoft.com/office/drawing/2014/main" id="{FEDC308D-0370-4E6E-90E2-F0916017AD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06" t="50432" r="7098" b="2870"/>
                  <a:stretch/>
                </p:blipFill>
                <p:spPr>
                  <a:xfrm>
                    <a:off x="2558143" y="4038600"/>
                    <a:ext cx="3886200" cy="1905001"/>
                  </a:xfrm>
                  <a:prstGeom prst="rect">
                    <a:avLst/>
                  </a:prstGeom>
                </p:spPr>
              </p:pic>
              <p:pic>
                <p:nvPicPr>
                  <p:cNvPr id="181" name="Content Placeholder 5">
                    <a:extLst>
                      <a:ext uri="{FF2B5EF4-FFF2-40B4-BE49-F238E27FC236}">
                        <a16:creationId xmlns:a16="http://schemas.microsoft.com/office/drawing/2014/main" id="{808EE6FF-8D71-464C-8C15-95AED47DEB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74" t="27040" r="6930" b="50545"/>
                  <a:stretch/>
                </p:blipFill>
                <p:spPr>
                  <a:xfrm>
                    <a:off x="2558143" y="2460624"/>
                    <a:ext cx="3886200" cy="914401"/>
                  </a:xfrm>
                  <a:prstGeom prst="rect">
                    <a:avLst/>
                  </a:prstGeom>
                </p:spPr>
              </p:pic>
              <p:cxnSp>
                <p:nvCxnSpPr>
                  <p:cNvPr id="183" name="Straight Arrow Connector 182">
                    <a:extLst>
                      <a:ext uri="{FF2B5EF4-FFF2-40B4-BE49-F238E27FC236}">
                        <a16:creationId xmlns:a16="http://schemas.microsoft.com/office/drawing/2014/main" id="{B1E70DF6-F40A-4240-BC11-C5F306E86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9559" y="3375025"/>
                    <a:ext cx="0" cy="663576"/>
                  </a:xfrm>
                  <a:prstGeom prst="straightConnector1">
                    <a:avLst/>
                  </a:prstGeom>
                  <a:ln w="28575">
                    <a:prstDash val="sys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64B773D-14F8-4177-8B06-74509D314301}"/>
                    </a:ext>
                  </a:extLst>
                </p:cNvPr>
                <p:cNvGrpSpPr/>
                <p:nvPr/>
              </p:nvGrpSpPr>
              <p:grpSpPr>
                <a:xfrm>
                  <a:off x="1600200" y="1839913"/>
                  <a:ext cx="4800600" cy="4637089"/>
                  <a:chOff x="2558143" y="2460624"/>
                  <a:chExt cx="3886200" cy="3482977"/>
                </a:xfrm>
              </p:grpSpPr>
              <p:pic>
                <p:nvPicPr>
                  <p:cNvPr id="177" name="Content Placeholder 5">
                    <a:extLst>
                      <a:ext uri="{FF2B5EF4-FFF2-40B4-BE49-F238E27FC236}">
                        <a16:creationId xmlns:a16="http://schemas.microsoft.com/office/drawing/2014/main" id="{5AFF0C82-8F21-4E7E-AD91-6413CFB453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06" t="50432" r="7098" b="2870"/>
                  <a:stretch/>
                </p:blipFill>
                <p:spPr>
                  <a:xfrm>
                    <a:off x="2558143" y="4038600"/>
                    <a:ext cx="3886200" cy="1905001"/>
                  </a:xfrm>
                  <a:prstGeom prst="rect">
                    <a:avLst/>
                  </a:prstGeom>
                </p:spPr>
              </p:pic>
              <p:pic>
                <p:nvPicPr>
                  <p:cNvPr id="178" name="Content Placeholder 5">
                    <a:extLst>
                      <a:ext uri="{FF2B5EF4-FFF2-40B4-BE49-F238E27FC236}">
                        <a16:creationId xmlns:a16="http://schemas.microsoft.com/office/drawing/2014/main" id="{D2C870DB-F0F8-46CD-98F2-ABBD0B427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74" t="27040" r="6930" b="50545"/>
                  <a:stretch/>
                </p:blipFill>
                <p:spPr>
                  <a:xfrm>
                    <a:off x="2558143" y="2460624"/>
                    <a:ext cx="3886200" cy="914401"/>
                  </a:xfrm>
                  <a:prstGeom prst="rect">
                    <a:avLst/>
                  </a:prstGeom>
                </p:spPr>
              </p:pic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19D45FFF-C7C4-4B32-B4E8-CD8344399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9559" y="3375025"/>
                    <a:ext cx="0" cy="663576"/>
                  </a:xfrm>
                  <a:prstGeom prst="straightConnector1">
                    <a:avLst/>
                  </a:prstGeom>
                  <a:ln w="28575">
                    <a:prstDash val="sysDot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6" name="Left Brace 165">
                <a:extLst>
                  <a:ext uri="{FF2B5EF4-FFF2-40B4-BE49-F238E27FC236}">
                    <a16:creationId xmlns:a16="http://schemas.microsoft.com/office/drawing/2014/main" id="{3564F453-C96B-4203-9FE8-DFA13E65C644}"/>
                  </a:ext>
                </a:extLst>
              </p:cNvPr>
              <p:cNvSpPr/>
              <p:nvPr/>
            </p:nvSpPr>
            <p:spPr>
              <a:xfrm flipH="1">
                <a:off x="7619676" y="609600"/>
                <a:ext cx="402840" cy="4986909"/>
              </a:xfrm>
              <a:prstGeom prst="leftBrace">
                <a:avLst>
                  <a:gd name="adj1" fmla="val 124980"/>
                  <a:gd name="adj2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Left Brace 166">
                <a:extLst>
                  <a:ext uri="{FF2B5EF4-FFF2-40B4-BE49-F238E27FC236}">
                    <a16:creationId xmlns:a16="http://schemas.microsoft.com/office/drawing/2014/main" id="{E6142B85-9299-4F76-A99A-F9A21C9BCF14}"/>
                  </a:ext>
                </a:extLst>
              </p:cNvPr>
              <p:cNvSpPr/>
              <p:nvPr/>
            </p:nvSpPr>
            <p:spPr>
              <a:xfrm rot="2621817">
                <a:off x="2261874" y="54869"/>
                <a:ext cx="284444" cy="1691548"/>
              </a:xfrm>
              <a:prstGeom prst="leftBrace">
                <a:avLst>
                  <a:gd name="adj1" fmla="val 76445"/>
                  <a:gd name="adj2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Left Brace 167">
                <a:extLst>
                  <a:ext uri="{FF2B5EF4-FFF2-40B4-BE49-F238E27FC236}">
                    <a16:creationId xmlns:a16="http://schemas.microsoft.com/office/drawing/2014/main" id="{3B34B9BA-5CB3-49AB-9A41-4F0C520C00F1}"/>
                  </a:ext>
                </a:extLst>
              </p:cNvPr>
              <p:cNvSpPr/>
              <p:nvPr/>
            </p:nvSpPr>
            <p:spPr>
              <a:xfrm rot="5400000" flipH="1">
                <a:off x="4402611" y="3482306"/>
                <a:ext cx="402840" cy="4986909"/>
              </a:xfrm>
              <a:prstGeom prst="leftBrace">
                <a:avLst>
                  <a:gd name="adj1" fmla="val 124980"/>
                  <a:gd name="adj2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Rounded Rectangle 373">
              <a:extLst>
                <a:ext uri="{FF2B5EF4-FFF2-40B4-BE49-F238E27FC236}">
                  <a16:creationId xmlns:a16="http://schemas.microsoft.com/office/drawing/2014/main" id="{6CD43364-A8E4-4042-AE29-5FA0B93073C4}"/>
                </a:ext>
              </a:extLst>
            </p:cNvPr>
            <p:cNvSpPr/>
            <p:nvPr/>
          </p:nvSpPr>
          <p:spPr>
            <a:xfrm>
              <a:off x="4640294" y="29909030"/>
              <a:ext cx="2382574" cy="1680695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Selection of electrodes and time window, signal processing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4F245477-8FF6-4B61-9CCB-86C066E198D3}"/>
                </a:ext>
              </a:extLst>
            </p:cNvPr>
            <p:cNvCxnSpPr>
              <a:cxnSpLocks/>
              <a:stCxn id="196" idx="3"/>
              <a:endCxn id="211" idx="1"/>
            </p:cNvCxnSpPr>
            <p:nvPr/>
          </p:nvCxnSpPr>
          <p:spPr>
            <a:xfrm>
              <a:off x="7022868" y="30749378"/>
              <a:ext cx="514174" cy="273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001F7A6-B69B-49DD-BA61-09B52D4B68ED}"/>
                </a:ext>
              </a:extLst>
            </p:cNvPr>
            <p:cNvSpPr txBox="1"/>
            <p:nvPr/>
          </p:nvSpPr>
          <p:spPr>
            <a:xfrm>
              <a:off x="3811433" y="33355915"/>
              <a:ext cx="12413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endParaRPr lang="he-IL" sz="1600" b="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1A0337EA-2189-4B3F-ADEF-0F66F10DDA50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4152628" y="30748688"/>
              <a:ext cx="487666" cy="69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ounded Rectangle 375">
              <a:extLst>
                <a:ext uri="{FF2B5EF4-FFF2-40B4-BE49-F238E27FC236}">
                  <a16:creationId xmlns:a16="http://schemas.microsoft.com/office/drawing/2014/main" id="{EE6B41A3-609B-4134-8956-F42C28E06681}"/>
                </a:ext>
              </a:extLst>
            </p:cNvPr>
            <p:cNvSpPr/>
            <p:nvPr/>
          </p:nvSpPr>
          <p:spPr>
            <a:xfrm>
              <a:off x="7537042" y="30143119"/>
              <a:ext cx="1985003" cy="1217977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Riemannian Mean Covariance</a:t>
              </a:r>
              <a:endParaRPr lang="he-IL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Rounded Rectangle 376">
              <a:extLst>
                <a:ext uri="{FF2B5EF4-FFF2-40B4-BE49-F238E27FC236}">
                  <a16:creationId xmlns:a16="http://schemas.microsoft.com/office/drawing/2014/main" id="{84A99515-A69D-40CA-B744-B4A059A359D3}"/>
                </a:ext>
              </a:extLst>
            </p:cNvPr>
            <p:cNvSpPr/>
            <p:nvPr/>
          </p:nvSpPr>
          <p:spPr>
            <a:xfrm>
              <a:off x="7540911" y="32253404"/>
              <a:ext cx="1985003" cy="1217977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Non-linear dimensionality reduction</a:t>
              </a: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D89469F4-492D-41AA-B471-5ED584FDF8C7}"/>
                </a:ext>
              </a:extLst>
            </p:cNvPr>
            <p:cNvCxnSpPr>
              <a:cxnSpLocks/>
              <a:stCxn id="211" idx="2"/>
              <a:endCxn id="215" idx="0"/>
            </p:cNvCxnSpPr>
            <p:nvPr/>
          </p:nvCxnSpPr>
          <p:spPr>
            <a:xfrm>
              <a:off x="8529544" y="31361096"/>
              <a:ext cx="3869" cy="892308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ounded Rectangle 376">
              <a:extLst>
                <a:ext uri="{FF2B5EF4-FFF2-40B4-BE49-F238E27FC236}">
                  <a16:creationId xmlns:a16="http://schemas.microsoft.com/office/drawing/2014/main" id="{A65EDD7F-651C-42F5-866F-C312473E207F}"/>
                </a:ext>
              </a:extLst>
            </p:cNvPr>
            <p:cNvSpPr/>
            <p:nvPr/>
          </p:nvSpPr>
          <p:spPr>
            <a:xfrm>
              <a:off x="7560278" y="34100239"/>
              <a:ext cx="1985003" cy="1217977"/>
            </a:xfrm>
            <a:prstGeom prst="roundRect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Regression Learner</a:t>
              </a:r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7BFA284D-08B6-4E4B-9579-3D4CF5E6708C}"/>
                </a:ext>
              </a:extLst>
            </p:cNvPr>
            <p:cNvCxnSpPr>
              <a:cxnSpLocks/>
              <a:stCxn id="215" idx="2"/>
              <a:endCxn id="231" idx="0"/>
            </p:cNvCxnSpPr>
            <p:nvPr/>
          </p:nvCxnSpPr>
          <p:spPr>
            <a:xfrm>
              <a:off x="8533413" y="33471381"/>
              <a:ext cx="19367" cy="628858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1E567CE-94A7-4F54-B0C1-422F39FFFDD0}"/>
                </a:ext>
              </a:extLst>
            </p:cNvPr>
            <p:cNvSpPr txBox="1"/>
            <p:nvPr/>
          </p:nvSpPr>
          <p:spPr>
            <a:xfrm>
              <a:off x="934781" y="36121893"/>
              <a:ext cx="294128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HDRS scores</a:t>
              </a:r>
              <a:endParaRPr lang="he-IL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1DF2D01-4237-4E6E-85BC-CAB6C671BD99}"/>
                </a:ext>
              </a:extLst>
            </p:cNvPr>
            <p:cNvCxnSpPr>
              <a:cxnSpLocks/>
              <a:stCxn id="236" idx="3"/>
              <a:endCxn id="231" idx="1"/>
            </p:cNvCxnSpPr>
            <p:nvPr/>
          </p:nvCxnSpPr>
          <p:spPr>
            <a:xfrm>
              <a:off x="3932154" y="34693321"/>
              <a:ext cx="3657749" cy="15907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42664A9C-7439-4526-A24F-D831544F1B45}"/>
                </a:ext>
              </a:extLst>
            </p:cNvPr>
            <p:cNvCxnSpPr>
              <a:cxnSpLocks/>
              <a:stCxn id="231" idx="2"/>
              <a:endCxn id="245" idx="0"/>
            </p:cNvCxnSpPr>
            <p:nvPr/>
          </p:nvCxnSpPr>
          <p:spPr>
            <a:xfrm>
              <a:off x="8552780" y="35318216"/>
              <a:ext cx="0" cy="521254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ounded Rectangle 376">
              <a:extLst>
                <a:ext uri="{FF2B5EF4-FFF2-40B4-BE49-F238E27FC236}">
                  <a16:creationId xmlns:a16="http://schemas.microsoft.com/office/drawing/2014/main" id="{9EDE1847-F931-4543-A47B-251B5D5664F3}"/>
                </a:ext>
              </a:extLst>
            </p:cNvPr>
            <p:cNvSpPr/>
            <p:nvPr/>
          </p:nvSpPr>
          <p:spPr>
            <a:xfrm>
              <a:off x="7560278" y="35839470"/>
              <a:ext cx="1985003" cy="65261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Output Model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EC63904-A91E-4C26-B1B8-E3A3EE3D9E84}"/>
                </a:ext>
              </a:extLst>
            </p:cNvPr>
            <p:cNvSpPr txBox="1"/>
            <p:nvPr/>
          </p:nvSpPr>
          <p:spPr>
            <a:xfrm>
              <a:off x="1037721" y="32258070"/>
              <a:ext cx="2941288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20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EEG signals of a subject in a session</a:t>
              </a:r>
              <a:endParaRPr lang="he-IL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1" name="Rounded Rectangle 172">
            <a:extLst>
              <a:ext uri="{FF2B5EF4-FFF2-40B4-BE49-F238E27FC236}">
                <a16:creationId xmlns:a16="http://schemas.microsoft.com/office/drawing/2014/main" id="{48A8BDB4-FBBD-4918-842E-8E9F420F93B7}"/>
              </a:ext>
            </a:extLst>
          </p:cNvPr>
          <p:cNvSpPr/>
          <p:nvPr/>
        </p:nvSpPr>
        <p:spPr>
          <a:xfrm>
            <a:off x="10489406" y="27981326"/>
            <a:ext cx="9283377" cy="13603866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7C02C16-B15B-4CDD-953E-CC4CF4980CF6}"/>
              </a:ext>
            </a:extLst>
          </p:cNvPr>
          <p:cNvGrpSpPr/>
          <p:nvPr/>
        </p:nvGrpSpPr>
        <p:grpSpPr>
          <a:xfrm>
            <a:off x="20755015" y="6138104"/>
            <a:ext cx="4593391" cy="10005977"/>
            <a:chOff x="3581400" y="569912"/>
            <a:chExt cx="4593391" cy="757555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755FD87-AC4F-46A0-8B15-902945642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6950" y="4496215"/>
              <a:ext cx="0" cy="5370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743F7B54-67CB-4383-8E82-3194C1DD2A57}"/>
                </a:ext>
              </a:extLst>
            </p:cNvPr>
            <p:cNvSpPr/>
            <p:nvPr/>
          </p:nvSpPr>
          <p:spPr>
            <a:xfrm>
              <a:off x="3581400" y="2132012"/>
              <a:ext cx="4451350" cy="44513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scene3d>
              <a:camera prst="orthographicFront">
                <a:rot lat="17099985" lon="0" rev="0"/>
              </a:camera>
              <a:lightRig rig="threePt" dir="t"/>
            </a:scene3d>
            <a:sp3d>
              <a:bevelT w="1879600" h="1619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F3CA565-025A-425E-8691-276D94C4C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100" y="4350165"/>
              <a:ext cx="0" cy="5370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19DE044-6BCA-47C9-89C4-B0B1AF078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524" y="4367627"/>
              <a:ext cx="0" cy="53701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723FD061-A108-4C62-BAD6-471B33497484}"/>
                </a:ext>
              </a:extLst>
            </p:cNvPr>
            <p:cNvSpPr/>
            <p:nvPr/>
          </p:nvSpPr>
          <p:spPr>
            <a:xfrm>
              <a:off x="7289800" y="499766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9499998" lon="0" rev="200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42AF190-F155-486F-BF2A-CD55608991E5}"/>
                </a:ext>
              </a:extLst>
            </p:cNvPr>
            <p:cNvSpPr/>
            <p:nvPr/>
          </p:nvSpPr>
          <p:spPr>
            <a:xfrm>
              <a:off x="7188200" y="484907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2889651" lon="21381915" rev="1923315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790622C1-6858-4FB9-85E9-1EFFBCE8B390}"/>
                </a:ext>
              </a:extLst>
            </p:cNvPr>
            <p:cNvSpPr/>
            <p:nvPr/>
          </p:nvSpPr>
          <p:spPr>
            <a:xfrm>
              <a:off x="7188200" y="468397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8899995" lon="0" rev="200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E218852-D987-45B0-9CF6-8DFF3FC5EF40}"/>
                </a:ext>
              </a:extLst>
            </p:cNvPr>
            <p:cNvSpPr/>
            <p:nvPr/>
          </p:nvSpPr>
          <p:spPr>
            <a:xfrm>
              <a:off x="7346950" y="4849077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>
                <a:rot lat="19199996" lon="0" rev="194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039D062-2D81-4FE3-874F-FB00D89FC9F7}"/>
                </a:ext>
              </a:extLst>
            </p:cNvPr>
            <p:cNvSpPr/>
            <p:nvPr/>
          </p:nvSpPr>
          <p:spPr>
            <a:xfrm>
              <a:off x="4712970" y="4496709"/>
              <a:ext cx="114300" cy="1143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17999990" lon="0" rev="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F70F3C85-3E2F-45AD-838E-389FCC345C0D}"/>
                </a:ext>
              </a:extLst>
            </p:cNvPr>
            <p:cNvSpPr/>
            <p:nvPr/>
          </p:nvSpPr>
          <p:spPr>
            <a:xfrm>
              <a:off x="4705350" y="4656037"/>
              <a:ext cx="114300" cy="1143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18899995" lon="0" rev="1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5976B6F-3301-46A2-BA0E-85F533359F1F}"/>
                </a:ext>
              </a:extLst>
            </p:cNvPr>
            <p:cNvSpPr/>
            <p:nvPr/>
          </p:nvSpPr>
          <p:spPr>
            <a:xfrm>
              <a:off x="4594069" y="4428029"/>
              <a:ext cx="114300" cy="1143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18343974" lon="21249787" rev="1467803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A30AE69-C4F2-4064-9579-5FA18E0DFEE9}"/>
                </a:ext>
              </a:extLst>
            </p:cNvPr>
            <p:cNvSpPr/>
            <p:nvPr/>
          </p:nvSpPr>
          <p:spPr>
            <a:xfrm>
              <a:off x="4780280" y="4317245"/>
              <a:ext cx="114300" cy="1143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rthographicFront">
                <a:rot lat="17399987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D11CDD3-B315-4750-A6B8-F1600D67DF69}"/>
                </a:ext>
              </a:extLst>
            </p:cNvPr>
            <p:cNvSpPr/>
            <p:nvPr/>
          </p:nvSpPr>
          <p:spPr>
            <a:xfrm>
              <a:off x="5807076" y="4312065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76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8910C53B-D0FB-424B-AE30-D3466F0A6A6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850" y="5695532"/>
              <a:ext cx="525780" cy="252984"/>
            </a:xfrm>
            <a:prstGeom prst="rect">
              <a:avLst/>
            </a:prstGeom>
          </p:spPr>
        </p:pic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AFB46A4-7ECC-4AAC-B41C-B75B2BD2DB00}"/>
                </a:ext>
              </a:extLst>
            </p:cNvPr>
            <p:cNvCxnSpPr>
              <a:cxnSpLocks/>
              <a:stCxn id="271" idx="0"/>
            </p:cNvCxnSpPr>
            <p:nvPr/>
          </p:nvCxnSpPr>
          <p:spPr>
            <a:xfrm flipH="1" flipV="1">
              <a:off x="4798695" y="4770337"/>
              <a:ext cx="360045" cy="92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0BAD6F3F-9A32-4E37-8DBF-2B1D53BF6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710" y="5054817"/>
              <a:ext cx="2117090" cy="640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E6C3FBC0-2BE7-433F-BD98-42FED88346E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137" y="4491529"/>
              <a:ext cx="162239" cy="155617"/>
            </a:xfrm>
            <a:prstGeom prst="rect">
              <a:avLst/>
            </a:prstGeom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33FB02E0-B3DD-46EB-BFF3-0040679B255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132" y="5393532"/>
              <a:ext cx="277368" cy="190500"/>
            </a:xfrm>
            <a:prstGeom prst="rect">
              <a:avLst/>
            </a:prstGeom>
          </p:spPr>
        </p:pic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FA846D39-0500-4AD8-B520-C39E21DAA72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340" y="4054509"/>
              <a:ext cx="583692" cy="257556"/>
            </a:xfrm>
            <a:prstGeom prst="rect">
              <a:avLst/>
            </a:prstGeom>
          </p:spPr>
        </p:pic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B38F498-6DDC-473E-82E1-D11CA1247220}"/>
                </a:ext>
              </a:extLst>
            </p:cNvPr>
            <p:cNvSpPr/>
            <p:nvPr/>
          </p:nvSpPr>
          <p:spPr>
            <a:xfrm>
              <a:off x="7346950" y="4315875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82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5E1EFD7-EAB4-4FBC-BD0B-B6F50A4B754C}"/>
                </a:ext>
              </a:extLst>
            </p:cNvPr>
            <p:cNvSpPr/>
            <p:nvPr/>
          </p:nvSpPr>
          <p:spPr>
            <a:xfrm>
              <a:off x="7289800" y="4461925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82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8E508A16-7CF7-4C55-BDE6-1C890C582DB7}"/>
                </a:ext>
              </a:extLst>
            </p:cNvPr>
            <p:cNvSpPr/>
            <p:nvPr/>
          </p:nvSpPr>
          <p:spPr>
            <a:xfrm>
              <a:off x="7191374" y="4333337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82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4D77764F-FB4B-4DEA-8F37-D1F143CDB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719" y="4345242"/>
              <a:ext cx="0" cy="12858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C31C92E-1DE5-419B-ABB4-803C72AFDDFB}"/>
                </a:ext>
              </a:extLst>
            </p:cNvPr>
            <p:cNvSpPr/>
            <p:nvPr/>
          </p:nvSpPr>
          <p:spPr>
            <a:xfrm>
              <a:off x="4593634" y="4275844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82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1316656-9F53-4DF8-A857-82D4E5A4B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329" y="4249829"/>
              <a:ext cx="0" cy="12858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FB6481A-B353-468B-AF21-C134E7388B9F}"/>
                </a:ext>
              </a:extLst>
            </p:cNvPr>
            <p:cNvSpPr/>
            <p:nvPr/>
          </p:nvSpPr>
          <p:spPr>
            <a:xfrm>
              <a:off x="4775244" y="4180431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82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4C9C269-38C8-4171-BA44-8DBF673C0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184" y="4431859"/>
              <a:ext cx="0" cy="12858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E9502F9-0B55-494C-9874-24E392D87E95}"/>
                </a:ext>
              </a:extLst>
            </p:cNvPr>
            <p:cNvSpPr/>
            <p:nvPr/>
          </p:nvSpPr>
          <p:spPr>
            <a:xfrm>
              <a:off x="4710099" y="4362461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18299988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30AC8232-A5CA-4A0D-83E8-D1E266CDCC4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630" y="3359367"/>
              <a:ext cx="1104900" cy="266700"/>
            </a:xfrm>
            <a:prstGeom prst="rect">
              <a:avLst/>
            </a:prstGeom>
          </p:spPr>
        </p:pic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ED46B909-12D7-4C64-A57F-D92C60FD8D70}"/>
                </a:ext>
              </a:extLst>
            </p:cNvPr>
            <p:cNvCxnSpPr>
              <a:stCxn id="286" idx="2"/>
            </p:cNvCxnSpPr>
            <p:nvPr/>
          </p:nvCxnSpPr>
          <p:spPr>
            <a:xfrm flipH="1">
              <a:off x="4889544" y="3626067"/>
              <a:ext cx="1084536" cy="5409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F06B55C7-CDF0-4F3A-A8C2-DBA0FF74620A}"/>
                </a:ext>
              </a:extLst>
            </p:cNvPr>
            <p:cNvCxnSpPr>
              <a:cxnSpLocks/>
              <a:stCxn id="286" idx="2"/>
            </p:cNvCxnSpPr>
            <p:nvPr/>
          </p:nvCxnSpPr>
          <p:spPr>
            <a:xfrm>
              <a:off x="5974080" y="3626067"/>
              <a:ext cx="1230829" cy="6859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2043AA5A-9F3A-42E2-89BC-1E32326878A2}"/>
                </a:ext>
              </a:extLst>
            </p:cNvPr>
            <p:cNvSpPr/>
            <p:nvPr/>
          </p:nvSpPr>
          <p:spPr>
            <a:xfrm>
              <a:off x="3667960" y="569912"/>
              <a:ext cx="4506831" cy="75755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rgbClr val="FF0000"/>
              </a:solidFill>
            </a:ln>
            <a:scene3d>
              <a:camera prst="orthographicFront">
                <a:rot lat="16502247" lon="297770" rev="2130450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9678D5B5-66E3-4ADC-92B3-CE6595602782}"/>
              </a:ext>
            </a:extLst>
          </p:cNvPr>
          <p:cNvSpPr txBox="1"/>
          <p:nvPr/>
        </p:nvSpPr>
        <p:spPr>
          <a:xfrm>
            <a:off x="20454530" y="13705681"/>
            <a:ext cx="9161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Left: A non-linear manifold, and 2 clusters, representing 2 subjects, are on different parts of the manifold, and cannot be compared.</a:t>
            </a:r>
            <a:b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Right: An illustration of 5 clusters, and the necessary transport needed to compare the clusters</a:t>
            </a:r>
          </a:p>
        </p:txBody>
      </p:sp>
      <p:pic>
        <p:nvPicPr>
          <p:cNvPr id="291" name="Picture 290">
            <a:extLst>
              <a:ext uri="{FF2B5EF4-FFF2-40B4-BE49-F238E27FC236}">
                <a16:creationId xmlns:a16="http://schemas.microsoft.com/office/drawing/2014/main" id="{6246994A-3C32-4D04-A4EE-19C539EB699D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7" t="7113" r="7287" b="-1468"/>
          <a:stretch/>
        </p:blipFill>
        <p:spPr>
          <a:xfrm>
            <a:off x="25874611" y="30164881"/>
            <a:ext cx="3003691" cy="2876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DA38F-587C-4982-8286-5D77878596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41806" y="8270418"/>
            <a:ext cx="8940154" cy="4517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47C582-6024-4CD4-B61D-94069FA04B2E}"/>
                  </a:ext>
                </a:extLst>
              </p:cNvPr>
              <p:cNvSpPr/>
              <p:nvPr/>
            </p:nvSpPr>
            <p:spPr>
              <a:xfrm>
                <a:off x="10996752" y="37627206"/>
                <a:ext cx="8408054" cy="919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sz="2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func>
                                <m:funcPr>
                                  <m:ctrlP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80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800" b="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280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800" b="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sSubSup>
                                <m:sSubSupPr>
                                  <m:ctrlP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2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47C582-6024-4CD4-B61D-94069FA04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2" y="37627206"/>
                <a:ext cx="8408054" cy="9196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F31F67C-1009-4A1E-929D-1C22438EE3AD}"/>
              </a:ext>
            </a:extLst>
          </p:cNvPr>
          <p:cNvGrpSpPr/>
          <p:nvPr/>
        </p:nvGrpSpPr>
        <p:grpSpPr>
          <a:xfrm>
            <a:off x="13333135" y="36184681"/>
            <a:ext cx="3751728" cy="5489667"/>
            <a:chOff x="2167533" y="844550"/>
            <a:chExt cx="4593391" cy="757555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DA523EF-15AD-446F-937E-6145EDB5F41D}"/>
                </a:ext>
              </a:extLst>
            </p:cNvPr>
            <p:cNvSpPr/>
            <p:nvPr/>
          </p:nvSpPr>
          <p:spPr>
            <a:xfrm>
              <a:off x="2254093" y="844550"/>
              <a:ext cx="4506831" cy="757555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solidFill>
                <a:srgbClr val="FF0000"/>
              </a:solidFill>
            </a:ln>
            <a:scene3d>
              <a:camera prst="orthographicFront">
                <a:rot lat="16502247" lon="297770" rev="2130450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6DFF2DD-A594-4365-911E-2C064C32F421}"/>
                </a:ext>
              </a:extLst>
            </p:cNvPr>
            <p:cNvSpPr/>
            <p:nvPr/>
          </p:nvSpPr>
          <p:spPr>
            <a:xfrm>
              <a:off x="2167533" y="2406650"/>
              <a:ext cx="4451350" cy="445135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scene3d>
              <a:camera prst="orthographicFront">
                <a:rot lat="17099985" lon="0" rev="0"/>
              </a:camera>
              <a:lightRig rig="threePt" dir="t"/>
            </a:scene3d>
            <a:sp3d>
              <a:bevelT w="1879600" h="16192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895B30D-E7B1-4EFC-A9AB-108EE4FCFFD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699" y="6096662"/>
              <a:ext cx="277368" cy="19050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990E52F-9E37-4F83-9829-0ADC5E0E7A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473" y="4329147"/>
              <a:ext cx="626286" cy="219429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56D335B-CB7A-4234-85F0-0E29BC0841E8}"/>
                </a:ext>
              </a:extLst>
            </p:cNvPr>
            <p:cNvGrpSpPr/>
            <p:nvPr/>
          </p:nvGrpSpPr>
          <p:grpSpPr>
            <a:xfrm>
              <a:off x="4345270" y="4586703"/>
              <a:ext cx="1672557" cy="839646"/>
              <a:chOff x="4345270" y="4586703"/>
              <a:chExt cx="1672557" cy="839646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51D60D9-3D09-422A-91C6-8E83D3B9367C}"/>
                  </a:ext>
                </a:extLst>
              </p:cNvPr>
              <p:cNvSpPr/>
              <p:nvPr/>
            </p:nvSpPr>
            <p:spPr>
              <a:xfrm>
                <a:off x="5774333" y="5123715"/>
                <a:ext cx="114300" cy="1143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>
                  <a:rot lat="2889651" lon="21381915" rev="1923315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79AC185-257F-40CB-88C3-220D4E646FE8}"/>
                  </a:ext>
                </a:extLst>
              </p:cNvPr>
              <p:cNvSpPr/>
              <p:nvPr/>
            </p:nvSpPr>
            <p:spPr>
              <a:xfrm>
                <a:off x="4393209" y="4586703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>
                  <a:rot lat="17699988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D665D72D-73EC-4872-825F-04003AE74E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5270" y="4766167"/>
                <a:ext cx="168840" cy="125802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98A5DC00-F0AD-457A-B9AA-7C89593641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4436" y="5300547"/>
                <a:ext cx="153391" cy="125802"/>
              </a:xfrm>
              <a:prstGeom prst="rect">
                <a:avLst/>
              </a:prstGeom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299CE68-8538-4D7B-B1FB-06EBE8B3594D}"/>
                </a:ext>
              </a:extLst>
            </p:cNvPr>
            <p:cNvGrpSpPr/>
            <p:nvPr/>
          </p:nvGrpSpPr>
          <p:grpSpPr>
            <a:xfrm>
              <a:off x="4514110" y="4367052"/>
              <a:ext cx="1513023" cy="812225"/>
              <a:chOff x="4514110" y="4367052"/>
              <a:chExt cx="1513023" cy="81222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15293AE-D5CB-4B52-8F4B-231B63F8CE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657" y="4642265"/>
                <a:ext cx="0" cy="53701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CA2AD9F-69DA-4415-8C95-A0A251353307}"/>
                  </a:ext>
                </a:extLst>
              </p:cNvPr>
              <p:cNvSpPr/>
              <p:nvPr/>
            </p:nvSpPr>
            <p:spPr>
              <a:xfrm>
                <a:off x="5777507" y="4607975"/>
                <a:ext cx="114300" cy="114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orthographicFront">
                  <a:rot lat="18299988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1CC64427-3144-4910-BB12-2CECA0DD69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4110" y="4642265"/>
                <a:ext cx="126022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65539F64-93C2-49DE-B36F-8CFD4904333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3935" y="4367052"/>
                <a:ext cx="343198" cy="219602"/>
              </a:xfrm>
              <a:prstGeom prst="rect">
                <a:avLst/>
              </a:prstGeom>
            </p:spPr>
          </p:pic>
        </p:grpSp>
        <p:sp>
          <p:nvSpPr>
            <p:cNvPr id="159" name="Freeform 72">
              <a:extLst>
                <a:ext uri="{FF2B5EF4-FFF2-40B4-BE49-F238E27FC236}">
                  <a16:creationId xmlns:a16="http://schemas.microsoft.com/office/drawing/2014/main" id="{3E3E3438-1413-4AFB-86EB-6517DE388F89}"/>
                </a:ext>
              </a:extLst>
            </p:cNvPr>
            <p:cNvSpPr/>
            <p:nvPr/>
          </p:nvSpPr>
          <p:spPr>
            <a:xfrm>
              <a:off x="4448175" y="4648200"/>
              <a:ext cx="1385888" cy="514350"/>
            </a:xfrm>
            <a:custGeom>
              <a:avLst/>
              <a:gdLst>
                <a:gd name="connsiteX0" fmla="*/ 0 w 1385888"/>
                <a:gd name="connsiteY0" fmla="*/ 0 h 514350"/>
                <a:gd name="connsiteX1" fmla="*/ 719138 w 1385888"/>
                <a:gd name="connsiteY1" fmla="*/ 90488 h 514350"/>
                <a:gd name="connsiteX2" fmla="*/ 1385888 w 1385888"/>
                <a:gd name="connsiteY2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5888" h="514350">
                  <a:moveTo>
                    <a:pt x="0" y="0"/>
                  </a:moveTo>
                  <a:cubicBezTo>
                    <a:pt x="244078" y="2381"/>
                    <a:pt x="488157" y="4763"/>
                    <a:pt x="719138" y="90488"/>
                  </a:cubicBezTo>
                  <a:cubicBezTo>
                    <a:pt x="950119" y="176213"/>
                    <a:pt x="1168003" y="345281"/>
                    <a:pt x="1385888" y="5143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8B8BB31-F1F9-4E4C-9EBC-B323D2DFCE8B}"/>
                </a:ext>
              </a:extLst>
            </p:cNvPr>
            <p:cNvSpPr/>
            <p:nvPr/>
          </p:nvSpPr>
          <p:spPr>
            <a:xfrm>
              <a:off x="5261332" y="4756104"/>
              <a:ext cx="114300" cy="1143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cene3d>
              <a:camera prst="orthographicFront">
                <a:rot lat="18496575" lon="1560637" rev="181072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8E4CA79-8CC0-4F31-B224-F065B5438BE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0826057" y="19462245"/>
            <a:ext cx="8215313" cy="3639334"/>
          </a:xfrm>
          <a:prstGeom prst="rect">
            <a:avLst/>
          </a:prstGeom>
        </p:spPr>
      </p:pic>
      <p:sp>
        <p:nvSpPr>
          <p:cNvPr id="182" name="Rounded Rectangle 193">
            <a:extLst>
              <a:ext uri="{FF2B5EF4-FFF2-40B4-BE49-F238E27FC236}">
                <a16:creationId xmlns:a16="http://schemas.microsoft.com/office/drawing/2014/main" id="{7B04800D-8453-464E-9E59-540A0DD06833}"/>
              </a:ext>
            </a:extLst>
          </p:cNvPr>
          <p:cNvSpPr/>
          <p:nvPr/>
        </p:nvSpPr>
        <p:spPr>
          <a:xfrm>
            <a:off x="20243952" y="34506713"/>
            <a:ext cx="9360000" cy="3401264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2">
            <a:extLst>
              <a:ext uri="{FF2B5EF4-FFF2-40B4-BE49-F238E27FC236}">
                <a16:creationId xmlns:a16="http://schemas.microsoft.com/office/drawing/2014/main" id="{69173E53-4489-46DA-96BF-5B7CE061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542" y="34597326"/>
            <a:ext cx="9157409" cy="11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Tested Approaches</a:t>
            </a:r>
          </a:p>
        </p:txBody>
      </p:sp>
      <p:sp>
        <p:nvSpPr>
          <p:cNvPr id="197" name="Rectangle 4">
            <a:extLst>
              <a:ext uri="{FF2B5EF4-FFF2-40B4-BE49-F238E27FC236}">
                <a16:creationId xmlns:a16="http://schemas.microsoft.com/office/drawing/2014/main" id="{032751BC-6462-497D-9AF6-D7615FB1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000" y="35545563"/>
            <a:ext cx="8641154" cy="225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or regression: Data tagged by the HDRS, or by whether the treatment succeeded.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maximal amplitude, pulse response </a:t>
            </a: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delay, etc</a:t>
            </a: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 features.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65" name="Picture 10564">
            <a:extLst>
              <a:ext uri="{FF2B5EF4-FFF2-40B4-BE49-F238E27FC236}">
                <a16:creationId xmlns:a16="http://schemas.microsoft.com/office/drawing/2014/main" id="{ECF068EA-7DE1-490A-9CD9-D40C6704DAD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5729406" y="9765779"/>
            <a:ext cx="3681006" cy="37113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650DD3-0847-499A-9060-F77F4ACCFF0A}"/>
              </a:ext>
            </a:extLst>
          </p:cNvPr>
          <p:cNvSpPr/>
          <p:nvPr/>
        </p:nvSpPr>
        <p:spPr>
          <a:xfrm>
            <a:off x="14348437" y="25959026"/>
            <a:ext cx="1627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 Number</a:t>
            </a:r>
            <a:endParaRPr lang="en-US" sz="1400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A6E9249-0909-44C9-958C-E6BFC13C0A01}"/>
              </a:ext>
            </a:extLst>
          </p:cNvPr>
          <p:cNvSpPr/>
          <p:nvPr/>
        </p:nvSpPr>
        <p:spPr>
          <a:xfrm rot="16200000">
            <a:off x="10899831" y="23177508"/>
            <a:ext cx="16273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Electrode Number</a:t>
            </a:r>
            <a:endParaRPr lang="en-US" sz="14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AAD9AB4-BD82-4603-9900-449418B0891A}"/>
              </a:ext>
            </a:extLst>
          </p:cNvPr>
          <p:cNvSpPr txBox="1"/>
          <p:nvPr/>
        </p:nvSpPr>
        <p:spPr>
          <a:xfrm>
            <a:off x="10636394" y="41011594"/>
            <a:ext cx="9161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illustration</a:t>
            </a:r>
            <a: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sz="2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non-Euclidean manifold</a:t>
            </a:r>
            <a:r>
              <a:rPr lang="en-US" sz="22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L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C24637-25DE-49C4-AD8A-78DC1C46FD49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51131" r="6178"/>
          <a:stretch/>
        </p:blipFill>
        <p:spPr>
          <a:xfrm>
            <a:off x="20789379" y="24878101"/>
            <a:ext cx="4025627" cy="3590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173BD3-F12A-41AF-9FE7-5D9AE9FA4C12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51564" r="8763"/>
          <a:stretch/>
        </p:blipFill>
        <p:spPr>
          <a:xfrm>
            <a:off x="24702660" y="24893790"/>
            <a:ext cx="4227146" cy="35274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EFA513D-E64A-4B91-B498-23ACBC815E7E}"/>
              </a:ext>
            </a:extLst>
          </p:cNvPr>
          <p:cNvSpPr txBox="1"/>
          <p:nvPr/>
        </p:nvSpPr>
        <p:spPr>
          <a:xfrm>
            <a:off x="25365905" y="32866885"/>
            <a:ext cx="41735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200" b="0" dirty="0">
                <a:solidFill>
                  <a:schemeClr val="tx1"/>
                </a:solidFill>
              </a:rPr>
              <a:t>t-SNE after Diffusion Maps on the covariances of the signals around the stimulation time only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75"/>
  <p:tag name="ORIGINALWIDTH" val="136.5"/>
  <p:tag name="OUTPUTDPI" val="1200"/>
  <p:tag name="LATEXADDIN" val="\documentclass{article}&#10;\usepackage{amsmath}&#10;\usepackage{amssymb}&#10;\usepackage{color}&#10;&#10;&#10;\pagestyle{empty}&#10;\begin{document}&#10;&#10;&#10;$$&#10;{\color{blue}&#10;\mathcal{M}&#10;}&#10;$$&#10;&#10;\end{document}"/>
  <p:tag name="IGUANATEXSIZE" val="20"/>
  <p:tag name="IGUANATEXCURSOR" val="139"/>
  <p:tag name="TRANSPARENCY" val="True"/>
  <p:tag name="FILENAME" val=""/>
  <p:tag name="INPUTTYPE" val="0"/>
  <p:tag name="LATEXENGINEID" val="0"/>
  <p:tag name="TEMPFOLDER" val="C:\Users\Or\Documents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5"/>
  <p:tag name="ORIGINALWIDTH" val="543.75"/>
  <p:tag name="OUTPUTDPI" val="1200"/>
  <p:tag name="LATEXADDIN" val="\documentclass{article}&#10;\usepackage{amsmath}&#10;\usepackage{amssymb}&#10;\usepackage{color}&#10;&#10;&#10;\pagestyle{empty}&#10;\begin{document}&#10;&#10;&#10;$$&#10;{\color{red}&#10;\left\{ \text{Log}_{\overline{P}}\boldsymbol{P}_{i}\right\} &#10;}&#10;$$&#10;&#10;\end{document}"/>
  <p:tag name="IGUANATEXSIZE" val="20"/>
  <p:tag name="IGUANATEXCURSOR" val="200"/>
  <p:tag name="TRANSPARENCY" val="True"/>
  <p:tag name="FILENAME" val=""/>
  <p:tag name="INPUTTYPE" val="0"/>
  <p:tag name="LATEXENGINEID" val="0"/>
  <p:tag name="TEMPFOLDER" val="C:\Users\Or\Documents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308.2115"/>
  <p:tag name="OUTPUTDPI" val="1200"/>
  <p:tag name="LATEXADDIN" val="\documentclass{article}&#10;\usepackage{amsmath}&#10;\usepackage{amssymb}&#10;\usepackage{color}&#10;&#10;&#10;\pagestyle{empty}&#10;\begin{document}&#10;&#10;&#10;$$&#10;{\color{red}&#10;\mathcal{T}_{\boldsymbol{X}}\mathcal{M}&#10;}&#10;$$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/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2313"/>
  <p:tag name="ORIGINALWIDTH" val="233.2209"/>
  <p:tag name="OUTPUTDPI" val="1200"/>
  <p:tag name="LATEXADDIN" val="\documentclass{article}&#10;\usepackage{amsmath}&#10;\usepackage{amssymb}&#10;\usepackage{color}&#10;&#10;&#10;\pagestyle{empty}&#10;\begin{document}&#10;&#10;&#10;$$&#10;{\color{black}&#10;\overrightarrow{\boldsymbol{XY}}&#10;}&#10;$$&#10;&#10;\end{document}"/>
  <p:tag name="IGUANATEXSIZE" val="20"/>
  <p:tag name="IGUANATEXCURSOR" val="176"/>
  <p:tag name="TRANSPARENCY" val="True"/>
  <p:tag name="FILENAME" val=""/>
  <p:tag name="INPUTTYPE" val="0"/>
  <p:tag name="LATEXENGINEID" val="0"/>
  <p:tag name="TEMPFOLDER" val="./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14.7357"/>
  <p:tag name="OUTPUTDPI" val="1200"/>
  <p:tag name="LATEXADDIN" val="\documentclass{article}&#10;\usepackage{amsmath}&#10;\usepackage{amssymb}&#10;\usepackage{color}&#10;&#10;&#10;\pagestyle{empty}&#10;\begin{document}&#10;&#10;&#10;$$&#10;{\color{red}&#10;\boldsymbol{X}}&#10;$$&#10;&#10;\end{document}"/>
  <p:tag name="IGUANATEXSIZE" val="20"/>
  <p:tag name="IGUANATEXCURSOR" val="155"/>
  <p:tag name="TRANSPARENCY" val="True"/>
  <p:tag name="FILENAME" val=""/>
  <p:tag name="INPUTTYPE" val="0"/>
  <p:tag name="LATEXENGINEID" val="0"/>
  <p:tag name="TEMPFOLDER" val="./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104.237"/>
  <p:tag name="OUTPUTDPI" val="1200"/>
  <p:tag name="LATEXADDIN" val="\documentclass{article}&#10;\usepackage{amsmath}&#10;\usepackage{amssymb}&#10;\usepackage{color}&#10;&#10;&#10;\pagestyle{empty}&#10;\begin{document}&#10;&#10;&#10;$$&#10;{\color{black}&#10;\boldsymbol{Y}}&#10;$$&#10;&#10;\end{document}"/>
  <p:tag name="IGUANATEXSIZE" val="20"/>
  <p:tag name="IGUANATEXCURSOR" val="155"/>
  <p:tag name="TRANSPARENCY" val="True"/>
  <p:tag name="FILENAME" val=""/>
  <p:tag name="INPUTTYPE" val="0"/>
  <p:tag name="LATEXENGINEID" val="0"/>
  <p:tag name="TEMPFOLDER" val="./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58.75"/>
  <p:tag name="OUTPUTDPI" val="1200"/>
  <p:tag name="LATEXADDIN" val="\documentclass{article}&#10;\usepackage{amsmath}&#10;\usepackage{amssymb}&#10;\usepackage{color}&#10;&#10;&#10;\pagestyle{empty}&#10;\begin{document}&#10;&#10;&#10;$$&#10;{\color{black}&#10;\left\{ \boldsymbol{P}_{i}\right\} &#10;}&#10;$$&#10;&#10;\end{document}"/>
  <p:tag name="IGUANATEXSIZE" val="20"/>
  <p:tag name="IGUANATEXCURSOR" val="177"/>
  <p:tag name="TRANSPARENCY" val="True"/>
  <p:tag name="FILENAME" val=""/>
  <p:tag name="INPUTTYPE" val="0"/>
  <p:tag name="LATEXENGINEID" val="0"/>
  <p:tag name="TEMPFOLDER" val="C:\Users\Or\Documents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5"/>
  <p:tag name="ORIGINALWIDTH" val="110.25"/>
  <p:tag name="OUTPUTDPI" val="1200"/>
  <p:tag name="LATEXADDIN" val="\documentclass{article}&#10;\usepackage{amsmath}&#10;\usepackage{amssymb}&#10;\usepackage{color}&#10;&#10;&#10;\pagestyle{empty}&#10;\begin{document}&#10;&#10;&#10;$$&#10;{\color{red}&#10;\overline{\boldsymbol{P}}}&#10;$$&#10;&#10;\end{document}"/>
  <p:tag name="IGUANATEXSIZE" val="20"/>
  <p:tag name="IGUANATEXCURSOR" val="165"/>
  <p:tag name="TRANSPARENCY" val="True"/>
  <p:tag name="FILENAME" val=""/>
  <p:tag name="INPUTTYPE" val="0"/>
  <p:tag name="LATEXENGINEID" val="0"/>
  <p:tag name="TEMPFOLDER" val="C:\Users\Or\Documents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75"/>
  <p:tag name="ORIGINALWIDTH" val="136.5"/>
  <p:tag name="OUTPUTDPI" val="1200"/>
  <p:tag name="LATEXADDIN" val="\documentclass{article}&#10;\usepackage{amsmath}&#10;\usepackage{amssymb}&#10;\usepackage{color}&#10;&#10;&#10;\pagestyle{empty}&#10;\begin{document}&#10;&#10;&#10;$$&#10;{\color{blue}&#10;\mathcal{M}&#10;}&#10;$$&#10;&#10;\end{document}"/>
  <p:tag name="IGUANATEXSIZE" val="20"/>
  <p:tag name="IGUANATEXCURSOR" val="139"/>
  <p:tag name="TRANSPARENCY" val="True"/>
  <p:tag name="FILENAME" val=""/>
  <p:tag name="INPUTTYPE" val="0"/>
  <p:tag name="LATEXENGINEID" val="0"/>
  <p:tag name="TEMPFOLDER" val="C:\Users\Or\Documents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.75"/>
  <p:tag name="ORIGINALWIDTH" val="287.25"/>
  <p:tag name="OUTPUTDPI" val="1200"/>
  <p:tag name="LATEXADDIN" val="\documentclass{article}&#10;\usepackage{amsmath}&#10;\usepackage{amssymb}&#10;\usepackage{color}&#10;&#10;&#10;\pagestyle{empty}&#10;\begin{document}&#10;&#10;&#10;$$&#10;{\color{red}&#10;\mathcal{T}_{\overline{P}}\mathcal{M}&#10;}&#10;$$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Users\Or\Documents\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853</Words>
  <Application>Microsoft Office PowerPoint</Application>
  <PresentationFormat>Custom</PresentationFormat>
  <Paragraphs>330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2018-06-17T07:21:36Z</dcterms:modified>
</cp:coreProperties>
</file>