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88" r:id="rId2"/>
    <p:sldId id="289" r:id="rId3"/>
    <p:sldId id="304" r:id="rId4"/>
    <p:sldId id="300" r:id="rId5"/>
    <p:sldId id="306" r:id="rId6"/>
    <p:sldId id="305" r:id="rId7"/>
    <p:sldId id="290" r:id="rId8"/>
    <p:sldId id="318" r:id="rId9"/>
    <p:sldId id="308" r:id="rId10"/>
    <p:sldId id="293" r:id="rId11"/>
    <p:sldId id="322" r:id="rId12"/>
    <p:sldId id="309" r:id="rId13"/>
    <p:sldId id="323" r:id="rId14"/>
    <p:sldId id="325" r:id="rId15"/>
    <p:sldId id="307" r:id="rId16"/>
    <p:sldId id="314" r:id="rId17"/>
    <p:sldId id="303" r:id="rId18"/>
    <p:sldId id="302" r:id="rId19"/>
    <p:sldId id="324" r:id="rId20"/>
    <p:sldId id="311" r:id="rId21"/>
    <p:sldId id="317" r:id="rId22"/>
    <p:sldId id="313" r:id="rId23"/>
    <p:sldId id="312" r:id="rId24"/>
    <p:sldId id="315" r:id="rId25"/>
    <p:sldId id="319" r:id="rId26"/>
    <p:sldId id="295" r:id="rId27"/>
    <p:sldId id="316" r:id="rId28"/>
    <p:sldId id="299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27" r:id="rId38"/>
    <p:sldId id="336" r:id="rId39"/>
    <p:sldId id="337" r:id="rId40"/>
    <p:sldId id="338" r:id="rId41"/>
    <p:sldId id="339" r:id="rId4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907" autoAdjust="0"/>
  </p:normalViewPr>
  <p:slideViewPr>
    <p:cSldViewPr>
      <p:cViewPr>
        <p:scale>
          <a:sx n="60" d="100"/>
          <a:sy n="60" d="100"/>
        </p:scale>
        <p:origin x="16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י"ח/סיון/תשע"ח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י"ח/סיון/תשע"ח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72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18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159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137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56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3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002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12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Covariances as features</a:t>
            </a:r>
          </a:p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manifold assumption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dimensionality reduction</a:t>
            </a:r>
          </a:p>
          <a:p>
            <a:r>
              <a:rPr lang="en-US" dirty="0">
                <a:solidFill>
                  <a:srgbClr val="002060"/>
                </a:solidFill>
              </a:rPr>
              <a:t>A regression algorithm based on the HDRS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Preprocess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 pulse (1.5 T) removed and replaced by interpolation</a:t>
            </a:r>
          </a:p>
          <a:p>
            <a:r>
              <a:rPr lang="en-US" dirty="0">
                <a:solidFill>
                  <a:srgbClr val="002060"/>
                </a:solidFill>
              </a:rPr>
              <a:t>Band Pass Filter – 1Hz-100Hz</a:t>
            </a:r>
          </a:p>
          <a:p>
            <a:r>
              <a:rPr lang="en-US" dirty="0">
                <a:solidFill>
                  <a:srgbClr val="002060"/>
                </a:solidFill>
              </a:rPr>
              <a:t>Downsampled to 1kHz</a:t>
            </a:r>
          </a:p>
          <a:p>
            <a:r>
              <a:rPr lang="en-US" dirty="0">
                <a:solidFill>
                  <a:srgbClr val="002060"/>
                </a:solidFill>
              </a:rPr>
              <a:t>Division to trials (2 sec each)</a:t>
            </a:r>
          </a:p>
          <a:p>
            <a:r>
              <a:rPr lang="en-US" dirty="0">
                <a:solidFill>
                  <a:srgbClr val="002060"/>
                </a:solidFill>
              </a:rPr>
              <a:t>Double ICA to separate artifacts (blinks, movements, etc.)</a:t>
            </a:r>
          </a:p>
          <a:p>
            <a:r>
              <a:rPr lang="en-US" dirty="0">
                <a:solidFill>
                  <a:srgbClr val="002060"/>
                </a:solidFill>
              </a:rPr>
              <a:t> CSD to cancel signal leakage between electrodes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6E42-4CA0-4292-9FA0-C5911273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30" y="1178357"/>
            <a:ext cx="4347170" cy="4079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Given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27 subjects</a:t>
            </a:r>
            <a:endParaRPr lang="en-US" dirty="0"/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</a:t>
            </a:r>
            <a:br>
              <a:rPr lang="en-US" dirty="0"/>
            </a:br>
            <a:r>
              <a:rPr lang="en-US" dirty="0"/>
              <a:t>subject in a session</a:t>
            </a:r>
          </a:p>
          <a:p>
            <a:r>
              <a:rPr lang="en-US" dirty="0"/>
              <a:t>Trial time -  2 sec </a:t>
            </a:r>
            <a:br>
              <a:rPr lang="en-US" dirty="0"/>
            </a:br>
            <a:r>
              <a:rPr lang="en-US" dirty="0"/>
              <a:t>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7ADE-205E-4BEC-A035-3DEF7289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6064B-CF94-48E1-AB78-7A8E29F1D3B2}"/>
              </a:ext>
            </a:extLst>
          </p:cNvPr>
          <p:cNvGrpSpPr/>
          <p:nvPr/>
        </p:nvGrpSpPr>
        <p:grpSpPr>
          <a:xfrm>
            <a:off x="1903626" y="-417606"/>
            <a:ext cx="6478374" cy="6964119"/>
            <a:chOff x="1903626" y="-417606"/>
            <a:chExt cx="6478374" cy="696411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9625E30-A375-4D1D-9760-BF6EE8E7B516}"/>
                </a:ext>
              </a:extLst>
            </p:cNvPr>
            <p:cNvGrpSpPr/>
            <p:nvPr/>
          </p:nvGrpSpPr>
          <p:grpSpPr>
            <a:xfrm>
              <a:off x="2057400" y="685800"/>
              <a:ext cx="5562600" cy="5257800"/>
              <a:chOff x="1600200" y="1219200"/>
              <a:chExt cx="5562600" cy="52578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784DAF9-0744-42DB-BBC0-166B9A2C8B50}"/>
                  </a:ext>
                </a:extLst>
              </p:cNvPr>
              <p:cNvGrpSpPr/>
              <p:nvPr/>
            </p:nvGrpSpPr>
            <p:grpSpPr>
              <a:xfrm>
                <a:off x="2362200" y="12192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5" name="Content Placeholder 5">
                  <a:extLst>
                    <a:ext uri="{FF2B5EF4-FFF2-40B4-BE49-F238E27FC236}">
                      <a16:creationId xmlns:a16="http://schemas.microsoft.com/office/drawing/2014/main" id="{C4123715-2F1E-429E-BBDE-4698D7319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6" name="Content Placeholder 5">
                  <a:extLst>
                    <a:ext uri="{FF2B5EF4-FFF2-40B4-BE49-F238E27FC236}">
                      <a16:creationId xmlns:a16="http://schemas.microsoft.com/office/drawing/2014/main" id="{749496E1-E676-4624-AA4C-46F05B289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5AA9CAA4-B67D-4669-9B17-4CFF8C8FA11F}"/>
                    </a:ext>
                  </a:extLst>
                </p:cNvPr>
                <p:cNvCxnSpPr/>
                <p:nvPr/>
              </p:nvCxnSpPr>
              <p:spPr>
                <a:xfrm>
                  <a:off x="4749916" y="3376381"/>
                  <a:ext cx="0" cy="663575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5D4AC89-276B-4B10-8E51-E2BAAB6D3D37}"/>
                  </a:ext>
                </a:extLst>
              </p:cNvPr>
              <p:cNvGrpSpPr/>
              <p:nvPr/>
            </p:nvGrpSpPr>
            <p:grpSpPr>
              <a:xfrm>
                <a:off x="2209800" y="13716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12" name="Content Placeholder 5">
                  <a:extLst>
                    <a:ext uri="{FF2B5EF4-FFF2-40B4-BE49-F238E27FC236}">
                      <a16:creationId xmlns:a16="http://schemas.microsoft.com/office/drawing/2014/main" id="{31895C9F-DB3A-4441-93DA-3A1CE0444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13" name="Content Placeholder 5">
                  <a:extLst>
                    <a:ext uri="{FF2B5EF4-FFF2-40B4-BE49-F238E27FC236}">
                      <a16:creationId xmlns:a16="http://schemas.microsoft.com/office/drawing/2014/main" id="{5F1B22D6-7C16-47A9-A838-B5E97E627D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A4EB231-046C-4C7F-B482-74B02174B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87138C-98A6-451B-B104-ED10CEEBF52D}"/>
                  </a:ext>
                </a:extLst>
              </p:cNvPr>
              <p:cNvGrpSpPr/>
              <p:nvPr/>
            </p:nvGrpSpPr>
            <p:grpSpPr>
              <a:xfrm>
                <a:off x="2023096" y="1492821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4" name="Content Placeholder 5">
                  <a:extLst>
                    <a:ext uri="{FF2B5EF4-FFF2-40B4-BE49-F238E27FC236}">
                      <a16:creationId xmlns:a16="http://schemas.microsoft.com/office/drawing/2014/main" id="{FAD372DD-070A-45C7-8678-C368EFA1F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5" name="Content Placeholder 5">
                  <a:extLst>
                    <a:ext uri="{FF2B5EF4-FFF2-40B4-BE49-F238E27FC236}">
                      <a16:creationId xmlns:a16="http://schemas.microsoft.com/office/drawing/2014/main" id="{3A3185FE-DE4C-4820-A8F1-E08431BBC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B16348A-7899-4D19-81A7-E04D9386C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6717B63-D3C8-4DAC-B9AF-91F13CBB61E4}"/>
                  </a:ext>
                </a:extLst>
              </p:cNvPr>
              <p:cNvGrpSpPr/>
              <p:nvPr/>
            </p:nvGrpSpPr>
            <p:grpSpPr>
              <a:xfrm>
                <a:off x="1828800" y="1673896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39" name="Content Placeholder 5">
                  <a:extLst>
                    <a:ext uri="{FF2B5EF4-FFF2-40B4-BE49-F238E27FC236}">
                      <a16:creationId xmlns:a16="http://schemas.microsoft.com/office/drawing/2014/main" id="{304A394D-AF57-4C85-BC14-DE66DD219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40" name="Content Placeholder 5">
                  <a:extLst>
                    <a:ext uri="{FF2B5EF4-FFF2-40B4-BE49-F238E27FC236}">
                      <a16:creationId xmlns:a16="http://schemas.microsoft.com/office/drawing/2014/main" id="{B7E53273-9052-4A0C-851B-F471A44D3E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E7CD6D03-E589-4B0D-ACEF-FA8716815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0641E62-B34E-490B-85FB-ACC8B97A92EB}"/>
                  </a:ext>
                </a:extLst>
              </p:cNvPr>
              <p:cNvGrpSpPr/>
              <p:nvPr/>
            </p:nvGrpSpPr>
            <p:grpSpPr>
              <a:xfrm>
                <a:off x="1600200" y="1839912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44" name="Content Placeholder 5">
                  <a:extLst>
                    <a:ext uri="{FF2B5EF4-FFF2-40B4-BE49-F238E27FC236}">
                      <a16:creationId xmlns:a16="http://schemas.microsoft.com/office/drawing/2014/main" id="{27A031DA-EC20-4699-B812-CE877056C4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45" name="Content Placeholder 5">
                  <a:extLst>
                    <a:ext uri="{FF2B5EF4-FFF2-40B4-BE49-F238E27FC236}">
                      <a16:creationId xmlns:a16="http://schemas.microsoft.com/office/drawing/2014/main" id="{B03BF5D4-CCC2-4C71-A747-FD2953F2B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48857D6-368A-4BAF-B4FC-E229C834B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B2EDD7A-8B46-45D8-B9BB-483F40500F74}"/>
                </a:ext>
              </a:extLst>
            </p:cNvPr>
            <p:cNvSpPr/>
            <p:nvPr/>
          </p:nvSpPr>
          <p:spPr>
            <a:xfrm flipH="1">
              <a:off x="7619676" y="609600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A4BE03BE-19D2-47D5-959C-6E0FF504A104}"/>
                </a:ext>
              </a:extLst>
            </p:cNvPr>
            <p:cNvSpPr/>
            <p:nvPr/>
          </p:nvSpPr>
          <p:spPr>
            <a:xfrm rot="2621817">
              <a:off x="2261874" y="54869"/>
              <a:ext cx="284444" cy="1691548"/>
            </a:xfrm>
            <a:prstGeom prst="leftBrace">
              <a:avLst>
                <a:gd name="adj1" fmla="val 76445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6F001943-19E7-4CF6-A4F0-CF9A11817568}"/>
                </a:ext>
              </a:extLst>
            </p:cNvPr>
            <p:cNvSpPr/>
            <p:nvPr/>
          </p:nvSpPr>
          <p:spPr>
            <a:xfrm rot="5400000" flipH="1">
              <a:off x="4402611" y="3482306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BD6065-64DB-46EF-90D8-F25E3B9E1C70}"/>
                </a:ext>
              </a:extLst>
            </p:cNvPr>
            <p:cNvSpPr txBox="1"/>
            <p:nvPr/>
          </p:nvSpPr>
          <p:spPr>
            <a:xfrm>
              <a:off x="3505200" y="6177181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2000 samples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4E6C4-ACEF-4F27-AF58-8E3B02894967}"/>
                </a:ext>
              </a:extLst>
            </p:cNvPr>
            <p:cNvSpPr txBox="1"/>
            <p:nvPr/>
          </p:nvSpPr>
          <p:spPr>
            <a:xfrm rot="5400000">
              <a:off x="7092434" y="29014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62 Electrodes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F7AD66-55AF-41FD-B922-C9ABDEC39DEB}"/>
                </a:ext>
              </a:extLst>
            </p:cNvPr>
            <p:cNvSpPr txBox="1"/>
            <p:nvPr/>
          </p:nvSpPr>
          <p:spPr>
            <a:xfrm rot="18676704">
              <a:off x="983392" y="50262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30-50 Trials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74D756-2681-4563-96E2-1B8A49AD15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8642" y="1271788"/>
          <a:ext cx="5254002" cy="4876965"/>
        </p:xfrm>
        <a:graphic>
          <a:graphicData uri="http://schemas.openxmlformats.org/drawingml/2006/table">
            <a:tbl>
              <a:tblPr/>
              <a:tblGrid>
                <a:gridCol w="583778">
                  <a:extLst>
                    <a:ext uri="{9D8B030D-6E8A-4147-A177-3AD203B41FA5}">
                      <a16:colId xmlns:a16="http://schemas.microsoft.com/office/drawing/2014/main" val="1822562001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2371310206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701066253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4157634696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2835606855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4754641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874695554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1462287185"/>
                    </a:ext>
                  </a:extLst>
                </a:gridCol>
                <a:gridCol w="583778">
                  <a:extLst>
                    <a:ext uri="{9D8B030D-6E8A-4147-A177-3AD203B41FA5}">
                      <a16:colId xmlns:a16="http://schemas.microsoft.com/office/drawing/2014/main" val="3127998"/>
                    </a:ext>
                  </a:extLst>
                </a:gridCol>
              </a:tblGrid>
              <a:tr h="1752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Subject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Session3 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 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dHDRS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44503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5197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0.62963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2386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0.547619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8377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463155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0.382353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6902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0.428571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6752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0.512821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80773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0.296296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5654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7294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0.448276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237009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76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0.576923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11612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0.666667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09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18572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92559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0.464286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55059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0.678571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04560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0.354839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1576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951504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0.608696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9615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0.263158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11877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0712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25156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473778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47353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0.515152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44251"/>
                  </a:ext>
                </a:extLst>
              </a:tr>
              <a:tr h="175249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8082" marR="8082" marT="80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579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3A2E6E-F7FB-473F-AF7F-DE2FB682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HDRS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F2190-FB07-4458-8302-19A7BE5B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314F69-5D87-4D81-8024-3402308FCB49}"/>
              </a:ext>
            </a:extLst>
          </p:cNvPr>
          <p:cNvGrpSpPr/>
          <p:nvPr/>
        </p:nvGrpSpPr>
        <p:grpSpPr>
          <a:xfrm>
            <a:off x="685800" y="2819400"/>
            <a:ext cx="2133600" cy="2610090"/>
            <a:chOff x="1761212" y="-417617"/>
            <a:chExt cx="6763200" cy="760120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808727-F7EC-46CC-BAFC-E6CDA29CCB46}"/>
                </a:ext>
              </a:extLst>
            </p:cNvPr>
            <p:cNvGrpSpPr/>
            <p:nvPr/>
          </p:nvGrpSpPr>
          <p:grpSpPr>
            <a:xfrm>
              <a:off x="2057400" y="685800"/>
              <a:ext cx="5562600" cy="5257800"/>
              <a:chOff x="1600200" y="1219200"/>
              <a:chExt cx="5562600" cy="5257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E8D7E99-E744-4979-895E-3CD188BFB141}"/>
                  </a:ext>
                </a:extLst>
              </p:cNvPr>
              <p:cNvGrpSpPr/>
              <p:nvPr/>
            </p:nvGrpSpPr>
            <p:grpSpPr>
              <a:xfrm>
                <a:off x="2362200" y="12192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31" name="Content Placeholder 5">
                  <a:extLst>
                    <a:ext uri="{FF2B5EF4-FFF2-40B4-BE49-F238E27FC236}">
                      <a16:creationId xmlns:a16="http://schemas.microsoft.com/office/drawing/2014/main" id="{058F7FEE-78BA-4B6D-BF2F-8C0292D1A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32" name="Content Placeholder 5">
                  <a:extLst>
                    <a:ext uri="{FF2B5EF4-FFF2-40B4-BE49-F238E27FC236}">
                      <a16:creationId xmlns:a16="http://schemas.microsoft.com/office/drawing/2014/main" id="{22FF8397-BD28-4C0F-946B-11F40DD181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3FC002B-9672-43F7-AD2F-5A7B2B536CFE}"/>
                    </a:ext>
                  </a:extLst>
                </p:cNvPr>
                <p:cNvCxnSpPr/>
                <p:nvPr/>
              </p:nvCxnSpPr>
              <p:spPr>
                <a:xfrm>
                  <a:off x="4749916" y="3376381"/>
                  <a:ext cx="0" cy="663575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CA5639-500C-4D06-89AB-706AE6D61A1F}"/>
                  </a:ext>
                </a:extLst>
              </p:cNvPr>
              <p:cNvGrpSpPr/>
              <p:nvPr/>
            </p:nvGrpSpPr>
            <p:grpSpPr>
              <a:xfrm>
                <a:off x="2209800" y="1371600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8" name="Content Placeholder 5">
                  <a:extLst>
                    <a:ext uri="{FF2B5EF4-FFF2-40B4-BE49-F238E27FC236}">
                      <a16:creationId xmlns:a16="http://schemas.microsoft.com/office/drawing/2014/main" id="{D2D1A0FB-4ACB-48C2-9B7D-72A7C9BED8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9" name="Content Placeholder 5">
                  <a:extLst>
                    <a:ext uri="{FF2B5EF4-FFF2-40B4-BE49-F238E27FC236}">
                      <a16:creationId xmlns:a16="http://schemas.microsoft.com/office/drawing/2014/main" id="{4275E2B7-6FEB-4668-8EF5-3BA13DB24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23450DB-3591-452F-B219-84D84EC5D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0C6DA6-AF5E-4A6A-9E32-4B0F8D4CB6BB}"/>
                  </a:ext>
                </a:extLst>
              </p:cNvPr>
              <p:cNvGrpSpPr/>
              <p:nvPr/>
            </p:nvGrpSpPr>
            <p:grpSpPr>
              <a:xfrm>
                <a:off x="2023096" y="1492821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5" name="Content Placeholder 5">
                  <a:extLst>
                    <a:ext uri="{FF2B5EF4-FFF2-40B4-BE49-F238E27FC236}">
                      <a16:creationId xmlns:a16="http://schemas.microsoft.com/office/drawing/2014/main" id="{CA053AFE-E9F9-4BC2-8244-59A7EF963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6" name="Content Placeholder 5">
                  <a:extLst>
                    <a:ext uri="{FF2B5EF4-FFF2-40B4-BE49-F238E27FC236}">
                      <a16:creationId xmlns:a16="http://schemas.microsoft.com/office/drawing/2014/main" id="{6330896F-ADB4-40A8-B45D-BF020B7B82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9A8BC4EB-D4FA-45E6-A1D7-05EA611C7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CE31B41-01BB-4454-9371-0ECF174B38AF}"/>
                  </a:ext>
                </a:extLst>
              </p:cNvPr>
              <p:cNvGrpSpPr/>
              <p:nvPr/>
            </p:nvGrpSpPr>
            <p:grpSpPr>
              <a:xfrm>
                <a:off x="1828800" y="1673896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22" name="Content Placeholder 5">
                  <a:extLst>
                    <a:ext uri="{FF2B5EF4-FFF2-40B4-BE49-F238E27FC236}">
                      <a16:creationId xmlns:a16="http://schemas.microsoft.com/office/drawing/2014/main" id="{8ABEA409-A890-4F2E-8E90-12C93F30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3" name="Content Placeholder 5">
                  <a:extLst>
                    <a:ext uri="{FF2B5EF4-FFF2-40B4-BE49-F238E27FC236}">
                      <a16:creationId xmlns:a16="http://schemas.microsoft.com/office/drawing/2014/main" id="{83719697-DBA8-4029-A95F-0E99A7E26B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D022B94-9BA2-4EC5-BFA6-EDB6CACCD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8ADB7A-3B0B-4749-9CD4-C17A3F37CCB9}"/>
                  </a:ext>
                </a:extLst>
              </p:cNvPr>
              <p:cNvGrpSpPr/>
              <p:nvPr/>
            </p:nvGrpSpPr>
            <p:grpSpPr>
              <a:xfrm>
                <a:off x="1600200" y="1839912"/>
                <a:ext cx="4800600" cy="4637088"/>
                <a:chOff x="2558143" y="2460624"/>
                <a:chExt cx="3886200" cy="3482977"/>
              </a:xfrm>
            </p:grpSpPr>
            <p:pic>
              <p:nvPicPr>
                <p:cNvPr id="19" name="Content Placeholder 5">
                  <a:extLst>
                    <a:ext uri="{FF2B5EF4-FFF2-40B4-BE49-F238E27FC236}">
                      <a16:creationId xmlns:a16="http://schemas.microsoft.com/office/drawing/2014/main" id="{F7B2085E-2DEB-40B2-9BAC-62D75A954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06" t="50432" r="7098" b="2870"/>
                <a:stretch/>
              </p:blipFill>
              <p:spPr>
                <a:xfrm>
                  <a:off x="2558143" y="4038600"/>
                  <a:ext cx="3886200" cy="1905001"/>
                </a:xfrm>
                <a:prstGeom prst="rect">
                  <a:avLst/>
                </a:prstGeom>
              </p:spPr>
            </p:pic>
            <p:pic>
              <p:nvPicPr>
                <p:cNvPr id="20" name="Content Placeholder 5">
                  <a:extLst>
                    <a:ext uri="{FF2B5EF4-FFF2-40B4-BE49-F238E27FC236}">
                      <a16:creationId xmlns:a16="http://schemas.microsoft.com/office/drawing/2014/main" id="{6DE4C4DD-06EB-4841-9ECE-32B26DBF11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74" t="27040" r="6930" b="50545"/>
                <a:stretch/>
              </p:blipFill>
              <p:spPr>
                <a:xfrm>
                  <a:off x="2558143" y="2460624"/>
                  <a:ext cx="3886200" cy="914401"/>
                </a:xfrm>
                <a:prstGeom prst="rect">
                  <a:avLst/>
                </a:prstGeom>
              </p:spPr>
            </p:pic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86F665D-B087-454E-B61D-E9F71C7BB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9559" y="3375025"/>
                  <a:ext cx="0" cy="663576"/>
                </a:xfrm>
                <a:prstGeom prst="straightConnector1">
                  <a:avLst/>
                </a:prstGeom>
                <a:ln w="28575">
                  <a:prstDash val="sysDot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CF7729E-5BB0-479F-947C-4D9AF65A5FC7}"/>
                </a:ext>
              </a:extLst>
            </p:cNvPr>
            <p:cNvSpPr/>
            <p:nvPr/>
          </p:nvSpPr>
          <p:spPr>
            <a:xfrm flipH="1">
              <a:off x="7619676" y="609600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005513DF-B6BB-4F8A-8FC1-03FF2EE5605E}"/>
                </a:ext>
              </a:extLst>
            </p:cNvPr>
            <p:cNvSpPr/>
            <p:nvPr/>
          </p:nvSpPr>
          <p:spPr>
            <a:xfrm rot="2621817">
              <a:off x="2261874" y="54869"/>
              <a:ext cx="284444" cy="1691548"/>
            </a:xfrm>
            <a:prstGeom prst="leftBrace">
              <a:avLst>
                <a:gd name="adj1" fmla="val 76445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CB9945B-6DF3-4C2E-BC98-940AD430EAD1}"/>
                </a:ext>
              </a:extLst>
            </p:cNvPr>
            <p:cNvSpPr/>
            <p:nvPr/>
          </p:nvSpPr>
          <p:spPr>
            <a:xfrm rot="5400000" flipH="1">
              <a:off x="4402611" y="3482306"/>
              <a:ext cx="402840" cy="4986909"/>
            </a:xfrm>
            <a:prstGeom prst="leftBrace">
              <a:avLst>
                <a:gd name="adj1" fmla="val 124980"/>
                <a:gd name="adj2" fmla="val 5000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42CB2E-FD06-442C-B09A-14410B943A02}"/>
                </a:ext>
              </a:extLst>
            </p:cNvPr>
            <p:cNvSpPr txBox="1"/>
            <p:nvPr/>
          </p:nvSpPr>
          <p:spPr>
            <a:xfrm>
              <a:off x="3505202" y="6177184"/>
              <a:ext cx="2209798" cy="1006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2000 samples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C513BF-8A84-47AA-B24A-F3F4601D3A2E}"/>
                </a:ext>
              </a:extLst>
            </p:cNvPr>
            <p:cNvSpPr txBox="1"/>
            <p:nvPr/>
          </p:nvSpPr>
          <p:spPr>
            <a:xfrm rot="5400000">
              <a:off x="7092430" y="2759011"/>
              <a:ext cx="2209799" cy="65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62 Electrodes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31C931-BB1E-494B-A779-08D45A9DB9C6}"/>
                </a:ext>
              </a:extLst>
            </p:cNvPr>
            <p:cNvSpPr txBox="1"/>
            <p:nvPr/>
          </p:nvSpPr>
          <p:spPr>
            <a:xfrm rot="18676704">
              <a:off x="983394" y="360201"/>
              <a:ext cx="2209799" cy="65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30-50 Trials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26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BDC23BF3-7C9F-4FBE-AB4A-31D4F8AA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10482"/>
            <a:ext cx="4509942" cy="25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4D263-6F10-4992-A513-F1DB4EFB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"/>
          <a:stretch/>
        </p:blipFill>
        <p:spPr>
          <a:xfrm>
            <a:off x="5167458" y="3701067"/>
            <a:ext cx="3976542" cy="3156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dimensional data </a:t>
            </a:r>
          </a:p>
          <a:p>
            <a:r>
              <a:rPr lang="en-US" dirty="0">
                <a:solidFill>
                  <a:srgbClr val="002060"/>
                </a:solidFill>
              </a:rPr>
              <a:t>Poor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67466-9727-4465-BDED-862C0E4265FE}"/>
              </a:ext>
            </a:extLst>
          </p:cNvPr>
          <p:cNvSpPr txBox="1"/>
          <p:nvPr/>
        </p:nvSpPr>
        <p:spPr>
          <a:xfrm>
            <a:off x="876300" y="1600200"/>
            <a:ext cx="73914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Possible Solutions: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Remove the peak from data completely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Ignore “loud” electrodes</a:t>
            </a:r>
            <a:endParaRPr lang="en-I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36A90-8D61-458A-AC70-765332FA9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0" r="8305"/>
          <a:stretch/>
        </p:blipFill>
        <p:spPr>
          <a:xfrm>
            <a:off x="381000" y="1178104"/>
            <a:ext cx="851418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(Major Depressive Disorder)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0EC3B197-CF7E-474F-9778-CF395DF06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21" y="5020354"/>
            <a:ext cx="2435679" cy="1826760"/>
          </a:xfrm>
          <a:prstGeom prst="rect">
            <a:avLst/>
          </a:prstGeom>
        </p:spPr>
      </p:pic>
      <p:pic>
        <p:nvPicPr>
          <p:cNvPr id="9" name="Picture 8" descr="A person reading a book&#10;&#10;Description generated with high confidence">
            <a:extLst>
              <a:ext uri="{FF2B5EF4-FFF2-40B4-BE49-F238E27FC236}">
                <a16:creationId xmlns:a16="http://schemas.microsoft.com/office/drawing/2014/main" id="{48FBF84B-0EF5-48C7-B99C-BDFB4D44E2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0354"/>
            <a:ext cx="2740479" cy="18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2D44149B-D1B7-4321-B2E4-C040D1BC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796188"/>
            <a:ext cx="4114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8CDBC8B-D912-47A3-8FB9-4BA032C726BA}"/>
              </a:ext>
            </a:extLst>
          </p:cNvPr>
          <p:cNvSpPr/>
          <p:nvPr/>
        </p:nvSpPr>
        <p:spPr>
          <a:xfrm>
            <a:off x="1295400" y="5410200"/>
            <a:ext cx="1219200" cy="725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63B477-E5AF-4185-A81D-0CA83FCD02A0}"/>
              </a:ext>
            </a:extLst>
          </p:cNvPr>
          <p:cNvSpPr/>
          <p:nvPr/>
        </p:nvSpPr>
        <p:spPr>
          <a:xfrm>
            <a:off x="1507348" y="1446402"/>
            <a:ext cx="1219200" cy="10748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94161-8214-4B60-B4B7-F8CC7ACC4F43}"/>
              </a:ext>
            </a:extLst>
          </p:cNvPr>
          <p:cNvSpPr/>
          <p:nvPr/>
        </p:nvSpPr>
        <p:spPr>
          <a:xfrm>
            <a:off x="5980288" y="5302116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D5C98-A3EB-4E0A-8072-E6CCE25560ED}"/>
              </a:ext>
            </a:extLst>
          </p:cNvPr>
          <p:cNvSpPr/>
          <p:nvPr/>
        </p:nvSpPr>
        <p:spPr>
          <a:xfrm>
            <a:off x="5989320" y="2083895"/>
            <a:ext cx="1143000" cy="9413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D8886-4417-44BF-BA8E-C4716187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36374"/>
            <a:ext cx="4162168" cy="3121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B67076-6606-4604-84FE-0851C6FE2AFC}"/>
              </a:ext>
            </a:extLst>
          </p:cNvPr>
          <p:cNvSpPr/>
          <p:nvPr/>
        </p:nvSpPr>
        <p:spPr>
          <a:xfrm>
            <a:off x="6043484" y="5630069"/>
            <a:ext cx="990600" cy="611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4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red shirt&#10;&#10;Description generated with high confidence">
            <a:extLst>
              <a:ext uri="{FF2B5EF4-FFF2-40B4-BE49-F238E27FC236}">
                <a16:creationId xmlns:a16="http://schemas.microsoft.com/office/drawing/2014/main" id="{63C1BE1B-5AB0-48D3-95EA-8995E4EBD3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1716">
            <a:off x="5674143" y="4229652"/>
            <a:ext cx="3831978" cy="2429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Electrodes are linearly dependent due to proximity</a:t>
            </a:r>
          </a:p>
          <a:p>
            <a:r>
              <a:rPr lang="en-US" dirty="0">
                <a:solidFill>
                  <a:srgbClr val="002060"/>
                </a:solidFill>
              </a:rPr>
              <a:t>No singularity using random electrodes selection</a:t>
            </a:r>
          </a:p>
          <a:p>
            <a:r>
              <a:rPr lang="en-US" dirty="0">
                <a:solidFill>
                  <a:srgbClr val="002060"/>
                </a:solidFill>
              </a:rPr>
              <a:t>To this point, no correlation between the EEG data and the HDRS has been found (using 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AF5D8-9460-4EB6-9561-F00B9186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41714"/>
            <a:ext cx="5861576" cy="44030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DC779-1F88-4A52-935D-C2FDA42EA7AD}"/>
              </a:ext>
            </a:extLst>
          </p:cNvPr>
          <p:cNvSpPr txBox="1"/>
          <p:nvPr/>
        </p:nvSpPr>
        <p:spPr>
          <a:xfrm>
            <a:off x="3124200" y="15679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tSNE</a:t>
            </a:r>
            <a:r>
              <a:rPr lang="en-US" b="1" dirty="0"/>
              <a:t> after diffusion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E2A1D-B54E-4160-8001-4F9A6395D0DF}"/>
              </a:ext>
            </a:extLst>
          </p:cNvPr>
          <p:cNvSpPr txBox="1"/>
          <p:nvPr/>
        </p:nvSpPr>
        <p:spPr>
          <a:xfrm>
            <a:off x="1524000" y="5775455"/>
            <a:ext cx="586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pattern is observed…</a:t>
            </a:r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Using filters for specific frequencies</a:t>
            </a:r>
            <a:endParaRPr lang="en-US" u="sng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Using only a specific part of each signal</a:t>
            </a:r>
          </a:p>
          <a:p>
            <a:r>
              <a:rPr lang="en-US" dirty="0">
                <a:solidFill>
                  <a:srgbClr val="002060"/>
                </a:solidFill>
              </a:rPr>
              <a:t>Search for EEG signals of non depressed people in order to use them as a control group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7CAE-46FC-473D-B93E-9C0566E8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delayed signal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89389-377E-45F4-9876-7A931FD1F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 covariance calculation ignores temporal order of samples</a:t>
                </a:r>
              </a:p>
              <a:p>
                <a:r>
                  <a:rPr lang="en-US" dirty="0"/>
                  <a:t>We tried to calculate covariance of signals with time-delayed signals as additional features: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signals from electrodes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 time delay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D89389-377E-45F4-9876-7A931FD1F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082F4-96B8-4CC5-8DF3-95703EE9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56" y="3429000"/>
            <a:ext cx="3382492" cy="3001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002060"/>
                </a:solidFill>
              </a:rPr>
              <a:t>The areas in the brain related to emotions are excited by the pulses</a:t>
            </a:r>
          </a:p>
          <a:p>
            <a:r>
              <a:rPr lang="en-US" dirty="0">
                <a:solidFill>
                  <a:srgbClr val="002060"/>
                </a:solidFill>
              </a:rPr>
              <a:t> FDA approved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570D-9F39-4C49-A932-7B4E26E4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delayed signal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E303-2198-4A8E-A38D-7534387E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result for these features: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13A9-0E69-4CDF-8572-515CF09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19F50-8303-46F4-863C-AFB6C1FE0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55031"/>
            <a:ext cx="54483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64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686-A834-45D4-971A-4168A6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derivative of signal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69831-48B2-4D2A-AF60-39C4184D3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additional attempt to introduce temporal dependence, is to use covariance with the derivative of the signal: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69831-48B2-4D2A-AF60-39C4184D3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1983-D77A-4796-BE08-63F9D4C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1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686-A834-45D4-971A-4168A6CD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with derivative of signal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9831-48B2-4D2A-AF60-39C4184D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results for these features: 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1983-D77A-4796-BE08-63F9D4C7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0575E-5766-4324-973B-0CBC66E3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1241"/>
            <a:ext cx="60579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6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246-C7FF-4A0B-A194-C763C5D8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at peak time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51F8-0BF9-4CE8-A838-4DF1A4340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Originally, we treated the peak in the middle of the signal as unwanted noise</a:t>
            </a:r>
          </a:p>
          <a:p>
            <a:r>
              <a:rPr lang="en-US" dirty="0"/>
              <a:t>In this test we examined the possibility that the information is hidden in the peak</a:t>
            </a:r>
          </a:p>
          <a:p>
            <a:r>
              <a:rPr lang="en-US" dirty="0"/>
              <a:t>We cut the signal, leaving only the peak, and calculated the covariance matrix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EED4-BBBA-4323-AA63-F805382C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0C41-83E4-4E55-B5E1-69DE1D18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at peak time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528D-C723-48BB-B355-88267EFE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results for these features: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54CA9-ED98-407F-A6E7-F721D0C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05EE0-D580-4B46-AC53-496DC92A4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39963"/>
            <a:ext cx="81904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8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482A-2530-40F7-BEBA-A38ECA5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response peak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D1225-70C9-4CBA-A234-8746BA878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tried using the time of the strongest response peak (after the TMS peak has died out) in each electrode as a feature</a:t>
                </a:r>
              </a:p>
              <a:p>
                <a:r>
                  <a:rPr lang="en-US" dirty="0"/>
                  <a:t>We look for the strongest local maxima found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after the TMS peak, in each electrode</a:t>
                </a:r>
              </a:p>
              <a:p>
                <a:r>
                  <a:rPr lang="en-US" dirty="0"/>
                  <a:t>This is done for all trials, and create a histogram of the results</a:t>
                </a:r>
              </a:p>
              <a:p>
                <a:r>
                  <a:rPr lang="en-US" dirty="0"/>
                  <a:t>For each electrode, the value of the bin with the most entries is selected as the feature</a:t>
                </a:r>
              </a:p>
              <a:p>
                <a:r>
                  <a:rPr lang="en-US" dirty="0"/>
                  <a:t>The feature vector’s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D1225-70C9-4CBA-A234-8746BA878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21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493A9-564C-4DBF-8742-B0A54CB3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705-AB1E-4EDE-9B0C-99C3A3A2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response peak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C052-AE27-485D-82C7-B1CC7C1F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on the data yields: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64D6-0192-40E4-B51E-A3C15F6A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726F49-693D-4F01-B2E0-F33E34B5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86000"/>
            <a:ext cx="5600200" cy="4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6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7FFC-A2A3-4CB4-AD75-B32B741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1E525-8CF9-4FFC-AA55-B6DE43B9E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paper shows that there is a correlation between depression levels and the significance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waves</a:t>
                </a:r>
              </a:p>
              <a:p>
                <a:r>
                  <a:rPr lang="en-US" dirty="0"/>
                  <a:t>Increased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activity were linked to higher depression levels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1E525-8CF9-4FFC-AA55-B6DE43B9E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9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C6C4-779D-4B33-BB84-676BBC3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5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2DC4-0730-40DF-B1B5-6FCCC2C0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6188-EC50-484F-9F17-2FA91ECF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0824-65A1-4BA3-B04D-0C85FEA8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7F64C-1F63-428C-A892-76490694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075"/>
            <a:ext cx="9144000" cy="3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40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F81F-C015-485F-8844-B89B4D17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8207-2A52-4F37-961D-9424F67B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268D-B359-4B4D-A857-D6FDD0C2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BBCDF-2377-4F0E-B461-18DD9A7D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146"/>
            <a:ext cx="9144000" cy="35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5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 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6686F-FD2A-400F-BE62-B63C292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4860">
            <a:off x="1746020" y="4311402"/>
            <a:ext cx="5162550" cy="316873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CAC0-EFC8-4FCE-B34E-A700062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Transport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67D5-7FCA-40C4-ABA4-E428734E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research on similar problems revealed large differences in behavior of different subjects</a:t>
            </a:r>
          </a:p>
          <a:p>
            <a:r>
              <a:rPr lang="en-US" dirty="0"/>
              <a:t>This was solved by using a parallel transport algorithm, to account for these differences</a:t>
            </a:r>
          </a:p>
          <a:p>
            <a:r>
              <a:rPr lang="en-US" dirty="0"/>
              <a:t>We attempted a similar approach on our data, aiming to find possible patterns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A276A-74D4-4868-A934-8C69C596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7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CAC0-EFC8-4FCE-B34E-A700062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Transport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67D5-7FCA-40C4-ABA4-E428734E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was used </a:t>
            </a:r>
            <a:r>
              <a:rPr lang="en-US"/>
              <a:t>as features, 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A276A-74D4-4868-A934-8C69C596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To help </a:t>
            </a:r>
            <a:r>
              <a:rPr lang="en-US" b="1" i="1" dirty="0" err="1">
                <a:solidFill>
                  <a:srgbClr val="002060"/>
                </a:solidFill>
              </a:rPr>
              <a:t>BrainSway</a:t>
            </a:r>
            <a:r>
              <a:rPr lang="en-US" b="1" i="1" dirty="0">
                <a:solidFill>
                  <a:srgbClr val="002060"/>
                </a:solidFill>
              </a:rPr>
              <a:t> develop an automatic algorithm to monitor the depression of patients and to find the efficiency of the TMS technique using EEG signals.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a regression algorithm that correlates with the HDRS using machine learning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dimensionality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F24C6F-92EB-438F-AF65-B85E355A4D2C}"/>
              </a:ext>
            </a:extLst>
          </p:cNvPr>
          <p:cNvGrpSpPr/>
          <p:nvPr/>
        </p:nvGrpSpPr>
        <p:grpSpPr>
          <a:xfrm>
            <a:off x="656589" y="3915508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0216BE-FFC1-4E98-BD8D-992786C89143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A6A09AE6-B745-47E8-B415-17D05548C2C2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3FFDAB42-663B-4BEC-9C96-F2EC3C2886C8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68545E49-49BB-46CC-98C5-BAC0EB511FC3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5CDFF2-4B6B-434B-A740-2371345BAD82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404F84-5034-45C9-86AC-1E46D9487BB2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6DB0700-9D60-40BE-85A5-E4D8FBCD78E7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8E8E80F-EB86-4B48-8B78-2FD814342D56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75AEBBDE-95DF-4D42-A457-02BE9CEE68AF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EECB54C-F196-404B-8671-406F7DB75349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48BBAE59-7B44-4A89-8F13-9EC02F593E83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47736</TotalTime>
  <Words>1208</Words>
  <Application>Microsoft Office PowerPoint</Application>
  <PresentationFormat>On-screen Show (4:3)</PresentationFormat>
  <Paragraphs>439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Objectives</vt:lpstr>
      <vt:lpstr>Main Approach</vt:lpstr>
      <vt:lpstr>Chosen Solution</vt:lpstr>
      <vt:lpstr>Preprocess</vt:lpstr>
      <vt:lpstr>Given Data</vt:lpstr>
      <vt:lpstr>PowerPoint Presentation</vt:lpstr>
      <vt:lpstr>HDRS data</vt:lpstr>
      <vt:lpstr>Challenges</vt:lpstr>
      <vt:lpstr>Dominant Electrodes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Intermediate Results</vt:lpstr>
      <vt:lpstr>Future Work</vt:lpstr>
      <vt:lpstr>Covariance with delayed signal</vt:lpstr>
      <vt:lpstr>Covariance with delayed signal</vt:lpstr>
      <vt:lpstr>Covariance with derivative of signal</vt:lpstr>
      <vt:lpstr>Covariance with derivative of signal</vt:lpstr>
      <vt:lpstr>Covariance at peak time</vt:lpstr>
      <vt:lpstr>Covariance at peak time</vt:lpstr>
      <vt:lpstr>Time of response peak</vt:lpstr>
      <vt:lpstr>Time of response peak</vt:lpstr>
      <vt:lpstr>Filtering</vt:lpstr>
      <vt:lpstr>Filtering</vt:lpstr>
      <vt:lpstr>PowerPoint Presentation</vt:lpstr>
      <vt:lpstr>Parallel Transport</vt:lpstr>
      <vt:lpstr>Parallel Transport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619</cp:revision>
  <cp:lastPrinted>2014-09-21T12:04:19Z</cp:lastPrinted>
  <dcterms:created xsi:type="dcterms:W3CDTF">2012-05-28T18:42:10Z</dcterms:created>
  <dcterms:modified xsi:type="dcterms:W3CDTF">2018-06-01T19:01:18Z</dcterms:modified>
</cp:coreProperties>
</file>