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7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6"/>
  </p:notesMasterIdLst>
  <p:handoutMasterIdLst>
    <p:handoutMasterId r:id="rId27"/>
  </p:handoutMasterIdLst>
  <p:sldIdLst>
    <p:sldId id="288" r:id="rId2"/>
    <p:sldId id="289" r:id="rId3"/>
    <p:sldId id="304" r:id="rId4"/>
    <p:sldId id="300" r:id="rId5"/>
    <p:sldId id="306" r:id="rId6"/>
    <p:sldId id="305" r:id="rId7"/>
    <p:sldId id="290" r:id="rId8"/>
    <p:sldId id="318" r:id="rId9"/>
    <p:sldId id="308" r:id="rId10"/>
    <p:sldId id="293" r:id="rId11"/>
    <p:sldId id="309" r:id="rId12"/>
    <p:sldId id="310" r:id="rId13"/>
    <p:sldId id="307" r:id="rId14"/>
    <p:sldId id="303" r:id="rId15"/>
    <p:sldId id="302" r:id="rId16"/>
    <p:sldId id="314" r:id="rId17"/>
    <p:sldId id="311" r:id="rId18"/>
    <p:sldId id="317" r:id="rId19"/>
    <p:sldId id="313" r:id="rId20"/>
    <p:sldId id="312" r:id="rId21"/>
    <p:sldId id="315" r:id="rId22"/>
    <p:sldId id="316" r:id="rId23"/>
    <p:sldId id="295" r:id="rId24"/>
    <p:sldId id="299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ir Moshe" initials="YM" lastIdx="4" clrIdx="0">
    <p:extLst>
      <p:ext uri="{19B8F6BF-5375-455C-9EA6-DF929625EA0E}">
        <p15:presenceInfo xmlns:p15="http://schemas.microsoft.com/office/powerpoint/2012/main" userId="Yair Mos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496"/>
    <a:srgbClr val="9E5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1" autoAdjust="0"/>
    <p:restoredTop sz="77180" autoAdjust="0"/>
  </p:normalViewPr>
  <p:slideViewPr>
    <p:cSldViewPr>
      <p:cViewPr>
        <p:scale>
          <a:sx n="52" d="100"/>
          <a:sy n="52" d="100"/>
        </p:scale>
        <p:origin x="18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5:47.508" idx="3">
    <p:pos x="2550" y="313"/>
    <p:text>If this is a midterm presentation, this slide should be called "Intermediate Results"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9:26.336" idx="4">
    <p:pos x="10" y="10"/>
    <p:text>If this is a midterm presentation, you should list things you intend to do until the end of your project. If this is a final presentation, you should list points of possible improvements for a future project or activity.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9B6F397-9295-4C9F-B4B0-31BF9D08FE68}" type="datetimeFigureOut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E2A6A1-1652-41B2-B665-7F46B35F79A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24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43B7BDA-9DDC-4E4C-973D-E4A3E66645CD}" type="datetimeFigureOut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C92D0D-AF30-4211-86C4-A3B87597F34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79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814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TMS therapy on the  left prefrontal cortex (</a:t>
            </a:r>
            <a:r>
              <a:rPr lang="en-US" dirty="0" err="1">
                <a:solidFill>
                  <a:srgbClr val="FF0000"/>
                </a:solidFill>
              </a:rPr>
              <a:t>lPFC</a:t>
            </a:r>
            <a:r>
              <a:rPr lang="en-US" dirty="0">
                <a:solidFill>
                  <a:srgbClr val="FF0000"/>
                </a:solidFill>
              </a:rPr>
              <a:t>), the right prefrontal cortex (</a:t>
            </a:r>
            <a:r>
              <a:rPr lang="en-US" dirty="0" err="1">
                <a:solidFill>
                  <a:srgbClr val="FF0000"/>
                </a:solidFill>
              </a:rPr>
              <a:t>rPFC</a:t>
            </a:r>
            <a:r>
              <a:rPr lang="en-US" dirty="0">
                <a:solidFill>
                  <a:srgbClr val="FF0000"/>
                </a:solidFill>
              </a:rPr>
              <a:t>), the right parietal cortex (</a:t>
            </a:r>
            <a:r>
              <a:rPr lang="en-US" dirty="0" err="1">
                <a:solidFill>
                  <a:srgbClr val="FF0000"/>
                </a:solidFill>
              </a:rPr>
              <a:t>rPC</a:t>
            </a:r>
            <a:r>
              <a:rPr lang="en-US" dirty="0">
                <a:solidFill>
                  <a:srgbClr val="FF0000"/>
                </a:solidFill>
              </a:rPr>
              <a:t>) and the cerebellum (</a:t>
            </a:r>
            <a:r>
              <a:rPr lang="en-US" dirty="0" err="1">
                <a:solidFill>
                  <a:srgbClr val="FF0000"/>
                </a:solidFill>
              </a:rPr>
              <a:t>Crbllm</a:t>
            </a:r>
            <a:r>
              <a:rPr lang="en-US" dirty="0">
                <a:solidFill>
                  <a:srgbClr val="FF0000"/>
                </a:solidFill>
              </a:rPr>
              <a:t>) showed evidences of ease of depression</a:t>
            </a:r>
            <a:endParaRPr lang="he-IL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8374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2709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890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24600"/>
            <a:ext cx="2133600" cy="365125"/>
          </a:xfrm>
        </p:spPr>
        <p:txBody>
          <a:bodyPr/>
          <a:lstStyle/>
          <a:p>
            <a:r>
              <a:rPr lang="en-US" dirty="0"/>
              <a:t>#</a:t>
            </a:r>
          </a:p>
        </p:txBody>
      </p:sp>
      <p:pic>
        <p:nvPicPr>
          <p:cNvPr id="8" name="Picture 8" descr="http://pard.technion.ac.il/archives/Logo/Technion%20logo-1b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3561"/>
            <a:ext cx="1796142" cy="67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IPL animated logo, low resolution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400" y="76200"/>
            <a:ext cx="1194816" cy="81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1" y="137674"/>
            <a:ext cx="1008000" cy="49323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3491298" y="114048"/>
            <a:ext cx="2535429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600" b="0" dirty="0">
                <a:solidFill>
                  <a:srgbClr val="002060"/>
                </a:solidFill>
                <a:latin typeface="+mj-lt"/>
              </a:rPr>
              <a:t>Andrew and Erna Viterbi Faculty of Electrical Engineering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3161" y="660400"/>
            <a:ext cx="1447800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1600" b="0" dirty="0">
                <a:solidFill>
                  <a:srgbClr val="AD13A9"/>
                </a:solidFill>
                <a:latin typeface="+mj-lt"/>
              </a:rPr>
              <a:t>Signal and Image Processing Lab.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5" r="15670"/>
          <a:stretch/>
        </p:blipFill>
        <p:spPr>
          <a:xfrm>
            <a:off x="3545508" y="510689"/>
            <a:ext cx="1800000" cy="5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0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0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1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C0B7-AB0D-4AF9-9C80-529313F012B2}" type="datetime1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008000" cy="4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82F35-29BF-4127-A4F3-CE8B20D358F7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farmacologiaclinica.info/index.php?sid=4349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628" y="835025"/>
            <a:ext cx="7543800" cy="2365375"/>
          </a:xfrm>
        </p:spPr>
        <p:txBody>
          <a:bodyPr>
            <a:normAutofit/>
          </a:bodyPr>
          <a:lstStyle/>
          <a:p>
            <a:pPr rtl="0"/>
            <a:r>
              <a:rPr lang="en-US" sz="2400" dirty="0">
                <a:solidFill>
                  <a:srgbClr val="002060"/>
                </a:solidFill>
              </a:rPr>
              <a:t>Midterm Presentation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Examination of TMS effect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using EEG Signal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124200"/>
            <a:ext cx="7385228" cy="3581400"/>
          </a:xfrm>
        </p:spPr>
        <p:txBody>
          <a:bodyPr>
            <a:noAutofit/>
          </a:bodyPr>
          <a:lstStyle/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Students:</a:t>
            </a:r>
            <a:r>
              <a:rPr lang="en-US" sz="2400" dirty="0">
                <a:solidFill>
                  <a:srgbClr val="002060"/>
                </a:solidFill>
              </a:rPr>
              <a:t> Matan </a:t>
            </a:r>
            <a:r>
              <a:rPr lang="en-US" sz="2400" dirty="0" err="1">
                <a:solidFill>
                  <a:srgbClr val="002060"/>
                </a:solidFill>
              </a:rPr>
              <a:t>Allouche</a:t>
            </a:r>
            <a:r>
              <a:rPr lang="en-US" sz="2400" dirty="0">
                <a:solidFill>
                  <a:srgbClr val="002060"/>
                </a:solidFill>
              </a:rPr>
              <a:t>, Reggev Livney</a:t>
            </a:r>
          </a:p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Supervisor</a:t>
            </a:r>
            <a:r>
              <a:rPr lang="en-US" sz="2400" dirty="0">
                <a:solidFill>
                  <a:srgbClr val="002060"/>
                </a:solidFill>
              </a:rPr>
              <a:t>: Or </a:t>
            </a:r>
            <a:r>
              <a:rPr lang="en-US" sz="2400" dirty="0" err="1">
                <a:solidFill>
                  <a:srgbClr val="002060"/>
                </a:solidFill>
              </a:rPr>
              <a:t>Yair</a:t>
            </a:r>
            <a:endParaRPr lang="en-US" sz="2400" dirty="0">
              <a:solidFill>
                <a:srgbClr val="002060"/>
              </a:solidFill>
            </a:endParaRPr>
          </a:p>
          <a:p>
            <a:pPr algn="l" rtl="0"/>
            <a:endParaRPr lang="he-IL" sz="1800" dirty="0"/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Semester:  Winter  2017-2018</a:t>
            </a:r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Date:  17.1.2018</a:t>
            </a:r>
            <a:endParaRPr lang="en-US" sz="1200" dirty="0">
              <a:solidFill>
                <a:srgbClr val="002060"/>
              </a:solidFill>
            </a:endParaRPr>
          </a:p>
          <a:p>
            <a:pPr algn="l" rtl="0"/>
            <a:endParaRPr lang="en-US" sz="2400" dirty="0">
              <a:solidFill>
                <a:srgbClr val="002060"/>
              </a:solidFill>
            </a:endParaRP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In Collaboration with: </a:t>
            </a:r>
            <a:r>
              <a:rPr lang="en-US" sz="2400" dirty="0" err="1">
                <a:solidFill>
                  <a:srgbClr val="002060"/>
                </a:solidFill>
              </a:rPr>
              <a:t>BrainSway</a:t>
            </a:r>
            <a:endParaRPr lang="en-US" sz="2400" dirty="0"/>
          </a:p>
          <a:p>
            <a:pPr algn="l" rtl="0"/>
            <a:endParaRPr lang="he-IL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8B2AF-F070-4C06-84C7-420ACFC2B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51816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7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Covariances as features</a:t>
            </a:r>
          </a:p>
          <a:p>
            <a:r>
              <a:rPr lang="en-US" dirty="0">
                <a:solidFill>
                  <a:srgbClr val="002060"/>
                </a:solidFill>
              </a:rPr>
              <a:t>Geometric metric</a:t>
            </a:r>
          </a:p>
          <a:p>
            <a:r>
              <a:rPr lang="en-US" dirty="0">
                <a:solidFill>
                  <a:srgbClr val="002060"/>
                </a:solidFill>
              </a:rPr>
              <a:t>Riemannian manifold assumption</a:t>
            </a:r>
          </a:p>
          <a:p>
            <a:r>
              <a:rPr lang="en-US" dirty="0">
                <a:solidFill>
                  <a:srgbClr val="002060"/>
                </a:solidFill>
              </a:rPr>
              <a:t>Riemannian tools for dimension reduction</a:t>
            </a:r>
          </a:p>
          <a:p>
            <a:r>
              <a:rPr lang="en-US" dirty="0">
                <a:solidFill>
                  <a:srgbClr val="002060"/>
                </a:solidFill>
              </a:rPr>
              <a:t>A regression algorithm based on the HDRS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3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2F6E42-4CA0-4292-9FA0-C59112733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30" y="1178357"/>
            <a:ext cx="4347170" cy="4079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Raw Data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3BE3C56-27B5-41F1-9519-92868BC78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~23 subjects</a:t>
            </a:r>
          </a:p>
          <a:p>
            <a:r>
              <a:rPr lang="en-US" dirty="0"/>
              <a:t>62 EEG electrodes</a:t>
            </a:r>
          </a:p>
          <a:p>
            <a:r>
              <a:rPr lang="en-US" dirty="0"/>
              <a:t>5 sessions (every week)</a:t>
            </a:r>
          </a:p>
          <a:p>
            <a:r>
              <a:rPr lang="en-US" dirty="0"/>
              <a:t>35-50 trials for each </a:t>
            </a:r>
            <a:br>
              <a:rPr lang="en-US" dirty="0"/>
            </a:br>
            <a:r>
              <a:rPr lang="en-US" dirty="0"/>
              <a:t>subject in a session</a:t>
            </a:r>
          </a:p>
          <a:p>
            <a:r>
              <a:rPr lang="en-US" dirty="0"/>
              <a:t>Trial time -  2 sec </a:t>
            </a:r>
            <a:br>
              <a:rPr lang="en-US" dirty="0"/>
            </a:br>
            <a:r>
              <a:rPr lang="en-US" dirty="0"/>
              <a:t>= 2000 samples at 1000 Hz</a:t>
            </a:r>
          </a:p>
          <a:p>
            <a:r>
              <a:rPr lang="en-US" dirty="0"/>
              <a:t>The pulse is in the middle of the trial</a:t>
            </a:r>
          </a:p>
        </p:txBody>
      </p:sp>
    </p:spTree>
    <p:extLst>
      <p:ext uri="{BB962C8B-B14F-4D97-AF65-F5344CB8AC3E}">
        <p14:creationId xmlns:p14="http://schemas.microsoft.com/office/powerpoint/2010/main" val="142926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7020-0481-4123-BEAD-19EE0B2E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-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9F51A8-156D-46BA-9085-4A9555F63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77314"/>
            <a:ext cx="5867400" cy="55060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24FD9-40AE-4894-B926-CFA09075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2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8" descr="A close up of a map&#10;&#10;Description generated with high confidence">
            <a:extLst>
              <a:ext uri="{FF2B5EF4-FFF2-40B4-BE49-F238E27FC236}">
                <a16:creationId xmlns:a16="http://schemas.microsoft.com/office/drawing/2014/main" id="{BDC23BF3-7C9F-4FBE-AB4A-31D4F8AAE4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10482"/>
            <a:ext cx="4509942" cy="2560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74D263-6F10-4992-A513-F1DB4EFBB8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8"/>
          <a:stretch/>
        </p:blipFill>
        <p:spPr>
          <a:xfrm>
            <a:off x="5167458" y="3701067"/>
            <a:ext cx="3976542" cy="3156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Challenges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Noisy signals</a:t>
            </a:r>
          </a:p>
          <a:p>
            <a:r>
              <a:rPr lang="en-US" dirty="0">
                <a:solidFill>
                  <a:srgbClr val="002060"/>
                </a:solidFill>
              </a:rPr>
              <a:t>High dimension data </a:t>
            </a:r>
          </a:p>
          <a:p>
            <a:r>
              <a:rPr lang="en-US" dirty="0">
                <a:solidFill>
                  <a:srgbClr val="002060"/>
                </a:solidFill>
              </a:rPr>
              <a:t>No spatial information</a:t>
            </a:r>
          </a:p>
          <a:p>
            <a:r>
              <a:rPr lang="en-US" dirty="0">
                <a:solidFill>
                  <a:srgbClr val="002060"/>
                </a:solidFill>
              </a:rPr>
              <a:t>Electrodes are linearly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 dependent</a:t>
            </a:r>
          </a:p>
          <a:p>
            <a:r>
              <a:rPr lang="en-US" dirty="0">
                <a:solidFill>
                  <a:srgbClr val="002060"/>
                </a:solidFill>
              </a:rPr>
              <a:t>Varying signals intensities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28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79F3-6F7E-4341-B58F-24B90641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Stimulation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A9B96-D26C-4C54-B5BE-7E65E9F5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Content Placeholder 8" descr="A close up of a map&#10;&#10;Description generated with high confidence">
            <a:extLst>
              <a:ext uri="{FF2B5EF4-FFF2-40B4-BE49-F238E27FC236}">
                <a16:creationId xmlns:a16="http://schemas.microsoft.com/office/drawing/2014/main" id="{EE6FF860-D88F-428B-8786-C4B0BB12B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723511" cy="4952999"/>
          </a:xfrm>
        </p:spPr>
      </p:pic>
    </p:spTree>
    <p:extLst>
      <p:ext uri="{BB962C8B-B14F-4D97-AF65-F5344CB8AC3E}">
        <p14:creationId xmlns:p14="http://schemas.microsoft.com/office/powerpoint/2010/main" val="153372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Electrodes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" name="Content Placeholder 5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F6C78D37-6813-445B-88F4-A721F763B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" t="4254" r="7328" b="3416"/>
          <a:stretch/>
        </p:blipFill>
        <p:spPr>
          <a:xfrm>
            <a:off x="87923" y="1371600"/>
            <a:ext cx="8968154" cy="4572000"/>
          </a:xfrm>
        </p:spPr>
      </p:pic>
    </p:spTree>
    <p:extLst>
      <p:ext uri="{BB962C8B-B14F-4D97-AF65-F5344CB8AC3E}">
        <p14:creationId xmlns:p14="http://schemas.microsoft.com/office/powerpoint/2010/main" val="2719028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Dominant Electrodes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DA00F2-C938-464B-B3A9-1FAA6FEE4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EM pulse was picked up by the electrodes, causing high amplitude noise</a:t>
            </a:r>
          </a:p>
          <a:p>
            <a:r>
              <a:rPr lang="en-US" dirty="0"/>
              <a:t>Muscle movements affect measurement</a:t>
            </a:r>
          </a:p>
          <a:p>
            <a:r>
              <a:rPr lang="en-US" dirty="0"/>
              <a:t>Possible Solutions: </a:t>
            </a:r>
          </a:p>
          <a:p>
            <a:pPr lvl="1"/>
            <a:r>
              <a:rPr lang="en-US" dirty="0"/>
              <a:t>Remove the peak from data completely</a:t>
            </a:r>
          </a:p>
          <a:p>
            <a:pPr lvl="1"/>
            <a:r>
              <a:rPr lang="en-US" dirty="0"/>
              <a:t>Ignore “loud” electrodes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87816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as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90837C2-6954-4D8F-BD3F-3C0C9E858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 matrices are candidates for feature vectors</a:t>
            </a:r>
          </a:p>
          <a:p>
            <a:r>
              <a:rPr lang="en-US" dirty="0"/>
              <a:t>Covariance matrices are definite positive</a:t>
            </a:r>
          </a:p>
          <a:p>
            <a:r>
              <a:rPr lang="en-US" dirty="0"/>
              <a:t>Therefore we can apply Riemann tools on them</a:t>
            </a:r>
            <a:endParaRPr lang="en-IL" dirty="0"/>
          </a:p>
        </p:txBody>
      </p:sp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2D44149B-D1B7-4321-B2E4-C040D1BC9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796188"/>
            <a:ext cx="4114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33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86B51E7-E30B-4C36-A510-649FD3C84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0138"/>
            <a:ext cx="7696200" cy="5772150"/>
          </a:xfrm>
        </p:spPr>
      </p:pic>
    </p:spTree>
    <p:extLst>
      <p:ext uri="{BB962C8B-B14F-4D97-AF65-F5344CB8AC3E}">
        <p14:creationId xmlns:p14="http://schemas.microsoft.com/office/powerpoint/2010/main" val="1454541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F35731-A29D-493F-97B3-724A9BE10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1092200"/>
            <a:ext cx="7710170" cy="5782628"/>
          </a:xfrm>
        </p:spPr>
      </p:pic>
    </p:spTree>
    <p:extLst>
      <p:ext uri="{BB962C8B-B14F-4D97-AF65-F5344CB8AC3E}">
        <p14:creationId xmlns:p14="http://schemas.microsoft.com/office/powerpoint/2010/main" val="376598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Motivation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MDD (Major Depressive Disorder) – also known as depression - is estimated to affect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of the world population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Caused by genetics, environment and psychological factors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Most commonly treated by counseling and by medication</a:t>
                </a:r>
              </a:p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29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9DAEC9-6840-4EFC-8532-98B61B5BD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" y="1905000"/>
            <a:ext cx="4465788" cy="3996373"/>
          </a:xfr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2BFA291A-A878-4CC3-A741-E2D8FD472A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9" t="3546" r="6383" b="4964"/>
          <a:stretch/>
        </p:blipFill>
        <p:spPr>
          <a:xfrm>
            <a:off x="4343400" y="2074386"/>
            <a:ext cx="4644824" cy="3657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8B65A1-9A0D-4854-9E5A-9AAFA77C7FF5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5105400"/>
            <a:ext cx="152400" cy="6265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94FF9-71E9-4725-9250-5E7C1E5B2F20}"/>
              </a:ext>
            </a:extLst>
          </p:cNvPr>
          <p:cNvSpPr txBox="1"/>
          <p:nvPr/>
        </p:nvSpPr>
        <p:spPr>
          <a:xfrm>
            <a:off x="762000" y="573198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Near-zero eigenvalues?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20965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765081D-DE05-40B3-B2A2-6BD65F7C0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8" y="479976"/>
            <a:ext cx="4277117" cy="32078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E40C9B4-52A4-4A1B-A08D-256FE6E3C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88" y="3687813"/>
            <a:ext cx="4044881" cy="303366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02BB92-C05E-4C1A-9606-A328A7DEBC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0" y="436880"/>
            <a:ext cx="4436252" cy="33271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FCE4A2-066B-46A5-A681-16316DA42F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8" y="3530811"/>
            <a:ext cx="4436252" cy="332718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8CDBC8B-D912-47A3-8FB9-4BA032C726BA}"/>
              </a:ext>
            </a:extLst>
          </p:cNvPr>
          <p:cNvSpPr/>
          <p:nvPr/>
        </p:nvSpPr>
        <p:spPr>
          <a:xfrm>
            <a:off x="1295400" y="5410200"/>
            <a:ext cx="1219200" cy="725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63B477-E5AF-4185-A81D-0CA83FCD02A0}"/>
              </a:ext>
            </a:extLst>
          </p:cNvPr>
          <p:cNvSpPr/>
          <p:nvPr/>
        </p:nvSpPr>
        <p:spPr>
          <a:xfrm>
            <a:off x="1507348" y="1446402"/>
            <a:ext cx="1219200" cy="10748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494161-8214-4B60-B4B7-F8CC7ACC4F43}"/>
              </a:ext>
            </a:extLst>
          </p:cNvPr>
          <p:cNvSpPr/>
          <p:nvPr/>
        </p:nvSpPr>
        <p:spPr>
          <a:xfrm>
            <a:off x="5980288" y="5302116"/>
            <a:ext cx="1143000" cy="9413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CD5C98-A3EB-4E0A-8072-E6CCE25560ED}"/>
              </a:ext>
            </a:extLst>
          </p:cNvPr>
          <p:cNvSpPr/>
          <p:nvPr/>
        </p:nvSpPr>
        <p:spPr>
          <a:xfrm>
            <a:off x="5989320" y="2083895"/>
            <a:ext cx="1143000" cy="9413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7097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8D8886-4417-44BF-BA8E-C4716187B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736374"/>
            <a:ext cx="4162168" cy="31216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DA00F2-C938-464B-B3A9-1FAA6FEE4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Linear dependency caused by electrode proximity</a:t>
            </a:r>
          </a:p>
          <a:p>
            <a:r>
              <a:rPr lang="en-US" dirty="0"/>
              <a:t>Possible Solutions: </a:t>
            </a:r>
          </a:p>
          <a:p>
            <a:pPr lvl="1"/>
            <a:r>
              <a:rPr lang="en-US" dirty="0"/>
              <a:t>Select fewer electrodes to work with</a:t>
            </a:r>
          </a:p>
          <a:p>
            <a:pPr lvl="1"/>
            <a:r>
              <a:rPr lang="en-US" dirty="0"/>
              <a:t>Cluster electrodes together</a:t>
            </a:r>
            <a:endParaRPr lang="en-I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B67076-6606-4604-84FE-0851C6FE2AFC}"/>
              </a:ext>
            </a:extLst>
          </p:cNvPr>
          <p:cNvSpPr/>
          <p:nvPr/>
        </p:nvSpPr>
        <p:spPr>
          <a:xfrm>
            <a:off x="6043484" y="5630069"/>
            <a:ext cx="990600" cy="611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1771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Intermediate Results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No singularity using random electrodes selection.</a:t>
            </a:r>
          </a:p>
          <a:p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6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Future Work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Using filters for specific frequencies</a:t>
            </a:r>
            <a:endParaRPr lang="en-US" u="sng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Using localization methods to research for a specific area</a:t>
            </a:r>
          </a:p>
          <a:p>
            <a:r>
              <a:rPr lang="en-US" dirty="0">
                <a:solidFill>
                  <a:srgbClr val="002060"/>
                </a:solidFill>
              </a:rPr>
              <a:t>Using only a specific part of each signal</a:t>
            </a:r>
          </a:p>
          <a:p>
            <a:r>
              <a:rPr lang="en-US" dirty="0">
                <a:solidFill>
                  <a:srgbClr val="002060"/>
                </a:solidFill>
              </a:rPr>
              <a:t>Search for EEG signals of non depressed people in order to use them as a control group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CE9F9D2E-2D1C-4CCB-A892-9385BCE49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56" y="3429000"/>
            <a:ext cx="3382492" cy="3001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TMS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TMS (Transcranial magnetic stimulation) – EM pulses through the skull</a:t>
            </a:r>
          </a:p>
          <a:p>
            <a:r>
              <a:rPr lang="en-US" dirty="0">
                <a:solidFill>
                  <a:srgbClr val="002060"/>
                </a:solidFill>
              </a:rPr>
              <a:t>The areas in the brain related to emotions are excited by the pulses</a:t>
            </a:r>
          </a:p>
          <a:p>
            <a:r>
              <a:rPr lang="en-US" dirty="0">
                <a:solidFill>
                  <a:srgbClr val="002060"/>
                </a:solidFill>
              </a:rPr>
              <a:t> FDA approved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4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TMS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BrainSway</a:t>
            </a:r>
            <a:r>
              <a:rPr lang="en-US" dirty="0">
                <a:solidFill>
                  <a:srgbClr val="002060"/>
                </a:solidFill>
              </a:rPr>
              <a:t>® treats patients by TMS</a:t>
            </a:r>
          </a:p>
          <a:p>
            <a:r>
              <a:rPr lang="en-US" dirty="0">
                <a:solidFill>
                  <a:srgbClr val="002060"/>
                </a:solidFill>
              </a:rPr>
              <a:t>Psychiatrist monitors the depression level of the patients using Hamilton Depression Rating Scale (HDRS)</a:t>
            </a:r>
          </a:p>
          <a:p>
            <a:r>
              <a:rPr lang="en-US" dirty="0">
                <a:solidFill>
                  <a:srgbClr val="002060"/>
                </a:solidFill>
              </a:rPr>
              <a:t> EEG signal was acquired during the therapy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3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HDRS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HDRS contains 17 questions (+ 4 optional questions)</a:t>
            </a:r>
          </a:p>
          <a:p>
            <a:r>
              <a:rPr lang="en-US" dirty="0">
                <a:solidFill>
                  <a:srgbClr val="002060"/>
                </a:solidFill>
              </a:rPr>
              <a:t>Each question contributes to the total rate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5F7DAEC-0987-42B3-AAC9-9403297472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279500"/>
                  </p:ext>
                </p:extLst>
              </p:nvPr>
            </p:nvGraphicFramePr>
            <p:xfrm>
              <a:off x="685800" y="3442252"/>
              <a:ext cx="7315200" cy="917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330987620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12641697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1434351678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125265063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438314245"/>
                        </a:ext>
                      </a:extLst>
                    </a:gridCol>
                  </a:tblGrid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Mild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Moderate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Severe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Very Severe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745060"/>
                      </a:ext>
                    </a:extLst>
                  </a:tr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2315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5F7DAEC-0987-42B3-AAC9-9403297472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279500"/>
                  </p:ext>
                </p:extLst>
              </p:nvPr>
            </p:nvGraphicFramePr>
            <p:xfrm>
              <a:off x="685800" y="3442252"/>
              <a:ext cx="7315200" cy="917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330987620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12641697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1434351678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125265063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438314245"/>
                        </a:ext>
                      </a:extLst>
                    </a:gridCol>
                  </a:tblGrid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Mild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Moderate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Severe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Very Severe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745060"/>
                      </a:ext>
                    </a:extLst>
                  </a:tr>
                  <a:tr h="4587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7" t="-106579" r="-40208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17" t="-106579" r="-30208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585" t="-106579" r="-20083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33" t="-106579" r="-101667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833" t="-106579" r="-1667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23159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F10B002-D323-4483-BC63-3CD066B53B78}"/>
              </a:ext>
            </a:extLst>
          </p:cNvPr>
          <p:cNvSpPr/>
          <p:nvPr/>
        </p:nvSpPr>
        <p:spPr>
          <a:xfrm>
            <a:off x="914400" y="5594925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http://tools.farmacologiaclinica.info/index.php?sid=43496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7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– The Therapy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 each session, the patients were evaluated by a psychiatrist using HDRS</a:t>
            </a:r>
          </a:p>
          <a:p>
            <a:r>
              <a:rPr lang="en-US" dirty="0">
                <a:solidFill>
                  <a:srgbClr val="002060"/>
                </a:solidFill>
              </a:rPr>
              <a:t>Patients were given the therapy, consisting of numerous TMS pulses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To help </a:t>
            </a:r>
            <a:r>
              <a:rPr lang="en-US" dirty="0" err="1">
                <a:solidFill>
                  <a:srgbClr val="002060"/>
                </a:solidFill>
              </a:rPr>
              <a:t>BrainSway</a:t>
            </a:r>
            <a:r>
              <a:rPr lang="en-US" dirty="0">
                <a:solidFill>
                  <a:srgbClr val="002060"/>
                </a:solidFill>
              </a:rPr>
              <a:t> develop an automatic algorithm to monitor the depression of patients and to find the efficiency of the TMS technique using EEG signals.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Objectives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find a regression algorithm that correlates with the HDRS using machine learning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98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BECF-2D5D-4135-BAC9-CF0630BB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23F84-78C9-4540-A654-C2F0CA18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advanced techniques of feature extraction and selection</a:t>
            </a:r>
          </a:p>
          <a:p>
            <a:r>
              <a:rPr lang="en-US" dirty="0"/>
              <a:t>Manifold learning using different metrics</a:t>
            </a:r>
          </a:p>
          <a:p>
            <a:r>
              <a:rPr lang="en-US" dirty="0"/>
              <a:t>Non linear dimension reduction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73DA1-EB44-4D58-AC3F-0D0ADCCB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F24C6F-92EB-438F-AF65-B85E355A4D2C}"/>
              </a:ext>
            </a:extLst>
          </p:cNvPr>
          <p:cNvGrpSpPr/>
          <p:nvPr/>
        </p:nvGrpSpPr>
        <p:grpSpPr>
          <a:xfrm>
            <a:off x="656589" y="3915508"/>
            <a:ext cx="7830822" cy="2971800"/>
            <a:chOff x="2858135" y="1905000"/>
            <a:chExt cx="5582287" cy="166433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20216BE-FFC1-4E98-BD8D-992786C89143}"/>
                </a:ext>
              </a:extLst>
            </p:cNvPr>
            <p:cNvGrpSpPr/>
            <p:nvPr/>
          </p:nvGrpSpPr>
          <p:grpSpPr>
            <a:xfrm>
              <a:off x="3505200" y="1905000"/>
              <a:ext cx="4935222" cy="1026795"/>
              <a:chOff x="878566" y="-59761"/>
              <a:chExt cx="4936540" cy="1027426"/>
            </a:xfrm>
          </p:grpSpPr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A6A09AE6-B745-47E8-B415-17D05548C2C2}"/>
                  </a:ext>
                </a:extLst>
              </p:cNvPr>
              <p:cNvSpPr/>
              <p:nvPr/>
            </p:nvSpPr>
            <p:spPr>
              <a:xfrm>
                <a:off x="1141531" y="-54050"/>
                <a:ext cx="980440" cy="1021715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Features selection</a:t>
                </a:r>
              </a:p>
            </p:txBody>
          </p:sp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3FFDAB42-663B-4BEC-9C96-F2EC3C2886C8}"/>
                  </a:ext>
                </a:extLst>
              </p:cNvPr>
              <p:cNvSpPr/>
              <p:nvPr/>
            </p:nvSpPr>
            <p:spPr>
              <a:xfrm>
                <a:off x="2366707" y="-54050"/>
                <a:ext cx="980440" cy="10096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Non-linear dimension reduction</a:t>
                </a:r>
              </a:p>
            </p:txBody>
          </p:sp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68545E49-49BB-46CC-98C5-BAC0EB511FC3}"/>
                  </a:ext>
                </a:extLst>
              </p:cNvPr>
              <p:cNvSpPr/>
              <p:nvPr/>
            </p:nvSpPr>
            <p:spPr>
              <a:xfrm>
                <a:off x="4010211" y="-59761"/>
                <a:ext cx="980440" cy="997585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Regression algorithm  to estimate efficiency 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35CDFF2-4B6B-434B-A740-2371345BAD82}"/>
                  </a:ext>
                </a:extLst>
              </p:cNvPr>
              <p:cNvCxnSpPr/>
              <p:nvPr/>
            </p:nvCxnSpPr>
            <p:spPr>
              <a:xfrm flipV="1">
                <a:off x="878566" y="173057"/>
                <a:ext cx="259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6404F84-5034-45C9-86AC-1E46D9487BB2}"/>
                  </a:ext>
                </a:extLst>
              </p:cNvPr>
              <p:cNvCxnSpPr/>
              <p:nvPr/>
            </p:nvCxnSpPr>
            <p:spPr>
              <a:xfrm flipV="1">
                <a:off x="2115695" y="185008"/>
                <a:ext cx="259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6DB0700-9D60-40BE-85A5-E4D8FBCD78E7}"/>
                  </a:ext>
                </a:extLst>
              </p:cNvPr>
              <p:cNvCxnSpPr/>
              <p:nvPr/>
            </p:nvCxnSpPr>
            <p:spPr>
              <a:xfrm flipV="1">
                <a:off x="3350822" y="202948"/>
                <a:ext cx="6699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8E8E80F-EB86-4B48-8B78-2FD814342D56}"/>
                  </a:ext>
                </a:extLst>
              </p:cNvPr>
              <p:cNvCxnSpPr/>
              <p:nvPr/>
            </p:nvCxnSpPr>
            <p:spPr>
              <a:xfrm>
                <a:off x="4984376" y="233083"/>
                <a:ext cx="8307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25">
              <a:extLst>
                <a:ext uri="{FF2B5EF4-FFF2-40B4-BE49-F238E27FC236}">
                  <a16:creationId xmlns:a16="http://schemas.microsoft.com/office/drawing/2014/main" id="{75AEBBDE-95DF-4D42-A457-02BE9CEE68AF}"/>
                </a:ext>
              </a:extLst>
            </p:cNvPr>
            <p:cNvCxnSpPr/>
            <p:nvPr/>
          </p:nvCxnSpPr>
          <p:spPr>
            <a:xfrm flipV="1">
              <a:off x="5596255" y="2694940"/>
              <a:ext cx="1027430" cy="63246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15">
              <a:extLst>
                <a:ext uri="{FF2B5EF4-FFF2-40B4-BE49-F238E27FC236}">
                  <a16:creationId xmlns:a16="http://schemas.microsoft.com/office/drawing/2014/main" id="{FEECB54C-F196-404B-8671-406F7DB75349}"/>
                </a:ext>
              </a:extLst>
            </p:cNvPr>
            <p:cNvSpPr txBox="1"/>
            <p:nvPr/>
          </p:nvSpPr>
          <p:spPr>
            <a:xfrm>
              <a:off x="2858135" y="2063750"/>
              <a:ext cx="573405" cy="447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signals</a:t>
              </a:r>
              <a:r>
                <a:rPr lang="he-IL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EEG</a:t>
              </a: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48BBAE59-7B44-4A89-8F13-9EC02F593E83}"/>
                </a:ext>
              </a:extLst>
            </p:cNvPr>
            <p:cNvSpPr txBox="1"/>
            <p:nvPr/>
          </p:nvSpPr>
          <p:spPr>
            <a:xfrm>
              <a:off x="4855302" y="3121660"/>
              <a:ext cx="806993" cy="447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Psychiatrist 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72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43271</TotalTime>
  <Words>552</Words>
  <Application>Microsoft Office PowerPoint</Application>
  <PresentationFormat>On-screen Show (4:3)</PresentationFormat>
  <Paragraphs>129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Tahoma</vt:lpstr>
      <vt:lpstr>Times New Roman</vt:lpstr>
      <vt:lpstr>Office Theme</vt:lpstr>
      <vt:lpstr>Midterm Presentation Examination of TMS effect  using EEG Signal</vt:lpstr>
      <vt:lpstr>Background - Motivation</vt:lpstr>
      <vt:lpstr>Background - TMS</vt:lpstr>
      <vt:lpstr>Background - TMS</vt:lpstr>
      <vt:lpstr>Background - HDRS</vt:lpstr>
      <vt:lpstr>Background – The Therapy</vt:lpstr>
      <vt:lpstr>Project Goal</vt:lpstr>
      <vt:lpstr>Objectives</vt:lpstr>
      <vt:lpstr>Main Approach</vt:lpstr>
      <vt:lpstr>Chosen Solution</vt:lpstr>
      <vt:lpstr>Raw Data</vt:lpstr>
      <vt:lpstr>Raw Data - Example</vt:lpstr>
      <vt:lpstr>Challenges</vt:lpstr>
      <vt:lpstr>Stimulation Noise</vt:lpstr>
      <vt:lpstr>Dominant Electrodes</vt:lpstr>
      <vt:lpstr>Dominant Electrodes</vt:lpstr>
      <vt:lpstr>Covariance as Features</vt:lpstr>
      <vt:lpstr>Singularity of Covariance</vt:lpstr>
      <vt:lpstr>Singularity of Covariance</vt:lpstr>
      <vt:lpstr>Singularity of Covariance</vt:lpstr>
      <vt:lpstr>PowerPoint Presentation</vt:lpstr>
      <vt:lpstr>Singularity of Covariance</vt:lpstr>
      <vt:lpstr>Intermediate 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פיתוח אלגורית'ם לזיהוי אנשים בתמונות</dc:title>
  <dc:creator>Idan Burstein</dc:creator>
  <cp:lastModifiedBy>Reggev Livney</cp:lastModifiedBy>
  <cp:revision>676</cp:revision>
  <cp:lastPrinted>2014-09-21T12:04:19Z</cp:lastPrinted>
  <dcterms:created xsi:type="dcterms:W3CDTF">2012-05-28T18:42:10Z</dcterms:created>
  <dcterms:modified xsi:type="dcterms:W3CDTF">2018-01-21T14:47:23Z</dcterms:modified>
</cp:coreProperties>
</file>