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0" r:id="rId5"/>
    <p:sldId id="261" r:id="rId6"/>
    <p:sldId id="271" r:id="rId7"/>
    <p:sldId id="274" r:id="rId8"/>
    <p:sldId id="258" r:id="rId9"/>
    <p:sldId id="267" r:id="rId10"/>
    <p:sldId id="273" r:id="rId11"/>
    <p:sldId id="263" r:id="rId12"/>
    <p:sldId id="275" r:id="rId13"/>
    <p:sldId id="262" r:id="rId14"/>
    <p:sldId id="268" r:id="rId15"/>
    <p:sldId id="265" r:id="rId16"/>
    <p:sldId id="266" r:id="rId17"/>
    <p:sldId id="276"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7" autoAdjust="0"/>
    <p:restoredTop sz="65335" autoAdjust="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AD95D-E7B8-476B-9D68-E0DC67AF4020}"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52B97-C007-4F11-8E16-85F4916BE383}" type="slidenum">
              <a:rPr lang="en-US" smtClean="0"/>
              <a:t>‹#›</a:t>
            </a:fld>
            <a:endParaRPr lang="en-US"/>
          </a:p>
        </p:txBody>
      </p:sp>
    </p:spTree>
    <p:extLst>
      <p:ext uri="{BB962C8B-B14F-4D97-AF65-F5344CB8AC3E}">
        <p14:creationId xmlns:p14="http://schemas.microsoft.com/office/powerpoint/2010/main" val="314879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an introduction to unit and integration tests.  </a:t>
            </a:r>
          </a:p>
          <a:p>
            <a:endParaRPr lang="en-US" dirty="0"/>
          </a:p>
        </p:txBody>
      </p:sp>
      <p:sp>
        <p:nvSpPr>
          <p:cNvPr id="4" name="Slide Number Placeholder 3"/>
          <p:cNvSpPr>
            <a:spLocks noGrp="1"/>
          </p:cNvSpPr>
          <p:nvPr>
            <p:ph type="sldNum" sz="quarter" idx="5"/>
          </p:nvPr>
        </p:nvSpPr>
        <p:spPr/>
        <p:txBody>
          <a:bodyPr/>
          <a:lstStyle/>
          <a:p>
            <a:fld id="{70A52B97-C007-4F11-8E16-85F4916BE383}" type="slidenum">
              <a:rPr lang="en-US" smtClean="0"/>
              <a:t>1</a:t>
            </a:fld>
            <a:endParaRPr lang="en-US"/>
          </a:p>
        </p:txBody>
      </p:sp>
    </p:spTree>
    <p:extLst>
      <p:ext uri="{BB962C8B-B14F-4D97-AF65-F5344CB8AC3E}">
        <p14:creationId xmlns:p14="http://schemas.microsoft.com/office/powerpoint/2010/main" val="39500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a:t>
            </a:r>
          </a:p>
          <a:p>
            <a:endParaRPr lang="en-US" dirty="0"/>
          </a:p>
          <a:p>
            <a:r>
              <a:rPr lang="en-US" dirty="0"/>
              <a:t>The ChatContainer component is rendered on line 7</a:t>
            </a:r>
          </a:p>
          <a:p>
            <a:endParaRPr lang="en-US" dirty="0"/>
          </a:p>
          <a:p>
            <a:r>
              <a:rPr lang="en-US" dirty="0"/>
              <a:t>Lines 8 through 10 get handles to various components based on their </a:t>
            </a:r>
            <a:r>
              <a:rPr lang="en-US" dirty="0" err="1"/>
              <a:t>TestIDs</a:t>
            </a:r>
            <a:r>
              <a:rPr lang="en-US" dirty="0"/>
              <a:t> which is a Prop available on React Native primitives</a:t>
            </a:r>
          </a:p>
          <a:p>
            <a:endParaRPr lang="en-US" dirty="0"/>
          </a:p>
          <a:p>
            <a:r>
              <a:rPr lang="en-US" dirty="0"/>
              <a:t>We then start making assumptions and firing events</a:t>
            </a:r>
          </a:p>
          <a:p>
            <a:endParaRPr lang="en-US" dirty="0"/>
          </a:p>
          <a:p>
            <a:r>
              <a:rPr lang="en-US" dirty="0"/>
              <a:t>This single 29-line integration test confirms the functionality of the entire chat feature that is shown in this video</a:t>
            </a:r>
          </a:p>
        </p:txBody>
      </p:sp>
      <p:sp>
        <p:nvSpPr>
          <p:cNvPr id="4" name="Slide Number Placeholder 3"/>
          <p:cNvSpPr>
            <a:spLocks noGrp="1"/>
          </p:cNvSpPr>
          <p:nvPr>
            <p:ph type="sldNum" sz="quarter" idx="5"/>
          </p:nvPr>
        </p:nvSpPr>
        <p:spPr/>
        <p:txBody>
          <a:bodyPr/>
          <a:lstStyle/>
          <a:p>
            <a:fld id="{70A52B97-C007-4F11-8E16-85F4916BE383}" type="slidenum">
              <a:rPr lang="en-US" smtClean="0"/>
              <a:t>14</a:t>
            </a:fld>
            <a:endParaRPr lang="en-US"/>
          </a:p>
        </p:txBody>
      </p:sp>
    </p:spTree>
    <p:extLst>
      <p:ext uri="{BB962C8B-B14F-4D97-AF65-F5344CB8AC3E}">
        <p14:creationId xmlns:p14="http://schemas.microsoft.com/office/powerpoint/2010/main" val="351260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type of test we’ll discuss is snapshot testing.</a:t>
            </a:r>
          </a:p>
          <a:p>
            <a:endParaRPr lang="en-US" dirty="0"/>
          </a:p>
          <a:p>
            <a:r>
              <a:rPr lang="en-US" dirty="0"/>
              <a:t>It is used to compare current information with previously saved information.  </a:t>
            </a:r>
          </a:p>
          <a:p>
            <a:endParaRPr lang="en-US" dirty="0"/>
          </a:p>
          <a:p>
            <a:r>
              <a:rPr lang="en-US" dirty="0"/>
              <a:t>It can be used to compare React render trees or objects output as functions,</a:t>
            </a:r>
          </a:p>
          <a:p>
            <a:endParaRPr lang="en-US" dirty="0"/>
          </a:p>
          <a:p>
            <a:r>
              <a:rPr lang="en-US" dirty="0"/>
              <a:t>And the test fail if the current snapshot does not match the previous snapshot</a:t>
            </a:r>
          </a:p>
          <a:p>
            <a:endParaRPr lang="en-US" dirty="0"/>
          </a:p>
          <a:p>
            <a:r>
              <a:rPr lang="en-US" dirty="0"/>
              <a:t>Because of this, snapshot tests are good to add near a component or function’s completion</a:t>
            </a:r>
          </a:p>
        </p:txBody>
      </p:sp>
      <p:sp>
        <p:nvSpPr>
          <p:cNvPr id="4" name="Slide Number Placeholder 3"/>
          <p:cNvSpPr>
            <a:spLocks noGrp="1"/>
          </p:cNvSpPr>
          <p:nvPr>
            <p:ph type="sldNum" sz="quarter" idx="5"/>
          </p:nvPr>
        </p:nvSpPr>
        <p:spPr/>
        <p:txBody>
          <a:bodyPr/>
          <a:lstStyle/>
          <a:p>
            <a:fld id="{70A52B97-C007-4F11-8E16-85F4916BE383}" type="slidenum">
              <a:rPr lang="en-US" smtClean="0"/>
              <a:t>15</a:t>
            </a:fld>
            <a:endParaRPr lang="en-US"/>
          </a:p>
        </p:txBody>
      </p:sp>
    </p:spTree>
    <p:extLst>
      <p:ext uri="{BB962C8B-B14F-4D97-AF65-F5344CB8AC3E}">
        <p14:creationId xmlns:p14="http://schemas.microsoft.com/office/powerpoint/2010/main" val="343593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take away when using snapshot testing is to not update the saved snapshot after a failed unless you know why the test failed.</a:t>
            </a:r>
          </a:p>
        </p:txBody>
      </p:sp>
      <p:sp>
        <p:nvSpPr>
          <p:cNvPr id="4" name="Slide Number Placeholder 3"/>
          <p:cNvSpPr>
            <a:spLocks noGrp="1"/>
          </p:cNvSpPr>
          <p:nvPr>
            <p:ph type="sldNum" sz="quarter" idx="5"/>
          </p:nvPr>
        </p:nvSpPr>
        <p:spPr/>
        <p:txBody>
          <a:bodyPr/>
          <a:lstStyle/>
          <a:p>
            <a:fld id="{70A52B97-C007-4F11-8E16-85F4916BE383}" type="slidenum">
              <a:rPr lang="en-US" smtClean="0"/>
              <a:t>16</a:t>
            </a:fld>
            <a:endParaRPr lang="en-US"/>
          </a:p>
        </p:txBody>
      </p:sp>
    </p:spTree>
    <p:extLst>
      <p:ext uri="{BB962C8B-B14F-4D97-AF65-F5344CB8AC3E}">
        <p14:creationId xmlns:p14="http://schemas.microsoft.com/office/powerpoint/2010/main" val="297721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Create a descript block to associate related tests</a:t>
            </a:r>
          </a:p>
          <a:p>
            <a:endParaRPr lang="en-US" dirty="0"/>
          </a:p>
          <a:p>
            <a:r>
              <a:rPr lang="en-US" dirty="0"/>
              <a:t>b) Individual tests start with “it” followed by a description of what the item being tested show do in order pass this test</a:t>
            </a:r>
          </a:p>
          <a:p>
            <a:endParaRPr lang="en-US" dirty="0"/>
          </a:p>
          <a:p>
            <a:r>
              <a:rPr lang="en-US" dirty="0"/>
              <a:t>c) Next, we have our assertion which begins with the word “expect”</a:t>
            </a:r>
          </a:p>
          <a:p>
            <a:endParaRPr lang="en-US" dirty="0"/>
          </a:p>
          <a:p>
            <a:r>
              <a:rPr lang="en-US" dirty="0"/>
              <a:t>d) This is followed by the item being tested, which in this case is the “add” function which receives 2 numbers, adds them and returns the sum</a:t>
            </a:r>
          </a:p>
          <a:p>
            <a:endParaRPr lang="en-US" dirty="0"/>
          </a:p>
          <a:p>
            <a:r>
              <a:rPr lang="en-US" dirty="0"/>
              <a:t>e) We then use the “</a:t>
            </a:r>
            <a:r>
              <a:rPr lang="en-US" dirty="0" err="1"/>
              <a:t>toEqual</a:t>
            </a:r>
            <a:r>
              <a:rPr lang="en-US" dirty="0"/>
              <a:t>” matcher to assert that the result of the “function”</a:t>
            </a:r>
          </a:p>
          <a:p>
            <a:endParaRPr lang="en-US" dirty="0"/>
          </a:p>
          <a:p>
            <a:r>
              <a:rPr lang="en-US" dirty="0"/>
              <a:t>f) Equals “3” which in this case will cause the test to fail</a:t>
            </a:r>
          </a:p>
        </p:txBody>
      </p:sp>
      <p:sp>
        <p:nvSpPr>
          <p:cNvPr id="4" name="Slide Number Placeholder 3"/>
          <p:cNvSpPr>
            <a:spLocks noGrp="1"/>
          </p:cNvSpPr>
          <p:nvPr>
            <p:ph type="sldNum" sz="quarter" idx="5"/>
          </p:nvPr>
        </p:nvSpPr>
        <p:spPr/>
        <p:txBody>
          <a:bodyPr/>
          <a:lstStyle/>
          <a:p>
            <a:fld id="{70A52B97-C007-4F11-8E16-85F4916BE383}" type="slidenum">
              <a:rPr lang="en-US" smtClean="0"/>
              <a:t>4</a:t>
            </a:fld>
            <a:endParaRPr lang="en-US"/>
          </a:p>
        </p:txBody>
      </p:sp>
    </p:spTree>
    <p:extLst>
      <p:ext uri="{BB962C8B-B14F-4D97-AF65-F5344CB8AC3E}">
        <p14:creationId xmlns:p14="http://schemas.microsoft.com/office/powerpoint/2010/main" val="176038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starting a test with it, there are several modifiers that can help you control your tests during development</a:t>
            </a:r>
          </a:p>
        </p:txBody>
      </p:sp>
      <p:sp>
        <p:nvSpPr>
          <p:cNvPr id="4" name="Slide Number Placeholder 3"/>
          <p:cNvSpPr>
            <a:spLocks noGrp="1"/>
          </p:cNvSpPr>
          <p:nvPr>
            <p:ph type="sldNum" sz="quarter" idx="5"/>
          </p:nvPr>
        </p:nvSpPr>
        <p:spPr/>
        <p:txBody>
          <a:bodyPr/>
          <a:lstStyle/>
          <a:p>
            <a:fld id="{70A52B97-C007-4F11-8E16-85F4916BE383}" type="slidenum">
              <a:rPr lang="en-US" smtClean="0"/>
              <a:t>5</a:t>
            </a:fld>
            <a:endParaRPr lang="en-US"/>
          </a:p>
        </p:txBody>
      </p:sp>
    </p:spTree>
    <p:extLst>
      <p:ext uri="{BB962C8B-B14F-4D97-AF65-F5344CB8AC3E}">
        <p14:creationId xmlns:p14="http://schemas.microsoft.com/office/powerpoint/2010/main" val="14780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a test with Jest, you’ll see the following:</a:t>
            </a:r>
          </a:p>
          <a:p>
            <a:r>
              <a:rPr lang="en-US" dirty="0"/>
              <a:t>Summary status of individual failed and successful tests</a:t>
            </a:r>
          </a:p>
          <a:p>
            <a:r>
              <a:rPr lang="en-US" dirty="0"/>
              <a:t>Feedback on the failed test</a:t>
            </a:r>
          </a:p>
          <a:p>
            <a:r>
              <a:rPr lang="en-US" dirty="0"/>
              <a:t>And an overall summary of the tests that ran</a:t>
            </a:r>
          </a:p>
        </p:txBody>
      </p:sp>
      <p:sp>
        <p:nvSpPr>
          <p:cNvPr id="4" name="Slide Number Placeholder 3"/>
          <p:cNvSpPr>
            <a:spLocks noGrp="1"/>
          </p:cNvSpPr>
          <p:nvPr>
            <p:ph type="sldNum" sz="quarter" idx="5"/>
          </p:nvPr>
        </p:nvSpPr>
        <p:spPr/>
        <p:txBody>
          <a:bodyPr/>
          <a:lstStyle/>
          <a:p>
            <a:fld id="{70A52B97-C007-4F11-8E16-85F4916BE383}" type="slidenum">
              <a:rPr lang="en-US" smtClean="0"/>
              <a:t>6</a:t>
            </a:fld>
            <a:endParaRPr lang="en-US"/>
          </a:p>
        </p:txBody>
      </p:sp>
    </p:spTree>
    <p:extLst>
      <p:ext uri="{BB962C8B-B14F-4D97-AF65-F5344CB8AC3E}">
        <p14:creationId xmlns:p14="http://schemas.microsoft.com/office/powerpoint/2010/main" val="300955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we’re a bit more familiar with test structures and their results let’s look at unit tests.</a:t>
            </a:r>
          </a:p>
          <a:p>
            <a:endParaRPr lang="en-US" dirty="0"/>
          </a:p>
          <a:p>
            <a:r>
              <a:rPr lang="en-US" dirty="0"/>
              <a:t>Unit tests are good for testing a single piece of functionality, usually a function.  They are good at confirming that the function does what it is supposed to do.</a:t>
            </a:r>
          </a:p>
          <a:p>
            <a:r>
              <a:rPr lang="en-US" dirty="0"/>
              <a:t>However, they are not good at confirming that the tests works well in relationship to everything around it.  For example, it can confirm that the add function returns the sum of two numbers; however,  unit are of is of no help if the calling function expects the result to be a string.  In fact, the unit test would not even know that the calling function expected a string.</a:t>
            </a:r>
          </a:p>
          <a:p>
            <a:endParaRPr lang="en-US" dirty="0"/>
          </a:p>
          <a:p>
            <a:r>
              <a:rPr lang="en-US" dirty="0"/>
              <a:t>Unit tests work great with pure function, that is functions that take in all required information as arguments, perform no side effects, and return a value that can be tested.</a:t>
            </a:r>
          </a:p>
        </p:txBody>
      </p:sp>
      <p:sp>
        <p:nvSpPr>
          <p:cNvPr id="4" name="Slide Number Placeholder 3"/>
          <p:cNvSpPr>
            <a:spLocks noGrp="1"/>
          </p:cNvSpPr>
          <p:nvPr>
            <p:ph type="sldNum" sz="quarter" idx="5"/>
          </p:nvPr>
        </p:nvSpPr>
        <p:spPr/>
        <p:txBody>
          <a:bodyPr/>
          <a:lstStyle/>
          <a:p>
            <a:fld id="{70A52B97-C007-4F11-8E16-85F4916BE383}" type="slidenum">
              <a:rPr lang="en-US" smtClean="0"/>
              <a:t>8</a:t>
            </a:fld>
            <a:endParaRPr lang="en-US"/>
          </a:p>
        </p:txBody>
      </p:sp>
    </p:spTree>
    <p:extLst>
      <p:ext uri="{BB962C8B-B14F-4D97-AF65-F5344CB8AC3E}">
        <p14:creationId xmlns:p14="http://schemas.microsoft.com/office/powerpoint/2010/main" val="2753274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can be used on the functions that exist inside of our components, because I most cases our components are just classes.</a:t>
            </a:r>
          </a:p>
          <a:p>
            <a:endParaRPr lang="en-US" dirty="0"/>
          </a:p>
          <a:p>
            <a:r>
              <a:rPr lang="en-US" dirty="0"/>
              <a:t>We’ll start by making our function pure</a:t>
            </a:r>
          </a:p>
          <a:p>
            <a:r>
              <a:rPr lang="en-US" dirty="0"/>
              <a:t>Next, we will attempt to instantiate our component</a:t>
            </a:r>
          </a:p>
          <a:p>
            <a:r>
              <a:rPr lang="en-US" dirty="0"/>
              <a:t>Then attempt a test.  This test may fail if the component has external dependencies such as atlas-services, but that is okay</a:t>
            </a:r>
          </a:p>
          <a:p>
            <a:r>
              <a:rPr lang="en-US" dirty="0"/>
              <a:t>Because the next step is to replace those broken dependencies with mocks</a:t>
            </a:r>
          </a:p>
          <a:p>
            <a:r>
              <a:rPr lang="en-US" dirty="0"/>
              <a:t>We’ll repeat steps 3 &amp; 4 as required in order to identify and mock dependencies as need until </a:t>
            </a:r>
          </a:p>
          <a:p>
            <a:r>
              <a:rPr lang="en-US" dirty="0"/>
              <a:t>We can finally successfully instantiate the component and test the function</a:t>
            </a:r>
          </a:p>
          <a:p>
            <a:endParaRPr lang="en-US" dirty="0"/>
          </a:p>
          <a:p>
            <a:r>
              <a:rPr lang="en-US" dirty="0"/>
              <a:t>So, notice the first step is make the function to be tested pure.  Well, how do we identify a function that isn’t pure and how do we make it pure?  One way is to identify impurities such as accessing information directly from state or props, and then turning those values into function arguments.</a:t>
            </a:r>
          </a:p>
        </p:txBody>
      </p:sp>
      <p:sp>
        <p:nvSpPr>
          <p:cNvPr id="4" name="Slide Number Placeholder 3"/>
          <p:cNvSpPr>
            <a:spLocks noGrp="1"/>
          </p:cNvSpPr>
          <p:nvPr>
            <p:ph type="sldNum" sz="quarter" idx="5"/>
          </p:nvPr>
        </p:nvSpPr>
        <p:spPr/>
        <p:txBody>
          <a:bodyPr/>
          <a:lstStyle/>
          <a:p>
            <a:fld id="{70A52B97-C007-4F11-8E16-85F4916BE383}" type="slidenum">
              <a:rPr lang="en-US" smtClean="0"/>
              <a:t>9</a:t>
            </a:fld>
            <a:endParaRPr lang="en-US"/>
          </a:p>
        </p:txBody>
      </p:sp>
    </p:spTree>
    <p:extLst>
      <p:ext uri="{BB962C8B-B14F-4D97-AF65-F5344CB8AC3E}">
        <p14:creationId xmlns:p14="http://schemas.microsoft.com/office/powerpoint/2010/main" val="157648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Mocking lets us replace a chunk of code like a package that we don’t want to test with a function that provides the results that we need for our test.  Some of the mocks in Atlas are the </a:t>
            </a:r>
            <a:r>
              <a:rPr lang="en-US" dirty="0" err="1"/>
              <a:t>TestContext</a:t>
            </a:r>
            <a:r>
              <a:rPr lang="en-US" dirty="0"/>
              <a:t> and a mock color </a:t>
            </a:r>
            <a:r>
              <a:rPr lang="en-US" dirty="0" err="1"/>
              <a:t>schema</a:t>
            </a:r>
            <a:r>
              <a:rPr lang="en-US" dirty="0"/>
              <a:t>.  Additionally, Jest exposes several methods to mock functions and return desired values that facilitate testing.</a:t>
            </a:r>
          </a:p>
          <a:p>
            <a:endParaRPr lang="en-US" dirty="0"/>
          </a:p>
          <a:p>
            <a:r>
              <a:rPr lang="en-US" dirty="0"/>
              <a:t>One could even mock service calls in atlas; specifically </a:t>
            </a:r>
            <a:r>
              <a:rPr lang="en-US" dirty="0" err="1"/>
              <a:t>this.appContext.getServiceExecutor</a:t>
            </a:r>
            <a:r>
              <a:rPr lang="en-US" dirty="0"/>
              <a:t>().execute so that a service call provides a defined response which will enable testing the result of API calls.  This will let us test our component’s behavior based on different service call responses without interacting with the service layer</a:t>
            </a:r>
          </a:p>
        </p:txBody>
      </p:sp>
      <p:sp>
        <p:nvSpPr>
          <p:cNvPr id="4" name="Slide Number Placeholder 3"/>
          <p:cNvSpPr>
            <a:spLocks noGrp="1"/>
          </p:cNvSpPr>
          <p:nvPr>
            <p:ph type="sldNum" sz="quarter" idx="5"/>
          </p:nvPr>
        </p:nvSpPr>
        <p:spPr/>
        <p:txBody>
          <a:bodyPr/>
          <a:lstStyle/>
          <a:p>
            <a:fld id="{70A52B97-C007-4F11-8E16-85F4916BE383}" type="slidenum">
              <a:rPr lang="en-US" smtClean="0"/>
              <a:t>10</a:t>
            </a:fld>
            <a:endParaRPr lang="en-US"/>
          </a:p>
        </p:txBody>
      </p:sp>
    </p:spTree>
    <p:extLst>
      <p:ext uri="{BB962C8B-B14F-4D97-AF65-F5344CB8AC3E}">
        <p14:creationId xmlns:p14="http://schemas.microsoft.com/office/powerpoint/2010/main" val="150858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must be rendered in order to tests it’s React elements.  </a:t>
            </a:r>
          </a:p>
          <a:p>
            <a:endParaRPr lang="en-US" dirty="0"/>
          </a:p>
          <a:p>
            <a:r>
              <a:rPr lang="en-US" dirty="0"/>
              <a:t>The test structure is very similar to the other tests that we’ve seen so far with just a few differences:</a:t>
            </a:r>
          </a:p>
          <a:p>
            <a:r>
              <a:rPr lang="en-US" dirty="0"/>
              <a:t>In this example we’re using the @testing-library to render the LandingScreen component.  And </a:t>
            </a:r>
            <a:r>
              <a:rPr lang="en-US" dirty="0" err="1"/>
              <a:t>destructuring</a:t>
            </a:r>
            <a:r>
              <a:rPr lang="en-US" dirty="0"/>
              <a:t> the “</a:t>
            </a:r>
            <a:r>
              <a:rPr lang="en-US" dirty="0" err="1"/>
              <a:t>queryByText</a:t>
            </a:r>
            <a:r>
              <a:rPr lang="en-US" dirty="0"/>
              <a:t>” function from the resulting object.  There are several other functions that could be </a:t>
            </a:r>
            <a:r>
              <a:rPr lang="en-US" dirty="0" err="1"/>
              <a:t>destructured</a:t>
            </a:r>
            <a:r>
              <a:rPr lang="en-US" dirty="0"/>
              <a:t>, and we’ll see some more shortly.</a:t>
            </a:r>
          </a:p>
          <a:p>
            <a:endParaRPr lang="en-US" dirty="0"/>
          </a:p>
          <a:p>
            <a:r>
              <a:rPr lang="en-US" dirty="0"/>
              <a:t>The LandingScreen component is receiving the </a:t>
            </a:r>
            <a:r>
              <a:rPr lang="en-US" sz="1200" b="0" dirty="0">
                <a:solidFill>
                  <a:srgbClr val="9CDCFE"/>
                </a:solidFill>
                <a:effectLst/>
                <a:latin typeface="Consolas" panose="020B0609020204030204" pitchFamily="49" charset="0"/>
              </a:rPr>
              <a:t>landingScreenProps</a:t>
            </a:r>
            <a:r>
              <a:rPr lang="en-US" dirty="0"/>
              <a:t> object and setting that as the component props</a:t>
            </a:r>
          </a:p>
          <a:p>
            <a:r>
              <a:rPr lang="en-US" dirty="0"/>
              <a:t>We’re also setting some initial app state to set the global </a:t>
            </a:r>
            <a:r>
              <a:rPr lang="en-US" dirty="0" err="1"/>
              <a:t>isSignedIn</a:t>
            </a:r>
            <a:r>
              <a:rPr lang="en-US" dirty="0"/>
              <a:t> variable to false</a:t>
            </a:r>
          </a:p>
          <a:p>
            <a:endParaRPr lang="en-US" dirty="0"/>
          </a:p>
          <a:p>
            <a:r>
              <a:rPr lang="en-US" dirty="0"/>
              <a:t>Then, in the test assertion, we’re using the “</a:t>
            </a:r>
            <a:r>
              <a:rPr lang="en-US" dirty="0" err="1"/>
              <a:t>queryByText</a:t>
            </a:r>
            <a:r>
              <a:rPr lang="en-US" dirty="0"/>
              <a:t>” function from @testing-library to determine if the rendered Component contains the </a:t>
            </a:r>
            <a:r>
              <a:rPr lang="en-US" dirty="0" err="1"/>
              <a:t>signIn</a:t>
            </a:r>
            <a:r>
              <a:rPr lang="en-US" dirty="0"/>
              <a:t> label on the screen.  In this case we expect that string that to be rendered, so we use the “toBeTruthy” matcher to test that assertion</a:t>
            </a:r>
          </a:p>
        </p:txBody>
      </p:sp>
      <p:sp>
        <p:nvSpPr>
          <p:cNvPr id="4" name="Slide Number Placeholder 3"/>
          <p:cNvSpPr>
            <a:spLocks noGrp="1"/>
          </p:cNvSpPr>
          <p:nvPr>
            <p:ph type="sldNum" sz="quarter" idx="5"/>
          </p:nvPr>
        </p:nvSpPr>
        <p:spPr/>
        <p:txBody>
          <a:bodyPr/>
          <a:lstStyle/>
          <a:p>
            <a:fld id="{70A52B97-C007-4F11-8E16-85F4916BE383}" type="slidenum">
              <a:rPr lang="en-US" smtClean="0"/>
              <a:t>11</a:t>
            </a:fld>
            <a:endParaRPr lang="en-US"/>
          </a:p>
        </p:txBody>
      </p:sp>
    </p:spTree>
    <p:extLst>
      <p:ext uri="{BB962C8B-B14F-4D97-AF65-F5344CB8AC3E}">
        <p14:creationId xmlns:p14="http://schemas.microsoft.com/office/powerpoint/2010/main" val="227490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testing is good for testing interactions between multiple components, functions, etc.  However, since we’re testing multiple items at one time, it can be difficult to find individual broken items that result in a test failure.</a:t>
            </a:r>
          </a:p>
          <a:p>
            <a:endParaRPr lang="en-US" dirty="0"/>
          </a:p>
          <a:p>
            <a:r>
              <a:rPr lang="en-US" dirty="0"/>
              <a:t>Integration tests follow a basic pattern:</a:t>
            </a:r>
          </a:p>
          <a:p>
            <a:r>
              <a:rPr lang="en-US" dirty="0"/>
              <a:t>First, we render the top-level component,</a:t>
            </a:r>
          </a:p>
          <a:p>
            <a:r>
              <a:rPr lang="en-US" dirty="0"/>
              <a:t>Then we get handles to children components that we want to interact with or make assertions against</a:t>
            </a:r>
          </a:p>
          <a:p>
            <a:r>
              <a:rPr lang="en-US" dirty="0"/>
              <a:t>Next, perform actions on those components and make assertions against component state based on those actions</a:t>
            </a:r>
          </a:p>
        </p:txBody>
      </p:sp>
      <p:sp>
        <p:nvSpPr>
          <p:cNvPr id="4" name="Slide Number Placeholder 3"/>
          <p:cNvSpPr>
            <a:spLocks noGrp="1"/>
          </p:cNvSpPr>
          <p:nvPr>
            <p:ph type="sldNum" sz="quarter" idx="5"/>
          </p:nvPr>
        </p:nvSpPr>
        <p:spPr/>
        <p:txBody>
          <a:bodyPr/>
          <a:lstStyle/>
          <a:p>
            <a:fld id="{70A52B97-C007-4F11-8E16-85F4916BE383}" type="slidenum">
              <a:rPr lang="en-US" smtClean="0"/>
              <a:t>13</a:t>
            </a:fld>
            <a:endParaRPr lang="en-US"/>
          </a:p>
        </p:txBody>
      </p:sp>
    </p:spTree>
    <p:extLst>
      <p:ext uri="{BB962C8B-B14F-4D97-AF65-F5344CB8AC3E}">
        <p14:creationId xmlns:p14="http://schemas.microsoft.com/office/powerpoint/2010/main" val="24374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0D4-12DF-4EFE-8FAB-7CFC7573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FF54E6-4F10-44DC-9941-76E98D0F7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D0E3D-FC35-4A0F-820B-C759E8A0BDE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F782BD31-7651-45A2-AE5F-6BDB9A05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12EA0-DC11-474F-B7CC-7DA36E1F4AAF}"/>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20665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66B-203B-4F91-9951-685D8D9EF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D66D77-1DC7-4E06-854D-17DB75ACE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E107D-AE52-4A05-B85E-EE9F6B6E44EB}"/>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DE8E8324-FFBA-4437-B88C-9875AB097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B9E0-AAB5-4CF5-81D8-91DA20C983E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25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088696-DB68-42A3-A329-063D59428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88AFE4-C6CD-425D-9A42-79106792E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4EA60-2D1E-4449-A9B9-15BCD0C33538}"/>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7BA21B46-3CD6-4304-978B-56DAADCF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D417-1381-4351-8337-90A9C4C2DF7C}"/>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40562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85DE-5806-490D-80BA-4E872A084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D042-ED7F-4490-8CB6-B26708C7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C5CA6-EB46-4DB0-B4C0-23F89E6CA4B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86C8D86F-950A-4A3A-8A42-8B3B5D32A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32A8-C8DC-4A6C-81C1-B98172147476}"/>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1126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FCB3-F238-44C0-BD1A-DE7804CD3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01EA5-E6B1-4EF4-9352-C440A6156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4F96E-78DE-42A8-A4F5-C0A2476CB9FC}"/>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A44BC244-47B5-4480-B4AE-41F5FD0C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E573C-8E25-476B-BAEB-7061EA34D8D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79821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C0B-3CDD-470E-A4BE-E3F816E3E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F622-448D-42DB-88F7-5007B7AFD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1E94-77D8-4384-8C11-E34DD487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5F50C-88BA-4595-AD88-E2681BAF0361}"/>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DAB815AE-12E6-4D64-AEE2-D7F2C6F38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81C4-A3DF-4938-B15F-D19CFF418EE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63567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1E87-E9C6-4DCC-9E0B-BF7182405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6ED4A3-5E33-46E4-8DFD-DDEB7FA5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800DD-10F2-463F-823C-9427934AA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ECF00-89DD-4842-A36E-80B6AAAB6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773AE-9621-4572-941A-CF27E1796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ABCC2-C8A1-416B-8DBF-0DF6CBC822E6}"/>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8" name="Footer Placeholder 7">
            <a:extLst>
              <a:ext uri="{FF2B5EF4-FFF2-40B4-BE49-F238E27FC236}">
                <a16:creationId xmlns:a16="http://schemas.microsoft.com/office/drawing/2014/main" id="{520F7CC3-7992-442D-8C3A-D4AC4AA94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68B8F-854F-411A-A7BE-055878A635D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72531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CC-BD10-4D43-B617-1ACB70A2FD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A3AA18-E2F3-4298-8098-7B6F051C6C72}"/>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4" name="Footer Placeholder 3">
            <a:extLst>
              <a:ext uri="{FF2B5EF4-FFF2-40B4-BE49-F238E27FC236}">
                <a16:creationId xmlns:a16="http://schemas.microsoft.com/office/drawing/2014/main" id="{224C9143-1DE4-4E59-A5D1-62B517D916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2F1F6-2930-48E1-8D21-3F3F74BB513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129090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955A4-FA44-4D06-936F-479190FB2C77}"/>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3" name="Footer Placeholder 2">
            <a:extLst>
              <a:ext uri="{FF2B5EF4-FFF2-40B4-BE49-F238E27FC236}">
                <a16:creationId xmlns:a16="http://schemas.microsoft.com/office/drawing/2014/main" id="{AFB094E1-C873-4EA0-B045-8AF8968AF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CF2C7-48F3-42AE-866D-3A9D91BDE5B4}"/>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0510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A675-EF6A-4A39-B93C-9A95F829A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05A4F-8DB5-4EB8-AC05-D86F3A0C3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473FB-9E2F-4960-8F1B-0B3ACBAB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5228B-4F2C-44BC-8A61-9687F22288ED}"/>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C80DB542-803D-4A77-8132-C000C5A9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1C8FD-74C3-449A-A591-19593DC9A4BB}"/>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2769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29C-EDEC-41F0-B524-FE2E9C33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47FD88-FA6D-40A6-8D93-D67536F33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79F1A-127D-4915-9F47-7DCE30C9E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7BAB3-C85D-4DBB-8BF6-0C3954C562B9}"/>
              </a:ext>
            </a:extLst>
          </p:cNvPr>
          <p:cNvSpPr>
            <a:spLocks noGrp="1"/>
          </p:cNvSpPr>
          <p:nvPr>
            <p:ph type="dt" sz="half" idx="10"/>
          </p:nvPr>
        </p:nvSpPr>
        <p:spPr/>
        <p:txBody>
          <a:bodyPr/>
          <a:lstStyle/>
          <a:p>
            <a:fld id="{77B404CD-F463-4AED-8CEA-6C70E5CC99DF}" type="datetimeFigureOut">
              <a:rPr lang="en-US" smtClean="0"/>
              <a:t>2/16/2020</a:t>
            </a:fld>
            <a:endParaRPr lang="en-US"/>
          </a:p>
        </p:txBody>
      </p:sp>
      <p:sp>
        <p:nvSpPr>
          <p:cNvPr id="6" name="Footer Placeholder 5">
            <a:extLst>
              <a:ext uri="{FF2B5EF4-FFF2-40B4-BE49-F238E27FC236}">
                <a16:creationId xmlns:a16="http://schemas.microsoft.com/office/drawing/2014/main" id="{4BAE5A16-A492-433A-9B87-F4280B0D4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780BD-97D8-4EFE-BEBA-72BB0DAC9C6E}"/>
              </a:ext>
            </a:extLst>
          </p:cNvPr>
          <p:cNvSpPr>
            <a:spLocks noGrp="1"/>
          </p:cNvSpPr>
          <p:nvPr>
            <p:ph type="sldNum" sz="quarter" idx="12"/>
          </p:nvPr>
        </p:nvSpPr>
        <p:spPr/>
        <p:txBody>
          <a:bodyPr/>
          <a:lstStyle/>
          <a:p>
            <a:fld id="{6006F1B2-051D-464A-AE19-C38CCD9D42A3}" type="slidenum">
              <a:rPr lang="en-US" smtClean="0"/>
              <a:t>‹#›</a:t>
            </a:fld>
            <a:endParaRPr lang="en-US"/>
          </a:p>
        </p:txBody>
      </p:sp>
    </p:spTree>
    <p:extLst>
      <p:ext uri="{BB962C8B-B14F-4D97-AF65-F5344CB8AC3E}">
        <p14:creationId xmlns:p14="http://schemas.microsoft.com/office/powerpoint/2010/main" val="31632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6BC6B-6F23-4999-9F6C-07B2B249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04231-824E-421E-96EF-D283A32F9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61ADD-C29C-4C94-B335-8EFA9E70B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04CD-F463-4AED-8CEA-6C70E5CC99DF}" type="datetimeFigureOut">
              <a:rPr lang="en-US" smtClean="0"/>
              <a:t>2/16/2020</a:t>
            </a:fld>
            <a:endParaRPr lang="en-US"/>
          </a:p>
        </p:txBody>
      </p:sp>
      <p:sp>
        <p:nvSpPr>
          <p:cNvPr id="5" name="Footer Placeholder 4">
            <a:extLst>
              <a:ext uri="{FF2B5EF4-FFF2-40B4-BE49-F238E27FC236}">
                <a16:creationId xmlns:a16="http://schemas.microsoft.com/office/drawing/2014/main" id="{E120E19F-FC04-44BA-8C99-CE07B894D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9BDF9-B726-4190-AD2D-4769842AC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6F1B2-051D-464A-AE19-C38CCD9D42A3}" type="slidenum">
              <a:rPr lang="en-US" smtClean="0"/>
              <a:t>‹#›</a:t>
            </a:fld>
            <a:endParaRPr lang="en-US"/>
          </a:p>
        </p:txBody>
      </p:sp>
    </p:spTree>
    <p:extLst>
      <p:ext uri="{BB962C8B-B14F-4D97-AF65-F5344CB8AC3E}">
        <p14:creationId xmlns:p14="http://schemas.microsoft.com/office/powerpoint/2010/main" val="4065570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rickhanlonii/understanding-jest-mocks-f0046c68e53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jest-bot.github.io/jest/docs/mock-function-api.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sting-library.com/docs/native-testing-library/intr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testing-library/jest-native" TargetMode="External"/><Relationship Id="rId4" Type="http://schemas.openxmlformats.org/officeDocument/2006/relationships/hyperlink" Target="https://jestjs.io/docs/en/expect"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neWMYiCyleI?feature=oembed" TargetMode="External"/><Relationship Id="rId5" Type="http://schemas.openxmlformats.org/officeDocument/2006/relationships/image" Target="../media/image5.jpeg"/><Relationship Id="rId4" Type="http://schemas.openxmlformats.org/officeDocument/2006/relationships/hyperlink" Target="https://github.com/reggie3/react-native-simple-cha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7r4xVDI2vho" TargetMode="External"/><Relationship Id="rId7" Type="http://schemas.openxmlformats.org/officeDocument/2006/relationships/hyperlink" Target="https://marketplace.visualstudio.com/items?itemName=andys8.jest-snippets" TargetMode="External"/><Relationship Id="rId2" Type="http://schemas.openxmlformats.org/officeDocument/2006/relationships/hyperlink" Target="https://www.youtube.com/watch?v=Eu35xM76kKY&amp;t=576s" TargetMode="External"/><Relationship Id="rId1" Type="http://schemas.openxmlformats.org/officeDocument/2006/relationships/slideLayout" Target="../slideLayouts/slideLayout2.xml"/><Relationship Id="rId6" Type="http://schemas.openxmlformats.org/officeDocument/2006/relationships/hyperlink" Target="https://marketplace.visualstudio.com/items?itemName=Orta.vscode-jest" TargetMode="External"/><Relationship Id="rId5" Type="http://schemas.openxmlformats.org/officeDocument/2006/relationships/hyperlink" Target="https://kentcdodds.com/blog/?q=testing+javascript" TargetMode="External"/><Relationship Id="rId4" Type="http://schemas.openxmlformats.org/officeDocument/2006/relationships/hyperlink" Target="https://www.youtube.com/watch?v=OwbgFbr83Jk&amp;t=322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estjs.io/docs/en/exp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D714-AEDB-4879-B385-8716D07B23C0}"/>
              </a:ext>
            </a:extLst>
          </p:cNvPr>
          <p:cNvSpPr>
            <a:spLocks noGrp="1"/>
          </p:cNvSpPr>
          <p:nvPr>
            <p:ph type="ctrTitle"/>
          </p:nvPr>
        </p:nvSpPr>
        <p:spPr/>
        <p:txBody>
          <a:bodyPr>
            <a:normAutofit/>
          </a:bodyPr>
          <a:lstStyle/>
          <a:p>
            <a:r>
              <a:rPr lang="en-US" dirty="0"/>
              <a:t>Introduction to Unit &amp; Integration Tests</a:t>
            </a:r>
          </a:p>
        </p:txBody>
      </p:sp>
      <p:sp>
        <p:nvSpPr>
          <p:cNvPr id="3" name="Subtitle 2">
            <a:extLst>
              <a:ext uri="{FF2B5EF4-FFF2-40B4-BE49-F238E27FC236}">
                <a16:creationId xmlns:a16="http://schemas.microsoft.com/office/drawing/2014/main" id="{740E485B-D497-4CA0-B79C-A9BC35DED24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AD9DC6BD-5AFE-4F63-B9D4-A13A1549DC12}"/>
              </a:ext>
            </a:extLst>
          </p:cNvPr>
          <p:cNvSpPr txBox="1"/>
          <p:nvPr/>
        </p:nvSpPr>
        <p:spPr>
          <a:xfrm>
            <a:off x="8509453" y="6488668"/>
            <a:ext cx="3682547" cy="369332"/>
          </a:xfrm>
          <a:prstGeom prst="rect">
            <a:avLst/>
          </a:prstGeom>
          <a:noFill/>
        </p:spPr>
        <p:txBody>
          <a:bodyPr wrap="none" rtlCol="0">
            <a:spAutoFit/>
          </a:bodyPr>
          <a:lstStyle/>
          <a:p>
            <a:r>
              <a:rPr lang="en-US" dirty="0"/>
              <a:t>Reginald Johnson – 19 February 2019</a:t>
            </a:r>
          </a:p>
        </p:txBody>
      </p:sp>
    </p:spTree>
    <p:extLst>
      <p:ext uri="{BB962C8B-B14F-4D97-AF65-F5344CB8AC3E}">
        <p14:creationId xmlns:p14="http://schemas.microsoft.com/office/powerpoint/2010/main" val="369975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B38-56C0-492E-8BD0-23035E98A9A2}"/>
              </a:ext>
            </a:extLst>
          </p:cNvPr>
          <p:cNvSpPr>
            <a:spLocks noGrp="1"/>
          </p:cNvSpPr>
          <p:nvPr>
            <p:ph type="title"/>
          </p:nvPr>
        </p:nvSpPr>
        <p:spPr/>
        <p:txBody>
          <a:bodyPr/>
          <a:lstStyle/>
          <a:p>
            <a:r>
              <a:rPr lang="en-US" dirty="0"/>
              <a:t>Mocking</a:t>
            </a:r>
          </a:p>
        </p:txBody>
      </p:sp>
      <p:sp>
        <p:nvSpPr>
          <p:cNvPr id="6" name="Rectangle 5">
            <a:extLst>
              <a:ext uri="{FF2B5EF4-FFF2-40B4-BE49-F238E27FC236}">
                <a16:creationId xmlns:a16="http://schemas.microsoft.com/office/drawing/2014/main" id="{DA921DA2-63AF-41F9-9F90-832257205BF8}"/>
              </a:ext>
            </a:extLst>
          </p:cNvPr>
          <p:cNvSpPr/>
          <p:nvPr/>
        </p:nvSpPr>
        <p:spPr>
          <a:xfrm>
            <a:off x="5895703" y="2039917"/>
            <a:ext cx="6096000" cy="646331"/>
          </a:xfrm>
          <a:prstGeom prst="rect">
            <a:avLst/>
          </a:prstGeom>
        </p:spPr>
        <p:txBody>
          <a:bodyPr>
            <a:spAutoFit/>
          </a:bodyPr>
          <a:lstStyle/>
          <a:p>
            <a:r>
              <a:rPr lang="en-US" b="0" i="0" dirty="0">
                <a:effectLst/>
                <a:latin typeface="medium-content-serif-font"/>
              </a:rPr>
              <a:t>“The goal for mocking is to replace something we don’t control with something we do…”</a:t>
            </a:r>
            <a:endParaRPr lang="en-US" dirty="0"/>
          </a:p>
        </p:txBody>
      </p:sp>
      <p:sp>
        <p:nvSpPr>
          <p:cNvPr id="7" name="TextBox 6">
            <a:extLst>
              <a:ext uri="{FF2B5EF4-FFF2-40B4-BE49-F238E27FC236}">
                <a16:creationId xmlns:a16="http://schemas.microsoft.com/office/drawing/2014/main" id="{293D5128-CF85-40D1-B0CA-5D3D30505C74}"/>
              </a:ext>
            </a:extLst>
          </p:cNvPr>
          <p:cNvSpPr txBox="1"/>
          <p:nvPr/>
        </p:nvSpPr>
        <p:spPr>
          <a:xfrm>
            <a:off x="7346338" y="6371626"/>
            <a:ext cx="3887154" cy="307777"/>
          </a:xfrm>
          <a:prstGeom prst="rect">
            <a:avLst/>
          </a:prstGeom>
          <a:noFill/>
        </p:spPr>
        <p:txBody>
          <a:bodyPr wrap="none" rtlCol="0">
            <a:spAutoFit/>
          </a:bodyPr>
          <a:lstStyle/>
          <a:p>
            <a:r>
              <a:rPr lang="en-US" sz="1400" dirty="0"/>
              <a:t>Source: “</a:t>
            </a:r>
            <a:r>
              <a:rPr lang="en-US" sz="1400" dirty="0">
                <a:hlinkClick r:id="rId3"/>
              </a:rPr>
              <a:t>Understanding Jest Mocks</a:t>
            </a:r>
            <a:r>
              <a:rPr lang="en-US" sz="1400" dirty="0"/>
              <a:t>”, Rick Hanlon II</a:t>
            </a:r>
          </a:p>
        </p:txBody>
      </p:sp>
      <p:sp>
        <p:nvSpPr>
          <p:cNvPr id="8" name="Rectangle 7">
            <a:extLst>
              <a:ext uri="{FF2B5EF4-FFF2-40B4-BE49-F238E27FC236}">
                <a16:creationId xmlns:a16="http://schemas.microsoft.com/office/drawing/2014/main" id="{8A46EF69-4D72-426C-BA46-38D98C1B35B6}"/>
              </a:ext>
            </a:extLst>
          </p:cNvPr>
          <p:cNvSpPr/>
          <p:nvPr/>
        </p:nvSpPr>
        <p:spPr>
          <a:xfrm>
            <a:off x="5895703" y="3035477"/>
            <a:ext cx="6096000" cy="3416320"/>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a:spAutoFit/>
          </a:bodyPr>
          <a:lstStyle/>
          <a:p>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"returns undefined by default"</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can also return a given or calculate value</a:t>
            </a:r>
          </a:p>
          <a:p>
            <a:r>
              <a:rPr lang="en-US" b="0" dirty="0">
                <a:solidFill>
                  <a:srgbClr val="569CD6"/>
                </a:solidFill>
                <a:effectLst/>
                <a:latin typeface="Consolas" panose="020B0609020204030204" pitchFamily="49" charset="0"/>
              </a:rPr>
              <a:t>  const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jest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fn</a:t>
            </a:r>
            <a:r>
              <a:rPr lang="en-US" b="0" dirty="0">
                <a:solidFill>
                  <a:srgbClr val="D4D4D4"/>
                </a:solidFill>
                <a:effectLst/>
                <a:latin typeface="Consolas" panose="020B0609020204030204" pitchFamily="49" charset="0"/>
              </a:rPr>
              <a:t>((</a:t>
            </a:r>
            <a:r>
              <a:rPr lang="en-US" dirty="0">
                <a:solidFill>
                  <a:srgbClr val="9CDCFE"/>
                </a:solidFill>
                <a:latin typeface="Consolas" panose="020B0609020204030204" pitchFamily="49" charset="0"/>
              </a:rPr>
              <a:t>a, b</a:t>
            </a:r>
            <a:r>
              <a:rPr lang="en-US" b="0" dirty="0">
                <a:solidFill>
                  <a:srgbClr val="D4D4D4"/>
                </a:solidFill>
                <a:effectLst/>
                <a:latin typeface="Consolas" panose="020B0609020204030204" pitchFamily="49" charset="0"/>
              </a:rPr>
              <a:t>)=&gt; </a:t>
            </a:r>
            <a:r>
              <a:rPr lang="en-US" dirty="0">
                <a:solidFill>
                  <a:srgbClr val="9CDCFE"/>
                </a:solidFill>
                <a:latin typeface="Consolas" panose="020B0609020204030204" pitchFamily="49" charset="0"/>
              </a:rPr>
              <a:t>a * b</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DCDCAA"/>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toBeUndefined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toHaveBeenCalledTimes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mock</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toHaveBeenCalledWith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"foo"</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D27CB48-2171-4CD5-87BD-733D6F334312}"/>
              </a:ext>
            </a:extLst>
          </p:cNvPr>
          <p:cNvSpPr txBox="1"/>
          <p:nvPr/>
        </p:nvSpPr>
        <p:spPr>
          <a:xfrm>
            <a:off x="426719" y="1933304"/>
            <a:ext cx="4998721" cy="1477328"/>
          </a:xfrm>
          <a:prstGeom prst="rect">
            <a:avLst/>
          </a:prstGeom>
          <a:solidFill>
            <a:schemeClr val="accent4">
              <a:lumMod val="20000"/>
              <a:lumOff val="80000"/>
            </a:schemeClr>
          </a:solidFill>
          <a:ln>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en-US" dirty="0"/>
              <a:t>“Mocking is a technique to isolate test subjects by replacing dependencies with objects that you can control and inspect. A dependency can be anything your subject depends on, but it is typically a module that the subject imports.”</a:t>
            </a:r>
          </a:p>
        </p:txBody>
      </p:sp>
      <p:sp>
        <p:nvSpPr>
          <p:cNvPr id="10" name="TextBox 9">
            <a:extLst>
              <a:ext uri="{FF2B5EF4-FFF2-40B4-BE49-F238E27FC236}">
                <a16:creationId xmlns:a16="http://schemas.microsoft.com/office/drawing/2014/main" id="{10A11C55-4B29-4286-8F76-6FFDAC206C58}"/>
              </a:ext>
            </a:extLst>
          </p:cNvPr>
          <p:cNvSpPr txBox="1"/>
          <p:nvPr/>
        </p:nvSpPr>
        <p:spPr>
          <a:xfrm>
            <a:off x="99152" y="3705498"/>
            <a:ext cx="5796551" cy="2862322"/>
          </a:xfrm>
          <a:prstGeom prst="rect">
            <a:avLst/>
          </a:prstGeom>
          <a:noFill/>
        </p:spPr>
        <p:txBody>
          <a:bodyPr wrap="square" rtlCol="0">
            <a:spAutoFit/>
          </a:bodyPr>
          <a:lstStyle/>
          <a:p>
            <a:r>
              <a:rPr lang="en-US" sz="2000" dirty="0"/>
              <a:t>A mock can return a desired result independent of what the function is supposed to return</a:t>
            </a:r>
          </a:p>
          <a:p>
            <a:endParaRPr lang="en-US" sz="2000" dirty="0"/>
          </a:p>
          <a:p>
            <a:r>
              <a:rPr lang="en-US" sz="2000" dirty="0"/>
              <a:t>Atlas mocking examples:</a:t>
            </a:r>
          </a:p>
          <a:p>
            <a:pPr marL="285750" indent="-285750">
              <a:buFont typeface="Arial" panose="020B0604020202020204" pitchFamily="34" charset="0"/>
              <a:buChar char="•"/>
            </a:pPr>
            <a:r>
              <a:rPr lang="en-US" sz="2000" dirty="0" err="1"/>
              <a:t>TestContext</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ColorSchema</a:t>
            </a:r>
            <a:r>
              <a:rPr lang="en-US" sz="2000" dirty="0"/>
              <a:t> (</a:t>
            </a:r>
            <a:r>
              <a:rPr lang="en-US" sz="2000" dirty="0">
                <a:solidFill>
                  <a:srgbClr val="00B050"/>
                </a:solidFill>
              </a:rPr>
              <a:t>complete</a:t>
            </a:r>
            <a:r>
              <a:rPr lang="en-US" sz="2000" dirty="0"/>
              <a:t>)</a:t>
            </a:r>
          </a:p>
          <a:p>
            <a:pPr marL="285750" indent="-285750">
              <a:buFont typeface="Arial" panose="020B0604020202020204" pitchFamily="34" charset="0"/>
              <a:buChar char="•"/>
            </a:pPr>
            <a:r>
              <a:rPr lang="en-US" sz="2000" dirty="0" err="1"/>
              <a:t>this.appContext.getServiceExecutor</a:t>
            </a:r>
            <a:r>
              <a:rPr lang="en-US" sz="2000" dirty="0"/>
              <a:t>().execute (</a:t>
            </a:r>
            <a:r>
              <a:rPr lang="en-US" sz="2000" dirty="0">
                <a:solidFill>
                  <a:srgbClr val="FF0000"/>
                </a:solidFill>
              </a:rPr>
              <a:t>TBD</a:t>
            </a:r>
            <a:r>
              <a:rPr lang="en-US" sz="2000" dirty="0"/>
              <a:t>)</a:t>
            </a:r>
          </a:p>
          <a:p>
            <a:pPr marL="285750" indent="-285750">
              <a:buFont typeface="Arial" panose="020B0604020202020204" pitchFamily="34" charset="0"/>
              <a:buChar char="•"/>
            </a:pPr>
            <a:endParaRPr lang="en-US" sz="2000" dirty="0"/>
          </a:p>
          <a:p>
            <a:r>
              <a:rPr lang="en-US" sz="2000" dirty="0">
                <a:hlinkClick r:id="rId4"/>
              </a:rPr>
              <a:t>Jest Mock Functions</a:t>
            </a:r>
            <a:endParaRPr lang="en-US" sz="2000" dirty="0"/>
          </a:p>
        </p:txBody>
      </p:sp>
    </p:spTree>
    <p:extLst>
      <p:ext uri="{BB962C8B-B14F-4D97-AF65-F5344CB8AC3E}">
        <p14:creationId xmlns:p14="http://schemas.microsoft.com/office/powerpoint/2010/main" val="381179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EE1C1-4842-4382-97CB-B9C846AE0B4C}"/>
              </a:ext>
            </a:extLst>
          </p:cNvPr>
          <p:cNvSpPr/>
          <p:nvPr/>
        </p:nvSpPr>
        <p:spPr>
          <a:xfrm>
            <a:off x="2142743" y="4611223"/>
            <a:ext cx="8386354" cy="138499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txBody>
          <a:bodyPr wrap="square">
            <a:spAutoFit/>
          </a:bodyPr>
          <a:lstStyle/>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it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"should render a 'sign in' button if the user is not signed in"</a:t>
            </a:r>
            <a:r>
              <a:rPr lang="en-US" sz="1400" b="0" dirty="0">
                <a:solidFill>
                  <a:srgbClr val="D4D4D4"/>
                </a:solidFill>
                <a:effectLst/>
                <a:latin typeface="Consolas" panose="020B0609020204030204" pitchFamily="49" charset="0"/>
              </a:rPr>
              <a:t>, () </a:t>
            </a:r>
            <a:r>
              <a:rPr lang="en-US" sz="1400" b="0" dirty="0">
                <a:solidFill>
                  <a:srgbClr val="569CD6"/>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const</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 } = </a:t>
            </a:r>
            <a:r>
              <a:rPr lang="en-US" sz="1400" b="0" dirty="0">
                <a:solidFill>
                  <a:srgbClr val="DCDCAA"/>
                </a:solidFill>
                <a:effectLst/>
                <a:latin typeface="Consolas" panose="020B0609020204030204" pitchFamily="49" charset="0"/>
              </a:rPr>
              <a:t>render</a:t>
            </a:r>
            <a:r>
              <a:rPr lang="en-US" sz="1400" b="0" dirty="0">
                <a:solidFill>
                  <a:srgbClr val="D4D4D4"/>
                </a:solidFill>
                <a:effectLst/>
                <a:latin typeface="Consolas" panose="020B0609020204030204" pitchFamily="49" charset="0"/>
              </a:rPr>
              <a:t>(</a:t>
            </a:r>
            <a:r>
              <a:rPr lang="en-US" sz="1400" b="0" dirty="0">
                <a:solidFill>
                  <a:srgbClr val="808080"/>
                </a:solidFill>
                <a:effectLst/>
                <a:latin typeface="Consolas" panose="020B0609020204030204" pitchFamily="49" charset="0"/>
              </a:rPr>
              <a:t>&lt;</a:t>
            </a:r>
            <a:r>
              <a:rPr lang="en-US" sz="1400" b="0" dirty="0">
                <a:solidFill>
                  <a:srgbClr val="4EC9B0"/>
                </a:solidFill>
                <a:effectLst/>
                <a:latin typeface="Consolas" panose="020B0609020204030204" pitchFamily="49" charset="0"/>
              </a:rPr>
              <a:t>LandingScreen</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landingScreenProps</a:t>
            </a:r>
            <a:r>
              <a:rPr lang="en-US" sz="1400" b="0" dirty="0">
                <a:solidFill>
                  <a:srgbClr val="569CD6"/>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808080"/>
                </a:solidFill>
                <a:effectLst/>
                <a:latin typeface="Consolas" panose="020B0609020204030204" pitchFamily="49" charset="0"/>
              </a:rPr>
              <a:t>/&gt;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initialState</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 </a:t>
            </a:r>
            <a:r>
              <a:rPr lang="en-US" sz="1400" b="0" dirty="0">
                <a:solidFill>
                  <a:srgbClr val="9CDCFE"/>
                </a:solidFill>
                <a:effectLst/>
                <a:latin typeface="Consolas" panose="020B0609020204030204" pitchFamily="49" charset="0"/>
              </a:rPr>
              <a:t>user:</a:t>
            </a:r>
            <a:r>
              <a:rPr lang="en-US" sz="1400" b="0" dirty="0">
                <a:solidFill>
                  <a:srgbClr val="D4D4D4"/>
                </a:solidFill>
                <a:effectLst/>
                <a:latin typeface="Consolas" panose="020B0609020204030204" pitchFamily="49" charset="0"/>
              </a:rPr>
              <a:t> { </a:t>
            </a:r>
            <a:r>
              <a:rPr lang="en-US" sz="1400" b="0" dirty="0" err="1">
                <a:solidFill>
                  <a:srgbClr val="9CDCFE"/>
                </a:solidFill>
                <a:effectLst/>
                <a:latin typeface="Consolas" panose="020B0609020204030204" pitchFamily="49" charset="0"/>
              </a:rPr>
              <a:t>isSignedIn</a:t>
            </a:r>
            <a:r>
              <a:rPr lang="en-US" sz="1400" b="0" dirty="0">
                <a:solidFill>
                  <a:srgbClr val="9CDCFE"/>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false</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 </a:t>
            </a:r>
            <a:r>
              <a:rPr lang="en-US" sz="1400" b="0" dirty="0">
                <a:solidFill>
                  <a:srgbClr val="C586C0"/>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RenderProviderProps</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expect</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queryByText</a:t>
            </a:r>
            <a:r>
              <a:rPr lang="en-US" sz="1400" b="0" dirty="0">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labels</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landingScreen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signInButton</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signIn</a:t>
            </a:r>
            <a:r>
              <a:rPr lang="en-US" sz="1400" b="0" dirty="0">
                <a:solidFill>
                  <a:srgbClr val="D4D4D4"/>
                </a:solidFill>
                <a:effectLst/>
                <a:latin typeface="Consolas" panose="020B0609020204030204" pitchFamily="49" charset="0"/>
              </a:rPr>
              <a:t>)).</a:t>
            </a:r>
            <a:r>
              <a:rPr lang="en-US" sz="1400" b="0" dirty="0">
                <a:solidFill>
                  <a:srgbClr val="DCDCAA"/>
                </a:solidFill>
                <a:effectLst/>
                <a:latin typeface="Consolas" panose="020B0609020204030204" pitchFamily="49" charset="0"/>
              </a:rPr>
              <a:t>toBeTruthy</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Testing React Components</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156754" y="1494327"/>
            <a:ext cx="11086012" cy="2356893"/>
          </a:xfrm>
        </p:spPr>
        <p:txBody>
          <a:bodyPr>
            <a:normAutofit lnSpcReduction="10000"/>
          </a:bodyPr>
          <a:lstStyle/>
          <a:p>
            <a:r>
              <a:rPr lang="en-US" dirty="0"/>
              <a:t>Components must be rendered in order to be tested</a:t>
            </a:r>
          </a:p>
          <a:p>
            <a:pPr lvl="1"/>
            <a:r>
              <a:rPr lang="en-US" dirty="0"/>
              <a:t>Can receive props and context</a:t>
            </a:r>
          </a:p>
          <a:p>
            <a:r>
              <a:rPr lang="en-US" dirty="0"/>
              <a:t>Use matchers to find buttons, labels, inputs, etc.</a:t>
            </a:r>
          </a:p>
          <a:p>
            <a:r>
              <a:rPr lang="en-US" dirty="0"/>
              <a:t>Fire events to push button, fill in input, etc.</a:t>
            </a:r>
          </a:p>
          <a:p>
            <a:r>
              <a:rPr lang="en-US" dirty="0"/>
              <a:t>Test state, presence, absence, labeling, styling, status, etc. of components</a:t>
            </a:r>
          </a:p>
          <a:p>
            <a:pPr lvl="1"/>
            <a:endParaRPr lang="en-US" dirty="0"/>
          </a:p>
          <a:p>
            <a:pPr marL="0" indent="0">
              <a:buNone/>
            </a:pPr>
            <a:endParaRPr lang="en-US" dirty="0"/>
          </a:p>
          <a:p>
            <a:endParaRPr lang="en-US" dirty="0"/>
          </a:p>
        </p:txBody>
      </p:sp>
      <p:sp>
        <p:nvSpPr>
          <p:cNvPr id="5" name="Flowchart: Process 4">
            <a:extLst>
              <a:ext uri="{FF2B5EF4-FFF2-40B4-BE49-F238E27FC236}">
                <a16:creationId xmlns:a16="http://schemas.microsoft.com/office/drawing/2014/main" id="{B05BF7FE-D28A-43AA-9DD4-69D393380AC3}"/>
              </a:ext>
            </a:extLst>
          </p:cNvPr>
          <p:cNvSpPr/>
          <p:nvPr/>
        </p:nvSpPr>
        <p:spPr>
          <a:xfrm>
            <a:off x="4973181" y="4879120"/>
            <a:ext cx="602424" cy="2328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B6C0F2F6-D062-4564-951B-5D409BF1DC01}"/>
              </a:ext>
            </a:extLst>
          </p:cNvPr>
          <p:cNvSpPr/>
          <p:nvPr/>
        </p:nvSpPr>
        <p:spPr>
          <a:xfrm>
            <a:off x="4773833" y="3896023"/>
            <a:ext cx="2186827" cy="614560"/>
          </a:xfrm>
          <a:prstGeom prst="wedgeRectCallout">
            <a:avLst>
              <a:gd name="adj1" fmla="val -31057"/>
              <a:gd name="adj2" fmla="val 10795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Render the component</a:t>
            </a:r>
          </a:p>
        </p:txBody>
      </p:sp>
      <p:sp>
        <p:nvSpPr>
          <p:cNvPr id="8" name="Flowchart: Process 7">
            <a:extLst>
              <a:ext uri="{FF2B5EF4-FFF2-40B4-BE49-F238E27FC236}">
                <a16:creationId xmlns:a16="http://schemas.microsoft.com/office/drawing/2014/main" id="{80005275-6385-44F3-8ECC-FB21EDACE765}"/>
              </a:ext>
            </a:extLst>
          </p:cNvPr>
          <p:cNvSpPr/>
          <p:nvPr/>
        </p:nvSpPr>
        <p:spPr>
          <a:xfrm>
            <a:off x="2756316" y="5108208"/>
            <a:ext cx="4558884" cy="205916"/>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id="{FEE08F29-B5A2-468D-8772-16557BF25828}"/>
              </a:ext>
            </a:extLst>
          </p:cNvPr>
          <p:cNvSpPr/>
          <p:nvPr/>
        </p:nvSpPr>
        <p:spPr>
          <a:xfrm>
            <a:off x="569489" y="5978656"/>
            <a:ext cx="2186827" cy="614560"/>
          </a:xfrm>
          <a:prstGeom prst="wedgeRectCallout">
            <a:avLst>
              <a:gd name="adj1" fmla="val 56140"/>
              <a:gd name="adj2" fmla="val -18237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Optional initial </a:t>
            </a:r>
            <a:r>
              <a:rPr lang="en-US" dirty="0" err="1"/>
              <a:t>appstate</a:t>
            </a:r>
            <a:endParaRPr lang="en-US" dirty="0"/>
          </a:p>
        </p:txBody>
      </p:sp>
      <p:sp>
        <p:nvSpPr>
          <p:cNvPr id="10" name="Speech Bubble: Rectangle 9">
            <a:extLst>
              <a:ext uri="{FF2B5EF4-FFF2-40B4-BE49-F238E27FC236}">
                <a16:creationId xmlns:a16="http://schemas.microsoft.com/office/drawing/2014/main" id="{A881724C-D889-427B-8B02-86CE1A8F527A}"/>
              </a:ext>
            </a:extLst>
          </p:cNvPr>
          <p:cNvSpPr/>
          <p:nvPr/>
        </p:nvSpPr>
        <p:spPr>
          <a:xfrm>
            <a:off x="278466" y="3830751"/>
            <a:ext cx="2186827" cy="614560"/>
          </a:xfrm>
          <a:prstGeom prst="wedgeRectCallout">
            <a:avLst>
              <a:gd name="adj1" fmla="val 116822"/>
              <a:gd name="adj2" fmla="val 10069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Finder function from @testing-library</a:t>
            </a:r>
          </a:p>
        </p:txBody>
      </p:sp>
      <p:sp>
        <p:nvSpPr>
          <p:cNvPr id="11" name="Flowchart: Process 10">
            <a:extLst>
              <a:ext uri="{FF2B5EF4-FFF2-40B4-BE49-F238E27FC236}">
                <a16:creationId xmlns:a16="http://schemas.microsoft.com/office/drawing/2014/main" id="{FDE60C3C-87B2-4A17-923E-173662776F9D}"/>
              </a:ext>
            </a:extLst>
          </p:cNvPr>
          <p:cNvSpPr/>
          <p:nvPr/>
        </p:nvSpPr>
        <p:spPr>
          <a:xfrm>
            <a:off x="3294063" y="4857488"/>
            <a:ext cx="1289087" cy="205917"/>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C6340B31-98B9-47ED-895A-22B1BE666D24}"/>
              </a:ext>
            </a:extLst>
          </p:cNvPr>
          <p:cNvSpPr/>
          <p:nvPr/>
        </p:nvSpPr>
        <p:spPr>
          <a:xfrm>
            <a:off x="6787062" y="6225306"/>
            <a:ext cx="2186827" cy="443592"/>
          </a:xfrm>
          <a:prstGeom prst="wedgeRectCallout">
            <a:avLst>
              <a:gd name="adj1" fmla="val 50532"/>
              <a:gd name="adj2" fmla="val -17333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Jest Matcher</a:t>
            </a:r>
          </a:p>
        </p:txBody>
      </p:sp>
      <p:sp>
        <p:nvSpPr>
          <p:cNvPr id="13" name="Flowchart: Process 12">
            <a:extLst>
              <a:ext uri="{FF2B5EF4-FFF2-40B4-BE49-F238E27FC236}">
                <a16:creationId xmlns:a16="http://schemas.microsoft.com/office/drawing/2014/main" id="{78FEC922-7B50-4F17-93C7-05CF027CF2A4}"/>
              </a:ext>
            </a:extLst>
          </p:cNvPr>
          <p:cNvSpPr/>
          <p:nvPr/>
        </p:nvSpPr>
        <p:spPr>
          <a:xfrm>
            <a:off x="8691153" y="5549817"/>
            <a:ext cx="1058091" cy="16993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14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5649632" cy="2852737"/>
          </a:xfrm>
        </p:spPr>
        <p:txBody>
          <a:bodyPr/>
          <a:lstStyle/>
          <a:p>
            <a:r>
              <a:rPr lang="en-US" dirty="0">
                <a:solidFill>
                  <a:srgbClr val="002060"/>
                </a:solidFill>
              </a:rPr>
              <a:t>Questions on Unit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5122" name="Picture 2" descr="tests meme">
            <a:extLst>
              <a:ext uri="{FF2B5EF4-FFF2-40B4-BE49-F238E27FC236}">
                <a16:creationId xmlns:a16="http://schemas.microsoft.com/office/drawing/2014/main" id="{8A98054F-BC2E-4A95-9CD7-B534E2B1C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638" y="1202531"/>
            <a:ext cx="59531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6779940" y="1862317"/>
            <a:ext cx="4891555" cy="4780530"/>
          </a:xfrm>
        </p:spPr>
        <p:txBody>
          <a:bodyPr>
            <a:normAutofit fontScale="92500" lnSpcReduction="20000"/>
          </a:bodyPr>
          <a:lstStyle/>
          <a:p>
            <a:pPr marL="514350" indent="-514350">
              <a:buFont typeface="+mj-lt"/>
              <a:buAutoNum type="arabicPeriod"/>
            </a:pPr>
            <a:r>
              <a:rPr lang="en-US" dirty="0"/>
              <a:t>Render Component(s): </a:t>
            </a:r>
          </a:p>
          <a:p>
            <a:pPr lvl="1"/>
            <a:r>
              <a:rPr lang="en-US" dirty="0">
                <a:hlinkClick r:id="rId3"/>
              </a:rPr>
              <a:t>@testing-library/react-native </a:t>
            </a:r>
            <a:endParaRPr lang="en-US" dirty="0"/>
          </a:p>
          <a:p>
            <a:pPr marL="514350" indent="-514350">
              <a:buFont typeface="+mj-lt"/>
              <a:buAutoNum type="arabicPeriod"/>
            </a:pPr>
            <a:r>
              <a:rPr lang="en-US" dirty="0"/>
              <a:t>Get handles to components</a:t>
            </a:r>
          </a:p>
          <a:p>
            <a:pPr marL="971550" lvl="1" indent="-514350">
              <a:buFont typeface="+mj-lt"/>
              <a:buAutoNum type="arabicPeriod"/>
            </a:pPr>
            <a:r>
              <a:rPr lang="en-US" dirty="0" err="1"/>
              <a:t>queryByText</a:t>
            </a:r>
            <a:r>
              <a:rPr lang="en-US" dirty="0"/>
              <a:t>, </a:t>
            </a:r>
            <a:r>
              <a:rPr lang="en-US" dirty="0" err="1"/>
              <a:t>getById</a:t>
            </a:r>
            <a:r>
              <a:rPr lang="en-US" dirty="0"/>
              <a:t>, </a:t>
            </a:r>
            <a:r>
              <a:rPr lang="en-US" dirty="0" err="1"/>
              <a:t>getAllById</a:t>
            </a:r>
            <a:r>
              <a:rPr lang="en-US" dirty="0"/>
              <a:t>, </a:t>
            </a:r>
            <a:r>
              <a:rPr lang="en-US" dirty="0" err="1"/>
              <a:t>etc</a:t>
            </a:r>
            <a:endParaRPr lang="en-US" dirty="0"/>
          </a:p>
          <a:p>
            <a:pPr marL="514350" indent="-514350">
              <a:buFont typeface="+mj-lt"/>
              <a:buAutoNum type="arabicPeriod"/>
            </a:pPr>
            <a:r>
              <a:rPr lang="en-US" dirty="0"/>
              <a:t>Perform Actions: </a:t>
            </a:r>
          </a:p>
          <a:p>
            <a:pPr lvl="1"/>
            <a:r>
              <a:rPr lang="en-US" dirty="0">
                <a:hlinkClick r:id="rId3"/>
              </a:rPr>
              <a:t>@testing-library/react-native </a:t>
            </a:r>
            <a:endParaRPr lang="en-US" dirty="0"/>
          </a:p>
          <a:p>
            <a:pPr marL="514350" indent="-514350">
              <a:buFont typeface="+mj-lt"/>
              <a:buAutoNum type="arabicPeriod"/>
            </a:pPr>
            <a:r>
              <a:rPr lang="en-US" dirty="0"/>
              <a:t>Assert expectations using matchers: </a:t>
            </a:r>
          </a:p>
          <a:p>
            <a:pPr lvl="1"/>
            <a:r>
              <a:rPr lang="en-US" dirty="0">
                <a:hlinkClick r:id="rId4"/>
              </a:rPr>
              <a:t>Jest matchers</a:t>
            </a:r>
            <a:endParaRPr lang="en-US" dirty="0"/>
          </a:p>
          <a:p>
            <a:pPr lvl="1"/>
            <a:r>
              <a:rPr lang="en-US" dirty="0">
                <a:hlinkClick r:id="rId5"/>
              </a:rPr>
              <a:t>@testing-library/jest-native/extend-expect</a:t>
            </a:r>
            <a:endParaRPr lang="en-US" dirty="0"/>
          </a:p>
          <a:p>
            <a:pPr lvl="1"/>
            <a:endParaRPr lang="en-US" dirty="0"/>
          </a:p>
          <a:p>
            <a:pPr marL="457200" lvl="1" indent="0">
              <a:buNone/>
            </a:pPr>
            <a:r>
              <a:rPr lang="en-US" dirty="0"/>
              <a:t>Repeat steps 3 and 3 until finished</a:t>
            </a:r>
          </a:p>
          <a:p>
            <a:pPr lvl="1"/>
            <a:endParaRPr lang="en-US" dirty="0"/>
          </a:p>
          <a:p>
            <a:pPr marL="0" indent="0">
              <a:buNone/>
            </a:pPr>
            <a:endParaRPr lang="en-US" dirty="0"/>
          </a:p>
          <a:p>
            <a:endParaRPr lang="en-US" dirty="0"/>
          </a:p>
        </p:txBody>
      </p:sp>
      <p:sp>
        <p:nvSpPr>
          <p:cNvPr id="10" name="Content Placeholder 2">
            <a:extLst>
              <a:ext uri="{FF2B5EF4-FFF2-40B4-BE49-F238E27FC236}">
                <a16:creationId xmlns:a16="http://schemas.microsoft.com/office/drawing/2014/main" id="{C8073919-1BB5-4F26-9830-4C625EA3215D}"/>
              </a:ext>
            </a:extLst>
          </p:cNvPr>
          <p:cNvSpPr txBox="1">
            <a:spLocks/>
          </p:cNvSpPr>
          <p:nvPr/>
        </p:nvSpPr>
        <p:spPr>
          <a:xfrm>
            <a:off x="520505" y="1825625"/>
            <a:ext cx="5211222" cy="4218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 based on user behavior, not implementation</a:t>
            </a:r>
          </a:p>
          <a:p>
            <a:endParaRPr lang="en-US" dirty="0"/>
          </a:p>
          <a:p>
            <a:r>
              <a:rPr lang="en-US" dirty="0">
                <a:solidFill>
                  <a:schemeClr val="accent6">
                    <a:lumMod val="75000"/>
                  </a:schemeClr>
                </a:solidFill>
              </a:rPr>
              <a:t>Good For</a:t>
            </a:r>
            <a:r>
              <a:rPr lang="en-US" dirty="0"/>
              <a:t>: </a:t>
            </a:r>
          </a:p>
          <a:p>
            <a:pPr lvl="1"/>
            <a:r>
              <a:rPr lang="en-US" dirty="0"/>
              <a:t>Testing connected behavior for of multiple items (functions, components, etc.)</a:t>
            </a:r>
          </a:p>
          <a:p>
            <a:r>
              <a:rPr lang="en-US" dirty="0">
                <a:solidFill>
                  <a:srgbClr val="C00000"/>
                </a:solidFill>
              </a:rPr>
              <a:t>Bad For</a:t>
            </a:r>
            <a:r>
              <a:rPr lang="en-US" dirty="0"/>
              <a:t>: </a:t>
            </a:r>
          </a:p>
          <a:p>
            <a:pPr lvl="1"/>
            <a:r>
              <a:rPr lang="en-US" dirty="0"/>
              <a:t>Finding individual broken items</a:t>
            </a:r>
          </a:p>
        </p:txBody>
      </p:sp>
    </p:spTree>
    <p:extLst>
      <p:ext uri="{BB962C8B-B14F-4D97-AF65-F5344CB8AC3E}">
        <p14:creationId xmlns:p14="http://schemas.microsoft.com/office/powerpoint/2010/main" val="3106806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FB0063-E062-440E-A759-8F055D54850E}"/>
              </a:ext>
            </a:extLst>
          </p:cNvPr>
          <p:cNvSpPr txBox="1"/>
          <p:nvPr/>
        </p:nvSpPr>
        <p:spPr>
          <a:xfrm>
            <a:off x="7700790" y="2280492"/>
            <a:ext cx="3936309" cy="1015663"/>
          </a:xfrm>
          <a:prstGeom prst="rect">
            <a:avLst/>
          </a:prstGeom>
          <a:noFill/>
        </p:spPr>
        <p:txBody>
          <a:bodyPr wrap="square" rtlCol="0">
            <a:spAutoFit/>
          </a:bodyPr>
          <a:lstStyle/>
          <a:p>
            <a:r>
              <a:rPr lang="en-US" sz="2000" dirty="0"/>
              <a:t>One integration test for more than five components and multiple Acceptance Criteria</a:t>
            </a:r>
          </a:p>
        </p:txBody>
      </p:sp>
      <p:sp>
        <p:nvSpPr>
          <p:cNvPr id="2" name="Title 1">
            <a:extLst>
              <a:ext uri="{FF2B5EF4-FFF2-40B4-BE49-F238E27FC236}">
                <a16:creationId xmlns:a16="http://schemas.microsoft.com/office/drawing/2014/main" id="{60B2C1BD-7D4C-477D-8081-E5E378B45D0F}"/>
              </a:ext>
            </a:extLst>
          </p:cNvPr>
          <p:cNvSpPr>
            <a:spLocks noGrp="1"/>
          </p:cNvSpPr>
          <p:nvPr>
            <p:ph type="title"/>
          </p:nvPr>
        </p:nvSpPr>
        <p:spPr/>
        <p:txBody>
          <a:bodyPr/>
          <a:lstStyle/>
          <a:p>
            <a:pPr algn="r"/>
            <a:r>
              <a:rPr lang="en-US" dirty="0"/>
              <a:t>Example</a:t>
            </a:r>
          </a:p>
        </p:txBody>
      </p:sp>
      <p:sp>
        <p:nvSpPr>
          <p:cNvPr id="4" name="Rectangle 3">
            <a:extLst>
              <a:ext uri="{FF2B5EF4-FFF2-40B4-BE49-F238E27FC236}">
                <a16:creationId xmlns:a16="http://schemas.microsoft.com/office/drawing/2014/main" id="{22F6631E-B2D2-45BA-9828-AB48E2BDF050}"/>
              </a:ext>
            </a:extLst>
          </p:cNvPr>
          <p:cNvSpPr/>
          <p:nvPr/>
        </p:nvSpPr>
        <p:spPr>
          <a:xfrm>
            <a:off x="0" y="-33487"/>
            <a:ext cx="7515497" cy="6924973"/>
          </a:xfrm>
          <a:prstGeom prst="rect">
            <a:avLst/>
          </a:prstGeom>
          <a:solidFill>
            <a:schemeClr val="tx1"/>
          </a:solidFill>
        </p:spPr>
        <p:txBody>
          <a:bodyPr wrap="square">
            <a:spAutoFit/>
          </a:bodyPr>
          <a:lstStyle/>
          <a:p>
            <a:pPr marL="228600" indent="-228600">
              <a:buFont typeface="+mj-lt"/>
              <a:buAutoNum type="arabicPeriod"/>
            </a:pPr>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"ChatComponent"</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take a value from input, show it in the chat window, and </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CE9178"/>
                </a:solidFill>
                <a:effectLst/>
                <a:latin typeface="Consolas" panose="020B0609020204030204" pitchFamily="49" charset="0"/>
              </a:rPr>
              <a:t>   remove the input text from the input box upon submit`</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async</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b="0" dirty="0">
                <a:solidFill>
                  <a:srgbClr val="D4D4D4"/>
                </a:solidFill>
                <a:effectLst/>
                <a:latin typeface="Consolas" panose="020B0609020204030204" pitchFamily="49" charset="0"/>
              </a:rPr>
              <a:t> </a:t>
            </a:r>
          </a:p>
          <a:p>
            <a:pPr marL="228600" indent="-228600">
              <a:buFont typeface="+mj-lt"/>
              <a:buAutoNum type="arabicPeriod"/>
            </a:pPr>
            <a:r>
              <a:rPr lang="en-US" sz="1200" dirty="0">
                <a:solidFill>
                  <a:srgbClr val="D4D4D4"/>
                </a:solidFill>
                <a:latin typeface="Consolas" panose="020B0609020204030204" pitchFamily="49" charset="0"/>
              </a:rPr>
              <a:t>    </a:t>
            </a:r>
            <a:r>
              <a:rPr lang="en-US" sz="1200" dirty="0">
                <a:solidFill>
                  <a:srgbClr val="6A9955"/>
                </a:solidFill>
                <a:latin typeface="Consolas" panose="020B0609020204030204" pitchFamily="49" charset="0"/>
              </a:rPr>
              <a:t>// Setup and get handles to components</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"test message"</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ChatContainer</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 = </a:t>
            </a:r>
            <a:r>
              <a:rPr lang="en-US" sz="1200" b="0" dirty="0">
                <a:solidFill>
                  <a:srgbClr val="DCDCAA"/>
                </a:solidFill>
                <a:effectLst/>
                <a:latin typeface="Consolas" panose="020B0609020204030204" pitchFamily="49" charset="0"/>
              </a:rPr>
              <a:t>getByTestId</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the input box to be empty and the submit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button to be disabled on chat component mount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type our text message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changeText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submit button should be enabled now that there is text in the input box</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toBeEnabled</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press the submit button</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fireEvent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press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we expect to find the test text message on the page</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toBeTruthy</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in fact, we expect the scroll view to have a child element containing</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the test message as text</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messageScrollView</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toContainElement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getByText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testMessage</a:t>
            </a:r>
            <a:r>
              <a:rPr lang="en-US" sz="1200" b="0" dirty="0">
                <a:solidFill>
                  <a:srgbClr val="D4D4D4"/>
                </a:solidFill>
                <a:effectLst/>
                <a:latin typeface="Consolas" panose="020B0609020204030204" pitchFamily="49" charset="0"/>
              </a:rPr>
              <a:t>));</a:t>
            </a:r>
          </a:p>
          <a:p>
            <a:pPr marL="228600" indent="-228600">
              <a:buFont typeface="+mj-lt"/>
              <a:buAutoNum type="arabicPeriod"/>
            </a:pPr>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also expect the input box to be empty and the submit button to be disabled</a:t>
            </a:r>
            <a:endParaRPr lang="en-US" sz="1200" b="0" dirty="0">
              <a:solidFill>
                <a:srgbClr val="D4D4D4"/>
              </a:solidFill>
              <a:effectLst/>
              <a:latin typeface="Consolas" panose="020B0609020204030204" pitchFamily="49" charset="0"/>
            </a:endParaRP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messageInput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toBeEmpty</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messageSubmitButton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toBeDisabled</a:t>
            </a:r>
            <a:r>
              <a:rPr lang="en-US" sz="1200" b="0" dirty="0">
                <a:solidFill>
                  <a:srgbClr val="D4D4D4"/>
                </a:solidFill>
                <a:effectLst/>
                <a:latin typeface="Consolas" panose="020B0609020204030204" pitchFamily="49" charset="0"/>
              </a:rPr>
              <a:t>();</a:t>
            </a:r>
          </a:p>
          <a:p>
            <a:pPr marL="228600" indent="-228600">
              <a:buFont typeface="+mj-lt"/>
              <a:buAutoNum type="arabicPeriod"/>
            </a:pPr>
            <a:r>
              <a:rPr lang="en-US" sz="1200" b="0" dirty="0">
                <a:solidFill>
                  <a:srgbClr val="D4D4D4"/>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3DDC48D9-7B79-432B-BC3C-C98E264B3304}"/>
              </a:ext>
            </a:extLst>
          </p:cNvPr>
          <p:cNvSpPr/>
          <p:nvPr/>
        </p:nvSpPr>
        <p:spPr>
          <a:xfrm>
            <a:off x="8153907" y="6492875"/>
            <a:ext cx="4038093" cy="307777"/>
          </a:xfrm>
          <a:prstGeom prst="rect">
            <a:avLst/>
          </a:prstGeom>
        </p:spPr>
        <p:txBody>
          <a:bodyPr wrap="none">
            <a:spAutoFit/>
          </a:bodyPr>
          <a:lstStyle/>
          <a:p>
            <a:r>
              <a:rPr lang="en-US" sz="1400" b="0" i="0" u="sng" dirty="0">
                <a:solidFill>
                  <a:srgbClr val="007BFF"/>
                </a:solidFill>
                <a:effectLst/>
                <a:latin typeface="-apple-system"/>
                <a:hlinkClick r:id="rId4"/>
              </a:rPr>
              <a:t>https://github.com/reggie3/react-native-simple-chat</a:t>
            </a:r>
            <a:endParaRPr lang="en-US" sz="1400" dirty="0"/>
          </a:p>
        </p:txBody>
      </p:sp>
      <p:pic>
        <p:nvPicPr>
          <p:cNvPr id="6" name="Online Media 5" title="React Native SimpleChat">
            <a:hlinkClick r:id="" action="ppaction://media"/>
            <a:extLst>
              <a:ext uri="{FF2B5EF4-FFF2-40B4-BE49-F238E27FC236}">
                <a16:creationId xmlns:a16="http://schemas.microsoft.com/office/drawing/2014/main" id="{4E2A40E5-6851-4545-88C2-1E4FAA71411D}"/>
              </a:ext>
            </a:extLst>
          </p:cNvPr>
          <p:cNvPicPr>
            <a:picLocks noRot="1" noChangeAspect="1"/>
          </p:cNvPicPr>
          <p:nvPr>
            <a:videoFile r:link="rId1"/>
          </p:nvPr>
        </p:nvPicPr>
        <p:blipFill>
          <a:blip r:embed="rId5"/>
          <a:stretch>
            <a:fillRect/>
          </a:stretch>
        </p:blipFill>
        <p:spPr>
          <a:xfrm>
            <a:off x="7622722" y="1976120"/>
            <a:ext cx="4388951" cy="3289323"/>
          </a:xfrm>
          <a:prstGeom prst="rect">
            <a:avLst/>
          </a:prstGeom>
        </p:spPr>
      </p:pic>
    </p:spTree>
    <p:extLst>
      <p:ext uri="{BB962C8B-B14F-4D97-AF65-F5344CB8AC3E}">
        <p14:creationId xmlns:p14="http://schemas.microsoft.com/office/powerpoint/2010/main" val="4243917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md type="call" cmd="stop">
                                      <p:cBhvr>
                                        <p:cTn id="7" dur="1">
                                          <p:stCondLst>
                                            <p:cond delay="0"/>
                                          </p:stCondLst>
                                        </p:cTn>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Snapshot Testing</a:t>
            </a:r>
          </a:p>
        </p:txBody>
      </p:sp>
      <p:sp>
        <p:nvSpPr>
          <p:cNvPr id="3" name="Content Placeholder 2">
            <a:extLst>
              <a:ext uri="{FF2B5EF4-FFF2-40B4-BE49-F238E27FC236}">
                <a16:creationId xmlns:a16="http://schemas.microsoft.com/office/drawing/2014/main" id="{584D5A87-6287-478D-91D0-2D77B1D8B119}"/>
              </a:ext>
            </a:extLst>
          </p:cNvPr>
          <p:cNvSpPr>
            <a:spLocks noGrp="1"/>
          </p:cNvSpPr>
          <p:nvPr>
            <p:ph idx="1"/>
          </p:nvPr>
        </p:nvSpPr>
        <p:spPr>
          <a:xfrm>
            <a:off x="512956" y="1691813"/>
            <a:ext cx="5423211" cy="4801062"/>
          </a:xfrm>
        </p:spPr>
        <p:txBody>
          <a:bodyPr>
            <a:normAutofit lnSpcReduction="10000"/>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r>
              <a:rPr lang="en-US" dirty="0"/>
              <a:t>Snapshot files are saved as part of the project</a:t>
            </a:r>
          </a:p>
          <a:p>
            <a:r>
              <a:rPr lang="en-US" dirty="0"/>
              <a:t>Good test to add near component completion</a:t>
            </a:r>
          </a:p>
          <a:p>
            <a:endParaRPr lang="en-US" dirty="0"/>
          </a:p>
        </p:txBody>
      </p:sp>
      <p:sp>
        <p:nvSpPr>
          <p:cNvPr id="5" name="Rectangle 4">
            <a:extLst>
              <a:ext uri="{FF2B5EF4-FFF2-40B4-BE49-F238E27FC236}">
                <a16:creationId xmlns:a16="http://schemas.microsoft.com/office/drawing/2014/main" id="{9F5DF433-E1C9-4BE0-AB1B-44EDE809BA3D}"/>
              </a:ext>
            </a:extLst>
          </p:cNvPr>
          <p:cNvSpPr/>
          <p:nvPr/>
        </p:nvSpPr>
        <p:spPr>
          <a:xfrm>
            <a:off x="5936166" y="1690688"/>
            <a:ext cx="6096000" cy="1200329"/>
          </a:xfrm>
          <a:prstGeom prst="rect">
            <a:avLst/>
          </a:prstGeom>
          <a:solidFill>
            <a:schemeClr val="tx1"/>
          </a:solidFill>
        </p:spPr>
        <p:txBody>
          <a:bodyPr>
            <a:spAutoFit/>
          </a:bodyPr>
          <a:lstStyle/>
          <a:p>
            <a:r>
              <a:rPr lang="en-US" sz="1200" b="0" dirty="0">
                <a:solidFill>
                  <a:srgbClr val="DCDCAA"/>
                </a:solidFill>
                <a:effectLst/>
                <a:latin typeface="Consolas" panose="020B0609020204030204" pitchFamily="49" charset="0"/>
              </a:rPr>
              <a:t>describe</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it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"should render"</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 } = </a:t>
            </a:r>
            <a:r>
              <a:rPr lang="en-US" sz="1200" b="0" dirty="0">
                <a:solidFill>
                  <a:srgbClr val="DCDCAA"/>
                </a:solidFill>
                <a:effectLst/>
                <a:latin typeface="Consolas" panose="020B0609020204030204" pitchFamily="49" charset="0"/>
              </a:rPr>
              <a:t>render</a:t>
            </a:r>
            <a:r>
              <a:rPr lang="en-US" sz="1200" b="0" dirty="0">
                <a:solidFill>
                  <a:srgbClr val="D4D4D4"/>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4EC9B0"/>
                </a:solidFill>
                <a:effectLst/>
                <a:latin typeface="Consolas" panose="020B0609020204030204" pitchFamily="49" charset="0"/>
              </a:rPr>
              <a:t>LandingScreen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landingScreenProps</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expect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asJSON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toMatchSnapshot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6" name="Flowchart: Process 5">
            <a:extLst>
              <a:ext uri="{FF2B5EF4-FFF2-40B4-BE49-F238E27FC236}">
                <a16:creationId xmlns:a16="http://schemas.microsoft.com/office/drawing/2014/main" id="{520EB24F-50F6-422D-A079-31D891A4C780}"/>
              </a:ext>
            </a:extLst>
          </p:cNvPr>
          <p:cNvSpPr/>
          <p:nvPr/>
        </p:nvSpPr>
        <p:spPr>
          <a:xfrm>
            <a:off x="6923534" y="2477365"/>
            <a:ext cx="703900"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B13E0A1-D57C-4312-9822-4AAF6E43E88A}"/>
              </a:ext>
            </a:extLst>
          </p:cNvPr>
          <p:cNvSpPr/>
          <p:nvPr/>
        </p:nvSpPr>
        <p:spPr>
          <a:xfrm>
            <a:off x="6060001" y="2957656"/>
            <a:ext cx="2430966" cy="942688"/>
          </a:xfrm>
          <a:prstGeom prst="wedgeRectCallout">
            <a:avLst>
              <a:gd name="adj1" fmla="val 7598"/>
              <a:gd name="adj2"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JSON representation of the component</a:t>
            </a:r>
          </a:p>
        </p:txBody>
      </p:sp>
      <p:sp>
        <p:nvSpPr>
          <p:cNvPr id="8" name="Speech Bubble: Rectangle 7">
            <a:extLst>
              <a:ext uri="{FF2B5EF4-FFF2-40B4-BE49-F238E27FC236}">
                <a16:creationId xmlns:a16="http://schemas.microsoft.com/office/drawing/2014/main" id="{4D91BEDF-FA40-45D4-A4F8-2D8BE0287A32}"/>
              </a:ext>
            </a:extLst>
          </p:cNvPr>
          <p:cNvSpPr/>
          <p:nvPr/>
        </p:nvSpPr>
        <p:spPr>
          <a:xfrm>
            <a:off x="8625953" y="2957656"/>
            <a:ext cx="2430966" cy="942688"/>
          </a:xfrm>
          <a:prstGeom prst="wedgeRectCallout">
            <a:avLst>
              <a:gd name="adj1" fmla="val -52952"/>
              <a:gd name="adj2" fmla="val -81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Expect new snapshot to match the saved one</a:t>
            </a:r>
          </a:p>
        </p:txBody>
      </p:sp>
      <p:sp>
        <p:nvSpPr>
          <p:cNvPr id="9" name="Flowchart: Process 8">
            <a:extLst>
              <a:ext uri="{FF2B5EF4-FFF2-40B4-BE49-F238E27FC236}">
                <a16:creationId xmlns:a16="http://schemas.microsoft.com/office/drawing/2014/main" id="{BB2C64AB-14CA-463B-8313-843E53A5D214}"/>
              </a:ext>
            </a:extLst>
          </p:cNvPr>
          <p:cNvSpPr/>
          <p:nvPr/>
        </p:nvSpPr>
        <p:spPr>
          <a:xfrm>
            <a:off x="7790828" y="2477365"/>
            <a:ext cx="1298087" cy="18777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401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8FC-2D67-4C59-8F8D-11795A4FF644}"/>
              </a:ext>
            </a:extLst>
          </p:cNvPr>
          <p:cNvSpPr>
            <a:spLocks noGrp="1"/>
          </p:cNvSpPr>
          <p:nvPr>
            <p:ph type="title"/>
          </p:nvPr>
        </p:nvSpPr>
        <p:spPr/>
        <p:txBody>
          <a:bodyPr/>
          <a:lstStyle/>
          <a:p>
            <a:r>
              <a:rPr lang="en-US" dirty="0"/>
              <a:t>JSON Snapshot</a:t>
            </a:r>
          </a:p>
        </p:txBody>
      </p:sp>
      <p:sp>
        <p:nvSpPr>
          <p:cNvPr id="9" name="Rectangle 8">
            <a:extLst>
              <a:ext uri="{FF2B5EF4-FFF2-40B4-BE49-F238E27FC236}">
                <a16:creationId xmlns:a16="http://schemas.microsoft.com/office/drawing/2014/main" id="{D6DAC2E7-C295-4F43-9793-18E60CBA8444}"/>
              </a:ext>
            </a:extLst>
          </p:cNvPr>
          <p:cNvSpPr/>
          <p:nvPr/>
        </p:nvSpPr>
        <p:spPr>
          <a:xfrm>
            <a:off x="239752" y="1256649"/>
            <a:ext cx="6096000" cy="5447645"/>
          </a:xfrm>
          <a:prstGeom prst="rect">
            <a:avLst/>
          </a:prstGeom>
          <a:solidFill>
            <a:schemeClr val="tx1"/>
          </a:solidFill>
        </p:spPr>
        <p:txBody>
          <a:bodyPr>
            <a:spAutoFit/>
          </a:bodyPr>
          <a:lstStyle/>
          <a:p>
            <a:r>
              <a:rPr lang="en-US" sz="1200" b="0" dirty="0">
                <a:solidFill>
                  <a:srgbClr val="6A9955"/>
                </a:solidFill>
                <a:effectLst/>
                <a:latin typeface="Consolas" panose="020B0609020204030204" pitchFamily="49" charset="0"/>
              </a:rPr>
              <a:t>// Jest Snapshot v1, https://goo.gl/fbAQLP</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exports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`LandingScreen should render 1`</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collapsable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pointerEvents</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"box-none"</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9CDCFE"/>
                </a:solidFill>
                <a:effectLst/>
                <a:latin typeface="Consolas" panose="020B0609020204030204" pitchFamily="49" charset="0"/>
              </a:rPr>
              <a:t>style</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Array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"#fff"</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"flex"</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"height"</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1334</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Object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"backgroundColor"</a:t>
            </a:r>
            <a:r>
              <a:rPr lang="en-US" sz="1200" b="0" dirty="0">
                <a:solidFill>
                  <a:srgbClr val="9CDCFE"/>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"aliceblue"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View</a:t>
            </a:r>
            <a:r>
              <a:rPr lang="en-US" sz="1200" b="0" dirty="0">
                <a:solidFill>
                  <a:srgbClr val="808080"/>
                </a:solidFill>
                <a:effectLst/>
                <a:latin typeface="Consolas" panose="020B0609020204030204" pitchFamily="49" charset="0"/>
              </a:rPr>
              <a:t>&gt;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p>
        </p:txBody>
      </p:sp>
      <p:sp>
        <p:nvSpPr>
          <p:cNvPr id="10" name="Rectangle: Rounded Corners 9">
            <a:extLst>
              <a:ext uri="{FF2B5EF4-FFF2-40B4-BE49-F238E27FC236}">
                <a16:creationId xmlns:a16="http://schemas.microsoft.com/office/drawing/2014/main" id="{1F0666CB-CEE4-4A99-B91B-D064D57D6B96}"/>
              </a:ext>
            </a:extLst>
          </p:cNvPr>
          <p:cNvSpPr/>
          <p:nvPr/>
        </p:nvSpPr>
        <p:spPr>
          <a:xfrm>
            <a:off x="1723978" y="5946802"/>
            <a:ext cx="8978537" cy="757492"/>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Know why a snapshot tests broke and if that breakage is desired before updating the saved  snapshot</a:t>
            </a:r>
          </a:p>
        </p:txBody>
      </p:sp>
      <p:sp>
        <p:nvSpPr>
          <p:cNvPr id="11" name="Content Placeholder 2">
            <a:extLst>
              <a:ext uri="{FF2B5EF4-FFF2-40B4-BE49-F238E27FC236}">
                <a16:creationId xmlns:a16="http://schemas.microsoft.com/office/drawing/2014/main" id="{F6B5B95D-1F6A-4E37-A219-233FE08FA41A}"/>
              </a:ext>
            </a:extLst>
          </p:cNvPr>
          <p:cNvSpPr>
            <a:spLocks noGrp="1"/>
          </p:cNvSpPr>
          <p:nvPr>
            <p:ph idx="1"/>
          </p:nvPr>
        </p:nvSpPr>
        <p:spPr>
          <a:xfrm>
            <a:off x="6681440" y="1435332"/>
            <a:ext cx="5097966" cy="4351338"/>
          </a:xfrm>
        </p:spPr>
        <p:txBody>
          <a:bodyPr/>
          <a:lstStyle/>
          <a:p>
            <a:r>
              <a:rPr lang="en-US" dirty="0"/>
              <a:t>Save and compare</a:t>
            </a:r>
          </a:p>
          <a:p>
            <a:pPr lvl="1"/>
            <a:r>
              <a:rPr lang="en-US" dirty="0"/>
              <a:t>Function output</a:t>
            </a:r>
          </a:p>
          <a:p>
            <a:pPr lvl="1"/>
            <a:r>
              <a:rPr lang="en-US" dirty="0"/>
              <a:t>Rendered component state and structure</a:t>
            </a:r>
          </a:p>
          <a:p>
            <a:r>
              <a:rPr lang="en-US" dirty="0"/>
              <a:t>Tests fail if existing saved snapshot does not match new snapshot</a:t>
            </a:r>
          </a:p>
          <a:p>
            <a:r>
              <a:rPr lang="en-US" dirty="0"/>
              <a:t>Update saved snapshot if new snapshot is correct</a:t>
            </a:r>
          </a:p>
          <a:p>
            <a:endParaRPr lang="en-US" dirty="0"/>
          </a:p>
        </p:txBody>
      </p:sp>
    </p:spTree>
    <p:extLst>
      <p:ext uri="{BB962C8B-B14F-4D97-AF65-F5344CB8AC3E}">
        <p14:creationId xmlns:p14="http://schemas.microsoft.com/office/powerpoint/2010/main" val="2037398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910044" cy="2852737"/>
          </a:xfrm>
        </p:spPr>
        <p:txBody>
          <a:bodyPr>
            <a:normAutofit fontScale="90000"/>
          </a:bodyPr>
          <a:lstStyle/>
          <a:p>
            <a:r>
              <a:rPr lang="en-US" dirty="0">
                <a:solidFill>
                  <a:srgbClr val="002060"/>
                </a:solidFill>
              </a:rPr>
              <a:t>Questions on Integration or Snapshot Testing?</a:t>
            </a: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3" name="Picture 2">
            <a:extLst>
              <a:ext uri="{FF2B5EF4-FFF2-40B4-BE49-F238E27FC236}">
                <a16:creationId xmlns:a16="http://schemas.microsoft.com/office/drawing/2014/main" id="{1CF22AAE-D438-468D-8A7A-DA3F61E22AC4}"/>
              </a:ext>
            </a:extLst>
          </p:cNvPr>
          <p:cNvPicPr>
            <a:picLocks noChangeAspect="1"/>
          </p:cNvPicPr>
          <p:nvPr/>
        </p:nvPicPr>
        <p:blipFill>
          <a:blip r:embed="rId2"/>
          <a:stretch>
            <a:fillRect/>
          </a:stretch>
        </p:blipFill>
        <p:spPr>
          <a:xfrm>
            <a:off x="5149854" y="1267114"/>
            <a:ext cx="6636274" cy="4704195"/>
          </a:xfrm>
          <a:prstGeom prst="rect">
            <a:avLst/>
          </a:prstGeom>
        </p:spPr>
      </p:pic>
      <p:pic>
        <p:nvPicPr>
          <p:cNvPr id="8" name="Picture 7">
            <a:extLst>
              <a:ext uri="{FF2B5EF4-FFF2-40B4-BE49-F238E27FC236}">
                <a16:creationId xmlns:a16="http://schemas.microsoft.com/office/drawing/2014/main" id="{64C5C67D-F91E-4DEB-95F5-3E4C3BD6902E}"/>
              </a:ext>
            </a:extLst>
          </p:cNvPr>
          <p:cNvPicPr>
            <a:picLocks noChangeAspect="1"/>
          </p:cNvPicPr>
          <p:nvPr/>
        </p:nvPicPr>
        <p:blipFill>
          <a:blip r:embed="rId3"/>
          <a:stretch>
            <a:fillRect/>
          </a:stretch>
        </p:blipFill>
        <p:spPr>
          <a:xfrm>
            <a:off x="5712840" y="2083242"/>
            <a:ext cx="2755151" cy="2538404"/>
          </a:xfrm>
          <a:prstGeom prst="rect">
            <a:avLst/>
          </a:prstGeom>
        </p:spPr>
      </p:pic>
    </p:spTree>
    <p:extLst>
      <p:ext uri="{BB962C8B-B14F-4D97-AF65-F5344CB8AC3E}">
        <p14:creationId xmlns:p14="http://schemas.microsoft.com/office/powerpoint/2010/main" val="373733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F12-C409-48AA-A325-CC1FEF3CC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C5B1C4-4E39-42AF-ABC5-518C251ED98F}"/>
              </a:ext>
            </a:extLst>
          </p:cNvPr>
          <p:cNvSpPr>
            <a:spLocks noGrp="1"/>
          </p:cNvSpPr>
          <p:nvPr>
            <p:ph idx="1"/>
          </p:nvPr>
        </p:nvSpPr>
        <p:spPr>
          <a:xfrm>
            <a:off x="838200" y="1825624"/>
            <a:ext cx="10515600" cy="4751445"/>
          </a:xfrm>
        </p:spPr>
        <p:txBody>
          <a:bodyPr>
            <a:normAutofit lnSpcReduction="10000"/>
          </a:bodyPr>
          <a:lstStyle/>
          <a:p>
            <a:pPr marL="514350" indent="-514350">
              <a:buFont typeface="+mj-lt"/>
              <a:buAutoNum type="alphaLcPeriod"/>
            </a:pPr>
            <a:r>
              <a:rPr lang="en-US" dirty="0"/>
              <a:t>Build pure functions</a:t>
            </a:r>
          </a:p>
          <a:p>
            <a:pPr marL="514350" indent="-514350">
              <a:buFont typeface="+mj-lt"/>
              <a:buAutoNum type="alphaLcPeriod"/>
            </a:pPr>
            <a:r>
              <a:rPr lang="en-US" dirty="0"/>
              <a:t>Use unit tests for functions inside of components</a:t>
            </a:r>
          </a:p>
          <a:p>
            <a:pPr marL="514350" indent="-514350">
              <a:buFont typeface="+mj-lt"/>
              <a:buAutoNum type="alphaLcPeriod"/>
            </a:pPr>
            <a:r>
              <a:rPr lang="en-US" dirty="0"/>
              <a:t>Use integration tests for interaction between components </a:t>
            </a:r>
          </a:p>
          <a:p>
            <a:pPr marL="914400" lvl="1" indent="-457200">
              <a:buFont typeface="+mj-lt"/>
              <a:buAutoNum type="alphaLcPeriod"/>
            </a:pPr>
            <a:r>
              <a:rPr lang="en-US" dirty="0"/>
              <a:t>Even within the same smart component</a:t>
            </a:r>
          </a:p>
          <a:p>
            <a:pPr marL="514350" indent="-514350">
              <a:buFont typeface="+mj-lt"/>
              <a:buAutoNum type="alphaLcPeriod"/>
            </a:pPr>
            <a:r>
              <a:rPr lang="en-US" dirty="0"/>
              <a:t>PRs for new functionality should include tests</a:t>
            </a:r>
          </a:p>
          <a:p>
            <a:pPr marL="514350" indent="-514350">
              <a:buFont typeface="+mj-lt"/>
              <a:buAutoNum type="alphaLcPeriod"/>
            </a:pPr>
            <a:r>
              <a:rPr lang="en-US" dirty="0"/>
              <a:t>PRs refactoring old code should include tests</a:t>
            </a:r>
          </a:p>
          <a:p>
            <a:pPr marL="514350" indent="-514350">
              <a:buFont typeface="+mj-lt"/>
              <a:buAutoNum type="alphaLcPeriod"/>
            </a:pPr>
            <a:r>
              <a:rPr lang="en-US" dirty="0"/>
              <a:t>Comment on testing opportunities in PRs</a:t>
            </a:r>
          </a:p>
          <a:p>
            <a:pPr marL="514350" indent="-514350">
              <a:buFont typeface="+mj-lt"/>
              <a:buAutoNum type="alphaLcPeriod"/>
            </a:pPr>
            <a:r>
              <a:rPr lang="en-US" dirty="0"/>
              <a:t>Tests should be accounted for in planning and pointing stories</a:t>
            </a:r>
          </a:p>
          <a:p>
            <a:pPr marL="914400" lvl="1" indent="-457200">
              <a:buFont typeface="+mj-lt"/>
              <a:buAutoNum type="alphaLcPeriod"/>
            </a:pPr>
            <a:r>
              <a:rPr lang="en-US" dirty="0"/>
              <a:t>Estimate an additional 25%-50% in points</a:t>
            </a:r>
          </a:p>
          <a:p>
            <a:pPr marL="514350" indent="-514350">
              <a:buFont typeface="+mj-lt"/>
              <a:buAutoNum type="alphaLcPeriod"/>
            </a:pPr>
            <a:r>
              <a:rPr lang="en-US" dirty="0"/>
              <a:t>Don’t update an existing snapshot without asking why</a:t>
            </a:r>
          </a:p>
          <a:p>
            <a:endParaRPr lang="en-US" dirty="0"/>
          </a:p>
        </p:txBody>
      </p:sp>
    </p:spTree>
    <p:extLst>
      <p:ext uri="{BB962C8B-B14F-4D97-AF65-F5344CB8AC3E}">
        <p14:creationId xmlns:p14="http://schemas.microsoft.com/office/powerpoint/2010/main" val="190048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1796-10E4-4CA7-9455-00D32E2580D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D1FF060-0A6E-4A69-94C8-3F86052FCFB4}"/>
              </a:ext>
            </a:extLst>
          </p:cNvPr>
          <p:cNvSpPr>
            <a:spLocks noGrp="1"/>
          </p:cNvSpPr>
          <p:nvPr>
            <p:ph idx="1"/>
          </p:nvPr>
        </p:nvSpPr>
        <p:spPr/>
        <p:txBody>
          <a:bodyPr>
            <a:normAutofit/>
          </a:bodyPr>
          <a:lstStyle/>
          <a:p>
            <a:r>
              <a:rPr lang="en-US" dirty="0"/>
              <a:t>Videos</a:t>
            </a:r>
            <a:endParaRPr lang="en-US" dirty="0">
              <a:hlinkClick r:id="rId2"/>
            </a:endParaRPr>
          </a:p>
          <a:p>
            <a:pPr lvl="1"/>
            <a:r>
              <a:rPr lang="en-US" dirty="0">
                <a:hlinkClick r:id="rId2"/>
              </a:rPr>
              <a:t>Unit Testing in JavaScript</a:t>
            </a:r>
            <a:r>
              <a:rPr lang="en-US" dirty="0"/>
              <a:t> – 6-part video series introducing JS testing</a:t>
            </a:r>
          </a:p>
          <a:p>
            <a:pPr lvl="1"/>
            <a:r>
              <a:rPr lang="en-US" dirty="0">
                <a:hlinkClick r:id="rId3"/>
              </a:rPr>
              <a:t>Jest Crash Course – Unit Testing in JavaScript</a:t>
            </a:r>
            <a:r>
              <a:rPr lang="en-US" dirty="0"/>
              <a:t> – (60 mins)</a:t>
            </a:r>
          </a:p>
          <a:p>
            <a:pPr lvl="1"/>
            <a:r>
              <a:rPr lang="en-US" dirty="0">
                <a:hlinkClick r:id="rId4"/>
              </a:rPr>
              <a:t>Assert(</a:t>
            </a:r>
            <a:r>
              <a:rPr lang="en-US" dirty="0" err="1">
                <a:hlinkClick r:id="rId4"/>
              </a:rPr>
              <a:t>js</a:t>
            </a:r>
            <a:r>
              <a:rPr lang="en-US" dirty="0">
                <a:hlinkClick r:id="rId4"/>
              </a:rPr>
              <a:t>) 2019: Josh Justice (Big Nerd Ranch) - Old solutions to new testing problems</a:t>
            </a:r>
            <a:r>
              <a:rPr lang="en-US" dirty="0"/>
              <a:t> (30 mins)</a:t>
            </a:r>
          </a:p>
          <a:p>
            <a:r>
              <a:rPr lang="en-US" dirty="0"/>
              <a:t>Blog Posts</a:t>
            </a:r>
          </a:p>
          <a:p>
            <a:pPr lvl="1"/>
            <a:r>
              <a:rPr lang="en-US" dirty="0">
                <a:hlinkClick r:id="rId5"/>
              </a:rPr>
              <a:t>Kent C. </a:t>
            </a:r>
            <a:r>
              <a:rPr lang="en-US" dirty="0" err="1">
                <a:hlinkClick r:id="rId5"/>
              </a:rPr>
              <a:t>Dodds</a:t>
            </a:r>
            <a:r>
              <a:rPr lang="en-US" dirty="0">
                <a:hlinkClick r:id="rId5"/>
              </a:rPr>
              <a:t>’</a:t>
            </a:r>
            <a:endParaRPr lang="en-US" dirty="0"/>
          </a:p>
          <a:p>
            <a:r>
              <a:rPr lang="en-US" dirty="0"/>
              <a:t>VS Code Extensions</a:t>
            </a:r>
          </a:p>
          <a:p>
            <a:pPr lvl="1"/>
            <a:r>
              <a:rPr lang="en-US" dirty="0">
                <a:hlinkClick r:id="rId6"/>
              </a:rPr>
              <a:t>Jest</a:t>
            </a:r>
            <a:endParaRPr lang="en-US" dirty="0"/>
          </a:p>
          <a:p>
            <a:pPr lvl="1"/>
            <a:r>
              <a:rPr lang="en-US" dirty="0">
                <a:hlinkClick r:id="rId7"/>
              </a:rPr>
              <a:t>Jest Snippets</a:t>
            </a:r>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CBAD0A8F-F206-4ED3-939C-6B416BD48D52}"/>
              </a:ext>
            </a:extLst>
          </p:cNvPr>
          <p:cNvSpPr txBox="1"/>
          <p:nvPr/>
        </p:nvSpPr>
        <p:spPr>
          <a:xfrm>
            <a:off x="7821975" y="5447853"/>
            <a:ext cx="4043928" cy="120032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7200" b="1" dirty="0">
                <a:solidFill>
                  <a:srgbClr val="002060"/>
                </a:solidFill>
              </a:rPr>
              <a:t>Questions</a:t>
            </a:r>
          </a:p>
        </p:txBody>
      </p:sp>
    </p:spTree>
    <p:extLst>
      <p:ext uri="{BB962C8B-B14F-4D97-AF65-F5344CB8AC3E}">
        <p14:creationId xmlns:p14="http://schemas.microsoft.com/office/powerpoint/2010/main" val="1892796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116781E-F870-41C1-BDF1-5E25135E57D8}"/>
              </a:ext>
            </a:extLst>
          </p:cNvPr>
          <p:cNvSpPr/>
          <p:nvPr/>
        </p:nvSpPr>
        <p:spPr>
          <a:xfrm>
            <a:off x="6574971" y="1825625"/>
            <a:ext cx="5350727" cy="3286306"/>
          </a:xfrm>
          <a:prstGeom prst="roundRect">
            <a:avLst>
              <a:gd name="adj" fmla="val 12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4139563-22DF-453C-923E-6F3F675F09F0}"/>
              </a:ext>
            </a:extLst>
          </p:cNvPr>
          <p:cNvSpPr>
            <a:spLocks noGrp="1"/>
          </p:cNvSpPr>
          <p:nvPr>
            <p:ph type="title"/>
          </p:nvPr>
        </p:nvSpPr>
        <p:spPr/>
        <p:txBody>
          <a:bodyPr/>
          <a:lstStyle/>
          <a:p>
            <a:r>
              <a:rPr lang="en-US" dirty="0"/>
              <a:t>Purpose, Terms, and Agenda</a:t>
            </a:r>
          </a:p>
        </p:txBody>
      </p:sp>
      <p:sp>
        <p:nvSpPr>
          <p:cNvPr id="3" name="Content Placeholder 2">
            <a:extLst>
              <a:ext uri="{FF2B5EF4-FFF2-40B4-BE49-F238E27FC236}">
                <a16:creationId xmlns:a16="http://schemas.microsoft.com/office/drawing/2014/main" id="{D5ABE66B-5E57-4C0D-B0A5-B7D931C16304}"/>
              </a:ext>
            </a:extLst>
          </p:cNvPr>
          <p:cNvSpPr>
            <a:spLocks noGrp="1"/>
          </p:cNvSpPr>
          <p:nvPr>
            <p:ph idx="1"/>
          </p:nvPr>
        </p:nvSpPr>
        <p:spPr>
          <a:xfrm>
            <a:off x="472440" y="1825625"/>
            <a:ext cx="5994461" cy="4351338"/>
          </a:xfrm>
        </p:spPr>
        <p:txBody>
          <a:bodyPr>
            <a:normAutofit lnSpcReduction="10000"/>
          </a:bodyPr>
          <a:lstStyle/>
          <a:p>
            <a:r>
              <a:rPr lang="en-US" dirty="0"/>
              <a:t>Provide a practical guide to creating and using unit &amp; integration tests in Atlas</a:t>
            </a:r>
          </a:p>
          <a:p>
            <a:endParaRPr lang="en-US" dirty="0"/>
          </a:p>
          <a:p>
            <a:r>
              <a:rPr lang="en-US" dirty="0"/>
              <a:t>Terms :</a:t>
            </a:r>
          </a:p>
          <a:p>
            <a:pPr lvl="1"/>
            <a:r>
              <a:rPr lang="en-US" dirty="0"/>
              <a:t>Assertion: a statement that can be tested for truthiness</a:t>
            </a:r>
          </a:p>
          <a:p>
            <a:pPr lvl="1"/>
            <a:r>
              <a:rPr lang="en-US" dirty="0"/>
              <a:t>Unit Test: automated tests of a single piece of functionality</a:t>
            </a:r>
          </a:p>
          <a:p>
            <a:pPr lvl="1"/>
            <a:r>
              <a:rPr lang="en-US" dirty="0"/>
              <a:t>Integration Tests: automated tests of multiple pieces of functionality and their interactions</a:t>
            </a:r>
          </a:p>
        </p:txBody>
      </p:sp>
      <p:sp>
        <p:nvSpPr>
          <p:cNvPr id="4" name="Content Placeholder 2">
            <a:extLst>
              <a:ext uri="{FF2B5EF4-FFF2-40B4-BE49-F238E27FC236}">
                <a16:creationId xmlns:a16="http://schemas.microsoft.com/office/drawing/2014/main" id="{18A24657-58F1-41E8-8E16-44B886B0F91B}"/>
              </a:ext>
            </a:extLst>
          </p:cNvPr>
          <p:cNvSpPr txBox="1">
            <a:spLocks/>
          </p:cNvSpPr>
          <p:nvPr/>
        </p:nvSpPr>
        <p:spPr>
          <a:xfrm>
            <a:off x="6566210" y="1825625"/>
            <a:ext cx="5350727" cy="4017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u="sng" dirty="0"/>
              <a:t>Agenda</a:t>
            </a:r>
          </a:p>
          <a:p>
            <a:r>
              <a:rPr lang="en-US" dirty="0"/>
              <a:t>Why Write Tests</a:t>
            </a:r>
          </a:p>
          <a:p>
            <a:r>
              <a:rPr lang="en-US" dirty="0"/>
              <a:t>Basic Test Structure</a:t>
            </a:r>
          </a:p>
          <a:p>
            <a:r>
              <a:rPr lang="en-US" dirty="0"/>
              <a:t>Unit Tests</a:t>
            </a:r>
          </a:p>
          <a:p>
            <a:r>
              <a:rPr lang="en-US" dirty="0"/>
              <a:t>Integration Tests</a:t>
            </a:r>
          </a:p>
          <a:p>
            <a:r>
              <a:rPr lang="en-US" dirty="0"/>
              <a:t>Snapshot Tests</a:t>
            </a:r>
          </a:p>
          <a:p>
            <a:endParaRPr lang="en-US" dirty="0"/>
          </a:p>
          <a:p>
            <a:endParaRPr lang="en-US" dirty="0"/>
          </a:p>
        </p:txBody>
      </p:sp>
    </p:spTree>
    <p:extLst>
      <p:ext uri="{BB962C8B-B14F-4D97-AF65-F5344CB8AC3E}">
        <p14:creationId xmlns:p14="http://schemas.microsoft.com/office/powerpoint/2010/main" val="554801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A687-12D2-4454-AB1F-E5D0EFAD6C71}"/>
              </a:ext>
            </a:extLst>
          </p:cNvPr>
          <p:cNvSpPr>
            <a:spLocks noGrp="1"/>
          </p:cNvSpPr>
          <p:nvPr>
            <p:ph type="title"/>
          </p:nvPr>
        </p:nvSpPr>
        <p:spPr/>
        <p:txBody>
          <a:bodyPr/>
          <a:lstStyle/>
          <a:p>
            <a:r>
              <a:rPr lang="en-US" dirty="0"/>
              <a:t>Why Write Tests</a:t>
            </a:r>
          </a:p>
        </p:txBody>
      </p:sp>
      <p:sp>
        <p:nvSpPr>
          <p:cNvPr id="3" name="Content Placeholder 2">
            <a:extLst>
              <a:ext uri="{FF2B5EF4-FFF2-40B4-BE49-F238E27FC236}">
                <a16:creationId xmlns:a16="http://schemas.microsoft.com/office/drawing/2014/main" id="{C8EEFF29-26AE-4E4A-9A00-2DD4FDCF0FA4}"/>
              </a:ext>
            </a:extLst>
          </p:cNvPr>
          <p:cNvSpPr>
            <a:spLocks noGrp="1"/>
          </p:cNvSpPr>
          <p:nvPr>
            <p:ph idx="1"/>
          </p:nvPr>
        </p:nvSpPr>
        <p:spPr>
          <a:xfrm>
            <a:off x="838199" y="1825625"/>
            <a:ext cx="10515599" cy="4351338"/>
          </a:xfrm>
        </p:spPr>
        <p:txBody>
          <a:bodyPr/>
          <a:lstStyle/>
          <a:p>
            <a:pPr marL="0" indent="0">
              <a:buNone/>
            </a:pPr>
            <a:r>
              <a:rPr lang="en-US" dirty="0"/>
              <a:t>Good Tests Help Ensure:</a:t>
            </a:r>
          </a:p>
          <a:p>
            <a:pPr marL="914400" lvl="1" indent="-457200">
              <a:buFont typeface="+mj-lt"/>
              <a:buAutoNum type="arabicPeriod"/>
            </a:pPr>
            <a:r>
              <a:rPr lang="en-US" dirty="0"/>
              <a:t>Correctness: code wrote satisfies Acceptance Criteria</a:t>
            </a:r>
          </a:p>
          <a:p>
            <a:pPr marL="914400" lvl="1" indent="-457200">
              <a:buFont typeface="+mj-lt"/>
              <a:buAutoNum type="arabicPeriod"/>
            </a:pPr>
            <a:r>
              <a:rPr lang="en-US" dirty="0"/>
              <a:t>Completion: code satisfies all ACs</a:t>
            </a:r>
          </a:p>
          <a:p>
            <a:pPr marL="914400" lvl="1" indent="-457200">
              <a:buFont typeface="+mj-lt"/>
              <a:buAutoNum type="arabicPeriod"/>
            </a:pPr>
            <a:r>
              <a:rPr lang="en-US" dirty="0"/>
              <a:t>Concreteness: code won’t break silently after refactor</a:t>
            </a:r>
          </a:p>
          <a:p>
            <a:pPr marL="914400" lvl="1" indent="-457200">
              <a:buFont typeface="+mj-lt"/>
              <a:buAutoNum type="arabicPeriod"/>
            </a:pPr>
            <a:r>
              <a:rPr lang="en-US" dirty="0"/>
              <a:t>Confidence: fearless refactoring</a:t>
            </a:r>
          </a:p>
          <a:p>
            <a:endParaRPr lang="en-US" dirty="0"/>
          </a:p>
          <a:p>
            <a:endParaRPr lang="en-US" dirty="0">
              <a:solidFill>
                <a:srgbClr val="002060"/>
              </a:solidFill>
            </a:endParaRPr>
          </a:p>
        </p:txBody>
      </p:sp>
      <p:sp>
        <p:nvSpPr>
          <p:cNvPr id="4" name="Rectangle: Rounded Corners 3">
            <a:extLst>
              <a:ext uri="{FF2B5EF4-FFF2-40B4-BE49-F238E27FC236}">
                <a16:creationId xmlns:a16="http://schemas.microsoft.com/office/drawing/2014/main" id="{1FF78CB1-3A01-4E9B-8B60-6C98BCB59FD0}"/>
              </a:ext>
            </a:extLst>
          </p:cNvPr>
          <p:cNvSpPr/>
          <p:nvPr/>
        </p:nvSpPr>
        <p:spPr>
          <a:xfrm>
            <a:off x="400594" y="5956663"/>
            <a:ext cx="11495315" cy="744429"/>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Automated development testing proactively helps ensure code works and continues to work</a:t>
            </a:r>
          </a:p>
        </p:txBody>
      </p:sp>
    </p:spTree>
    <p:extLst>
      <p:ext uri="{BB962C8B-B14F-4D97-AF65-F5344CB8AC3E}">
        <p14:creationId xmlns:p14="http://schemas.microsoft.com/office/powerpoint/2010/main" val="3474499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D782CF-4E79-481E-AA39-CE751095EDB3}"/>
              </a:ext>
            </a:extLst>
          </p:cNvPr>
          <p:cNvSpPr/>
          <p:nvPr/>
        </p:nvSpPr>
        <p:spPr>
          <a:xfrm>
            <a:off x="2889365" y="2013310"/>
            <a:ext cx="6096000" cy="2585323"/>
          </a:xfrm>
          <a:prstGeom prst="rect">
            <a:avLst/>
          </a:prstGeom>
          <a:solidFill>
            <a:schemeClr val="tx1"/>
          </a:solidFill>
        </p:spPr>
        <p:txBody>
          <a:bodyPr>
            <a:spAutoFit/>
          </a:bodyPr>
          <a:lstStyle/>
          <a:p>
            <a:pPr marL="342900" indent="-342900">
              <a:buFont typeface="+mj-lt"/>
              <a:buAutoNum type="arabicPeriod"/>
            </a:pPr>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asyncDouble</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"./examples"</a:t>
            </a:r>
            <a:r>
              <a:rPr lang="en-US" b="0" dirty="0">
                <a:solidFill>
                  <a:srgbClr val="D4D4D4"/>
                </a:solidFill>
                <a:effectLst/>
                <a:latin typeface="Consolas" panose="020B0609020204030204" pitchFamily="49" charset="0"/>
              </a:rPr>
              <a:t>;</a:t>
            </a:r>
          </a:p>
          <a:p>
            <a:pPr marL="342900" indent="-342900">
              <a:buFont typeface="+mj-lt"/>
              <a:buAutoNum type="arabicPeriod"/>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description block to help organize tests</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CDCAA"/>
                </a:solidFill>
                <a:effectLst/>
                <a:latin typeface="Consolas" panose="020B0609020204030204" pitchFamily="49" charset="0"/>
              </a:rPr>
              <a:t>describe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"example tests"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Basic synchronous test</a:t>
            </a:r>
            <a:endParaRPr lang="en-US" b="0" dirty="0">
              <a:solidFill>
                <a:srgbClr val="D4D4D4"/>
              </a:solidFill>
              <a:effectLst/>
              <a:latin typeface="Consolas" panose="020B0609020204030204" pitchFamily="49" charset="0"/>
            </a:endParaRP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it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"should add correctly "</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p>
          <a:p>
            <a:pPr marL="342900" indent="-342900">
              <a:buFont typeface="+mj-lt"/>
              <a:buAutoNum type="arabicPeriod"/>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expect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toEqual</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pPr marL="342900" indent="-342900">
              <a:buFont typeface="+mj-lt"/>
              <a:buAutoNum type="arabicPeriod"/>
            </a:pPr>
            <a:r>
              <a:rPr lang="en-US" b="0" dirty="0">
                <a:solidFill>
                  <a:srgbClr val="D4D4D4"/>
                </a:solidFill>
                <a:effectLst/>
                <a:latin typeface="Consolas" panose="020B0609020204030204" pitchFamily="49" charset="0"/>
              </a:rPr>
              <a:t>  });</a:t>
            </a:r>
          </a:p>
        </p:txBody>
      </p:sp>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Basic Test Structure</a:t>
            </a:r>
          </a:p>
        </p:txBody>
      </p:sp>
      <p:sp>
        <p:nvSpPr>
          <p:cNvPr id="7" name="Speech Bubble: Rectangle 6">
            <a:extLst>
              <a:ext uri="{FF2B5EF4-FFF2-40B4-BE49-F238E27FC236}">
                <a16:creationId xmlns:a16="http://schemas.microsoft.com/office/drawing/2014/main" id="{E24F0E52-6BE1-495A-AC3C-46EA97F58AE0}"/>
              </a:ext>
            </a:extLst>
          </p:cNvPr>
          <p:cNvSpPr/>
          <p:nvPr/>
        </p:nvSpPr>
        <p:spPr>
          <a:xfrm>
            <a:off x="490654" y="3499970"/>
            <a:ext cx="1261946" cy="592527"/>
          </a:xfrm>
          <a:prstGeom prst="wedgeRectCallout">
            <a:avLst>
              <a:gd name="adj1" fmla="val 191706"/>
              <a:gd name="adj2" fmla="val 11332"/>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Test and description</a:t>
            </a:r>
          </a:p>
        </p:txBody>
      </p:sp>
      <p:sp>
        <p:nvSpPr>
          <p:cNvPr id="8" name="Speech Bubble: Rectangle 7">
            <a:extLst>
              <a:ext uri="{FF2B5EF4-FFF2-40B4-BE49-F238E27FC236}">
                <a16:creationId xmlns:a16="http://schemas.microsoft.com/office/drawing/2014/main" id="{A3A7AAA2-91F4-40FA-970F-ED8B3FC06B01}"/>
              </a:ext>
            </a:extLst>
          </p:cNvPr>
          <p:cNvSpPr/>
          <p:nvPr/>
        </p:nvSpPr>
        <p:spPr>
          <a:xfrm>
            <a:off x="490654" y="4834257"/>
            <a:ext cx="1380383" cy="323322"/>
          </a:xfrm>
          <a:prstGeom prst="wedgeRectCallout">
            <a:avLst>
              <a:gd name="adj1" fmla="val 173048"/>
              <a:gd name="adj2" fmla="val -242996"/>
            </a:avLst>
          </a:pr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Assertion</a:t>
            </a:r>
          </a:p>
        </p:txBody>
      </p:sp>
      <p:sp>
        <p:nvSpPr>
          <p:cNvPr id="9" name="Speech Bubble: Rectangle 8">
            <a:extLst>
              <a:ext uri="{FF2B5EF4-FFF2-40B4-BE49-F238E27FC236}">
                <a16:creationId xmlns:a16="http://schemas.microsoft.com/office/drawing/2014/main" id="{5B04C8D1-C7F3-488F-B7C7-9CF1BC7D47DB}"/>
              </a:ext>
            </a:extLst>
          </p:cNvPr>
          <p:cNvSpPr/>
          <p:nvPr/>
        </p:nvSpPr>
        <p:spPr>
          <a:xfrm>
            <a:off x="2507150" y="5607177"/>
            <a:ext cx="2390109" cy="997439"/>
          </a:xfrm>
          <a:prstGeom prst="wedgeRectCallout">
            <a:avLst>
              <a:gd name="adj1" fmla="val 67877"/>
              <a:gd name="adj2" fmla="val -178823"/>
            </a:avLst>
          </a:prstGeom>
          <a:noFill/>
          <a:ln w="19050">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 Item being tested</a:t>
            </a:r>
          </a:p>
          <a:p>
            <a:pPr algn="ctr"/>
            <a:r>
              <a:rPr lang="en-US" dirty="0">
                <a:solidFill>
                  <a:schemeClr val="tx1"/>
                </a:solidFill>
              </a:rPr>
              <a:t>Function “add” with arguments “1,1”</a:t>
            </a:r>
          </a:p>
        </p:txBody>
      </p:sp>
      <p:sp>
        <p:nvSpPr>
          <p:cNvPr id="10" name="Speech Bubble: Rectangle 9">
            <a:extLst>
              <a:ext uri="{FF2B5EF4-FFF2-40B4-BE49-F238E27FC236}">
                <a16:creationId xmlns:a16="http://schemas.microsoft.com/office/drawing/2014/main" id="{6A0610BB-6F97-419C-8FA4-7624019C44F8}"/>
              </a:ext>
            </a:extLst>
          </p:cNvPr>
          <p:cNvSpPr/>
          <p:nvPr/>
        </p:nvSpPr>
        <p:spPr>
          <a:xfrm>
            <a:off x="5944935" y="5547172"/>
            <a:ext cx="2196791" cy="728519"/>
          </a:xfrm>
          <a:prstGeom prst="wedgeRectCallout">
            <a:avLst>
              <a:gd name="adj1" fmla="val -28792"/>
              <a:gd name="adj2" fmla="val -220953"/>
            </a:avLst>
          </a:prstGeom>
          <a:noFill/>
          <a:ln w="19050">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 Matcher</a:t>
            </a:r>
          </a:p>
          <a:p>
            <a:pPr algn="ctr"/>
            <a:r>
              <a:rPr lang="en-US" sz="1200" dirty="0">
                <a:solidFill>
                  <a:schemeClr val="tx1"/>
                </a:solidFill>
              </a:rPr>
              <a:t>Full list of Jest matchers : </a:t>
            </a:r>
            <a:r>
              <a:rPr lang="en-US" sz="1200" dirty="0">
                <a:hlinkClick r:id="rId3"/>
              </a:rPr>
              <a:t>https://jestjs.io/docs/en/expect</a:t>
            </a:r>
            <a:endParaRPr lang="en-US" sz="1200" dirty="0">
              <a:solidFill>
                <a:schemeClr val="tx1"/>
              </a:solidFill>
            </a:endParaRPr>
          </a:p>
        </p:txBody>
      </p:sp>
      <p:sp>
        <p:nvSpPr>
          <p:cNvPr id="12" name="Speech Bubble: Rectangle 11">
            <a:extLst>
              <a:ext uri="{FF2B5EF4-FFF2-40B4-BE49-F238E27FC236}">
                <a16:creationId xmlns:a16="http://schemas.microsoft.com/office/drawing/2014/main" id="{14FB65EF-C346-4396-A2A0-D5F94BF799D0}"/>
              </a:ext>
            </a:extLst>
          </p:cNvPr>
          <p:cNvSpPr/>
          <p:nvPr/>
        </p:nvSpPr>
        <p:spPr>
          <a:xfrm>
            <a:off x="490654" y="2402239"/>
            <a:ext cx="2075714" cy="816328"/>
          </a:xfrm>
          <a:prstGeom prst="wedgeRectCallout">
            <a:avLst>
              <a:gd name="adj1" fmla="val 88164"/>
              <a:gd name="adj2" fmla="val 5991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“Describe” block to organize related tests</a:t>
            </a:r>
          </a:p>
        </p:txBody>
      </p:sp>
      <p:sp>
        <p:nvSpPr>
          <p:cNvPr id="13" name="Flowchart: Process 12">
            <a:extLst>
              <a:ext uri="{FF2B5EF4-FFF2-40B4-BE49-F238E27FC236}">
                <a16:creationId xmlns:a16="http://schemas.microsoft.com/office/drawing/2014/main" id="{E1EAB943-A0CC-4B8F-A26E-1021115169BD}"/>
              </a:ext>
            </a:extLst>
          </p:cNvPr>
          <p:cNvSpPr/>
          <p:nvPr/>
        </p:nvSpPr>
        <p:spPr>
          <a:xfrm>
            <a:off x="3332579" y="3189249"/>
            <a:ext cx="3116878"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82029B93-0B26-41DC-96D3-949445877BA1}"/>
              </a:ext>
            </a:extLst>
          </p:cNvPr>
          <p:cNvSpPr/>
          <p:nvPr/>
        </p:nvSpPr>
        <p:spPr>
          <a:xfrm>
            <a:off x="3562107" y="3734407"/>
            <a:ext cx="3428566" cy="239751"/>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27A55557-8501-45A3-AEBD-D04421E47012}"/>
              </a:ext>
            </a:extLst>
          </p:cNvPr>
          <p:cNvSpPr/>
          <p:nvPr/>
        </p:nvSpPr>
        <p:spPr>
          <a:xfrm>
            <a:off x="3725524" y="4036260"/>
            <a:ext cx="900430" cy="23975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C2E1FD47-BA5D-4D90-A3D3-9EC06926E136}"/>
              </a:ext>
            </a:extLst>
          </p:cNvPr>
          <p:cNvSpPr/>
          <p:nvPr/>
        </p:nvSpPr>
        <p:spPr>
          <a:xfrm>
            <a:off x="4674409" y="4036260"/>
            <a:ext cx="1162643" cy="239751"/>
          </a:xfrm>
          <a:prstGeom prst="flowChartProcess">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A4F13DD-7332-4387-993D-4A2722F152CC}"/>
              </a:ext>
            </a:extLst>
          </p:cNvPr>
          <p:cNvSpPr/>
          <p:nvPr/>
        </p:nvSpPr>
        <p:spPr>
          <a:xfrm>
            <a:off x="6072516" y="4036260"/>
            <a:ext cx="873511" cy="239751"/>
          </a:xfrm>
          <a:prstGeom prst="flowChartProcess">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21FF1B-DE35-46B3-8D46-D31E339C33A8}"/>
              </a:ext>
            </a:extLst>
          </p:cNvPr>
          <p:cNvGrpSpPr/>
          <p:nvPr/>
        </p:nvGrpSpPr>
        <p:grpSpPr>
          <a:xfrm>
            <a:off x="7092434" y="4036260"/>
            <a:ext cx="3355212" cy="1510912"/>
            <a:chOff x="6703187" y="3930119"/>
            <a:chExt cx="3355212" cy="1510912"/>
          </a:xfrm>
        </p:grpSpPr>
        <p:sp>
          <p:nvSpPr>
            <p:cNvPr id="11" name="Speech Bubble: Rectangle 10">
              <a:extLst>
                <a:ext uri="{FF2B5EF4-FFF2-40B4-BE49-F238E27FC236}">
                  <a16:creationId xmlns:a16="http://schemas.microsoft.com/office/drawing/2014/main" id="{95502FF8-2FDA-4552-9452-60BE1833F47F}"/>
                </a:ext>
              </a:extLst>
            </p:cNvPr>
            <p:cNvSpPr/>
            <p:nvPr/>
          </p:nvSpPr>
          <p:spPr>
            <a:xfrm>
              <a:off x="8139846" y="4805730"/>
              <a:ext cx="1918553" cy="635301"/>
            </a:xfrm>
            <a:prstGeom prst="wedgeRectCallout">
              <a:avLst>
                <a:gd name="adj1" fmla="val -115274"/>
                <a:gd name="adj2" fmla="val -168374"/>
              </a:avLst>
            </a:prstGeom>
            <a:noFill/>
            <a:ln w="1905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Expected Result</a:t>
              </a:r>
            </a:p>
            <a:p>
              <a:pPr algn="ctr"/>
              <a:r>
                <a:rPr lang="en-US" dirty="0">
                  <a:solidFill>
                    <a:schemeClr val="tx1"/>
                  </a:solidFill>
                </a:rPr>
                <a:t>This test will fail</a:t>
              </a:r>
            </a:p>
          </p:txBody>
        </p:sp>
        <p:sp>
          <p:nvSpPr>
            <p:cNvPr id="18" name="Flowchart: Process 17">
              <a:extLst>
                <a:ext uri="{FF2B5EF4-FFF2-40B4-BE49-F238E27FC236}">
                  <a16:creationId xmlns:a16="http://schemas.microsoft.com/office/drawing/2014/main" id="{1FD5045B-9F43-4BCE-9689-B71F0CD1DC72}"/>
                </a:ext>
              </a:extLst>
            </p:cNvPr>
            <p:cNvSpPr/>
            <p:nvPr/>
          </p:nvSpPr>
          <p:spPr>
            <a:xfrm>
              <a:off x="6703187" y="3930119"/>
              <a:ext cx="130430" cy="239751"/>
            </a:xfrm>
            <a:prstGeom prst="flowChartProcess">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82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06A8-B063-4737-973D-CCF0EC0917BD}"/>
              </a:ext>
            </a:extLst>
          </p:cNvPr>
          <p:cNvSpPr>
            <a:spLocks noGrp="1"/>
          </p:cNvSpPr>
          <p:nvPr>
            <p:ph type="title"/>
          </p:nvPr>
        </p:nvSpPr>
        <p:spPr/>
        <p:txBody>
          <a:bodyPr/>
          <a:lstStyle/>
          <a:p>
            <a:r>
              <a:rPr lang="en-US" dirty="0"/>
              <a:t>Optional Test Modifiers</a:t>
            </a:r>
          </a:p>
        </p:txBody>
      </p:sp>
      <p:pic>
        <p:nvPicPr>
          <p:cNvPr id="3" name="Picture 2">
            <a:extLst>
              <a:ext uri="{FF2B5EF4-FFF2-40B4-BE49-F238E27FC236}">
                <a16:creationId xmlns:a16="http://schemas.microsoft.com/office/drawing/2014/main" id="{C8FC7E2F-739C-47E3-B00D-6CC11D776640}"/>
              </a:ext>
            </a:extLst>
          </p:cNvPr>
          <p:cNvPicPr>
            <a:picLocks noChangeAspect="1"/>
          </p:cNvPicPr>
          <p:nvPr/>
        </p:nvPicPr>
        <p:blipFill>
          <a:blip r:embed="rId3"/>
          <a:stretch>
            <a:fillRect/>
          </a:stretch>
        </p:blipFill>
        <p:spPr>
          <a:xfrm>
            <a:off x="5215222" y="1404086"/>
            <a:ext cx="6853776" cy="4912307"/>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19" name="Flowchart: Process 18">
            <a:extLst>
              <a:ext uri="{FF2B5EF4-FFF2-40B4-BE49-F238E27FC236}">
                <a16:creationId xmlns:a16="http://schemas.microsoft.com/office/drawing/2014/main" id="{35CEF6E2-BEFD-41A9-B164-26967F390B64}"/>
              </a:ext>
            </a:extLst>
          </p:cNvPr>
          <p:cNvSpPr/>
          <p:nvPr/>
        </p:nvSpPr>
        <p:spPr>
          <a:xfrm>
            <a:off x="5719202" y="25986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6EA9D086-BDE8-4237-B861-6CCDE8DD18F0}"/>
              </a:ext>
            </a:extLst>
          </p:cNvPr>
          <p:cNvSpPr/>
          <p:nvPr/>
        </p:nvSpPr>
        <p:spPr>
          <a:xfrm>
            <a:off x="5719202" y="4579822"/>
            <a:ext cx="410251"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21F7700C-315F-4479-BD7D-557A2A938CF2}"/>
              </a:ext>
            </a:extLst>
          </p:cNvPr>
          <p:cNvSpPr/>
          <p:nvPr/>
        </p:nvSpPr>
        <p:spPr>
          <a:xfrm>
            <a:off x="5698689" y="5325122"/>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5121530C-4BD3-400D-9791-202E910B2B6F}"/>
              </a:ext>
            </a:extLst>
          </p:cNvPr>
          <p:cNvSpPr/>
          <p:nvPr/>
        </p:nvSpPr>
        <p:spPr>
          <a:xfrm>
            <a:off x="5719202" y="6070866"/>
            <a:ext cx="451276" cy="24596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peech Bubble: Rectangle 22">
            <a:extLst>
              <a:ext uri="{FF2B5EF4-FFF2-40B4-BE49-F238E27FC236}">
                <a16:creationId xmlns:a16="http://schemas.microsoft.com/office/drawing/2014/main" id="{59CEA354-A46E-44FA-9A71-C227118C23AE}"/>
              </a:ext>
            </a:extLst>
          </p:cNvPr>
          <p:cNvSpPr/>
          <p:nvPr/>
        </p:nvSpPr>
        <p:spPr>
          <a:xfrm>
            <a:off x="1572322" y="2193917"/>
            <a:ext cx="2430966" cy="404705"/>
          </a:xfrm>
          <a:prstGeom prst="wedgeRectCallout">
            <a:avLst>
              <a:gd name="adj1" fmla="val 119984"/>
              <a:gd name="adj2" fmla="val 5392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 multiple inputs</a:t>
            </a:r>
          </a:p>
        </p:txBody>
      </p:sp>
      <p:sp>
        <p:nvSpPr>
          <p:cNvPr id="24" name="Speech Bubble: Rectangle 23">
            <a:extLst>
              <a:ext uri="{FF2B5EF4-FFF2-40B4-BE49-F238E27FC236}">
                <a16:creationId xmlns:a16="http://schemas.microsoft.com/office/drawing/2014/main" id="{202144BD-059B-4229-9BC7-862659C032E6}"/>
              </a:ext>
            </a:extLst>
          </p:cNvPr>
          <p:cNvSpPr/>
          <p:nvPr/>
        </p:nvSpPr>
        <p:spPr>
          <a:xfrm>
            <a:off x="1470210" y="4036420"/>
            <a:ext cx="2430966" cy="666386"/>
          </a:xfrm>
          <a:prstGeom prst="wedgeRectCallout">
            <a:avLst>
              <a:gd name="adj1" fmla="val 124842"/>
              <a:gd name="adj2" fmla="val 37796"/>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run this test (good for debugging)</a:t>
            </a:r>
          </a:p>
        </p:txBody>
      </p:sp>
      <p:sp>
        <p:nvSpPr>
          <p:cNvPr id="25" name="Speech Bubble: Rectangle 24">
            <a:extLst>
              <a:ext uri="{FF2B5EF4-FFF2-40B4-BE49-F238E27FC236}">
                <a16:creationId xmlns:a16="http://schemas.microsoft.com/office/drawing/2014/main" id="{00170D98-505C-4C5F-B2CD-19D04590E9A0}"/>
              </a:ext>
            </a:extLst>
          </p:cNvPr>
          <p:cNvSpPr/>
          <p:nvPr/>
        </p:nvSpPr>
        <p:spPr>
          <a:xfrm>
            <a:off x="2318587" y="5158525"/>
            <a:ext cx="1416249" cy="333193"/>
          </a:xfrm>
          <a:prstGeom prst="wedgeRectCallout">
            <a:avLst>
              <a:gd name="adj1" fmla="val 186718"/>
              <a:gd name="adj2" fmla="val 7357"/>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test</a:t>
            </a:r>
          </a:p>
        </p:txBody>
      </p:sp>
      <p:sp>
        <p:nvSpPr>
          <p:cNvPr id="26" name="Speech Bubble: Rectangle 25">
            <a:extLst>
              <a:ext uri="{FF2B5EF4-FFF2-40B4-BE49-F238E27FC236}">
                <a16:creationId xmlns:a16="http://schemas.microsoft.com/office/drawing/2014/main" id="{D46B2730-5CAF-461E-80F4-CC4EBB273431}"/>
              </a:ext>
            </a:extLst>
          </p:cNvPr>
          <p:cNvSpPr/>
          <p:nvPr/>
        </p:nvSpPr>
        <p:spPr>
          <a:xfrm>
            <a:off x="1103972" y="6061987"/>
            <a:ext cx="2797160" cy="333193"/>
          </a:xfrm>
          <a:prstGeom prst="wedgeRectCallout">
            <a:avLst>
              <a:gd name="adj1" fmla="val 114486"/>
              <a:gd name="adj2" fmla="val 1207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Placeholder for future test</a:t>
            </a:r>
          </a:p>
        </p:txBody>
      </p:sp>
    </p:spTree>
    <p:extLst>
      <p:ext uri="{BB962C8B-B14F-4D97-AF65-F5344CB8AC3E}">
        <p14:creationId xmlns:p14="http://schemas.microsoft.com/office/powerpoint/2010/main" val="925289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D543-5E1B-494A-9845-6B06D1AF6E76}"/>
              </a:ext>
            </a:extLst>
          </p:cNvPr>
          <p:cNvSpPr>
            <a:spLocks noGrp="1"/>
          </p:cNvSpPr>
          <p:nvPr>
            <p:ph type="title"/>
          </p:nvPr>
        </p:nvSpPr>
        <p:spPr/>
        <p:txBody>
          <a:bodyPr/>
          <a:lstStyle/>
          <a:p>
            <a:r>
              <a:rPr lang="en-US" dirty="0"/>
              <a:t>Test Results</a:t>
            </a:r>
          </a:p>
        </p:txBody>
      </p:sp>
      <p:pic>
        <p:nvPicPr>
          <p:cNvPr id="5" name="Picture 4">
            <a:extLst>
              <a:ext uri="{FF2B5EF4-FFF2-40B4-BE49-F238E27FC236}">
                <a16:creationId xmlns:a16="http://schemas.microsoft.com/office/drawing/2014/main" id="{EFECBA6D-0837-4BE3-89E2-3A5487C0F63F}"/>
              </a:ext>
            </a:extLst>
          </p:cNvPr>
          <p:cNvPicPr>
            <a:picLocks noChangeAspect="1"/>
          </p:cNvPicPr>
          <p:nvPr/>
        </p:nvPicPr>
        <p:blipFill>
          <a:blip r:embed="rId3"/>
          <a:stretch>
            <a:fillRect/>
          </a:stretch>
        </p:blipFill>
        <p:spPr>
          <a:xfrm>
            <a:off x="3814534" y="1426790"/>
            <a:ext cx="4725059" cy="4944165"/>
          </a:xfrm>
          <a:prstGeom prst="rect">
            <a:avLst/>
          </a:prstGeom>
          <a:solidFill>
            <a:schemeClr val="tx1"/>
          </a:solidFill>
          <a:ln>
            <a:solidFill>
              <a:schemeClr val="bg2">
                <a:lumMod val="75000"/>
              </a:schemeClr>
            </a:solidFill>
          </a:ln>
          <a:effectLst>
            <a:outerShdw blurRad="50800" dist="38100" dir="2700000" algn="tl" rotWithShape="0">
              <a:prstClr val="black">
                <a:alpha val="40000"/>
              </a:prstClr>
            </a:outerShdw>
          </a:effectLst>
        </p:spPr>
      </p:pic>
      <p:sp>
        <p:nvSpPr>
          <p:cNvPr id="6" name="Flowchart: Process 5">
            <a:extLst>
              <a:ext uri="{FF2B5EF4-FFF2-40B4-BE49-F238E27FC236}">
                <a16:creationId xmlns:a16="http://schemas.microsoft.com/office/drawing/2014/main" id="{61F4AFA3-9263-4A8C-B397-A070F0AE201A}"/>
              </a:ext>
            </a:extLst>
          </p:cNvPr>
          <p:cNvSpPr/>
          <p:nvPr/>
        </p:nvSpPr>
        <p:spPr>
          <a:xfrm>
            <a:off x="4036317" y="1767978"/>
            <a:ext cx="2140747" cy="18480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D09C7DBF-63CC-41A2-88E5-56D802568FA9}"/>
              </a:ext>
            </a:extLst>
          </p:cNvPr>
          <p:cNvSpPr/>
          <p:nvPr/>
        </p:nvSpPr>
        <p:spPr>
          <a:xfrm>
            <a:off x="838199" y="1528486"/>
            <a:ext cx="1482204" cy="276419"/>
          </a:xfrm>
          <a:prstGeom prst="wedgeRectCallout">
            <a:avLst>
              <a:gd name="adj1" fmla="val 162018"/>
              <a:gd name="adj2" fmla="val 74791"/>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a:t>
            </a:r>
          </a:p>
        </p:txBody>
      </p:sp>
      <p:sp>
        <p:nvSpPr>
          <p:cNvPr id="11" name="Flowchart: Process 10">
            <a:extLst>
              <a:ext uri="{FF2B5EF4-FFF2-40B4-BE49-F238E27FC236}">
                <a16:creationId xmlns:a16="http://schemas.microsoft.com/office/drawing/2014/main" id="{2B8BD45F-36F3-43BB-BD48-EAF3433CD907}"/>
              </a:ext>
            </a:extLst>
          </p:cNvPr>
          <p:cNvSpPr/>
          <p:nvPr/>
        </p:nvSpPr>
        <p:spPr>
          <a:xfrm>
            <a:off x="4033631" y="1966290"/>
            <a:ext cx="2140747" cy="484309"/>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5A2A31ED-8AFF-419B-A218-275426913E58}"/>
              </a:ext>
            </a:extLst>
          </p:cNvPr>
          <p:cNvSpPr/>
          <p:nvPr/>
        </p:nvSpPr>
        <p:spPr>
          <a:xfrm>
            <a:off x="757135" y="2164780"/>
            <a:ext cx="1482204" cy="544265"/>
          </a:xfrm>
          <a:prstGeom prst="wedgeRectCallout">
            <a:avLst>
              <a:gd name="adj1" fmla="val 167893"/>
              <a:gd name="adj2" fmla="val -38584"/>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tests</a:t>
            </a:r>
          </a:p>
        </p:txBody>
      </p:sp>
      <p:sp>
        <p:nvSpPr>
          <p:cNvPr id="13" name="Flowchart: Process 12">
            <a:extLst>
              <a:ext uri="{FF2B5EF4-FFF2-40B4-BE49-F238E27FC236}">
                <a16:creationId xmlns:a16="http://schemas.microsoft.com/office/drawing/2014/main" id="{21960864-E1FC-46DD-A3FC-AE2FD57DC503}"/>
              </a:ext>
            </a:extLst>
          </p:cNvPr>
          <p:cNvSpPr/>
          <p:nvPr/>
        </p:nvSpPr>
        <p:spPr>
          <a:xfrm>
            <a:off x="4033631" y="2891245"/>
            <a:ext cx="3769249" cy="2638697"/>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6C162D8D-73C3-4C02-AF49-636ED1FE912C}"/>
              </a:ext>
            </a:extLst>
          </p:cNvPr>
          <p:cNvSpPr/>
          <p:nvPr/>
        </p:nvSpPr>
        <p:spPr>
          <a:xfrm>
            <a:off x="1417319" y="3542256"/>
            <a:ext cx="1482204" cy="606700"/>
          </a:xfrm>
          <a:prstGeom prst="wedgeRectCallout">
            <a:avLst>
              <a:gd name="adj1" fmla="val 122653"/>
              <a:gd name="adj2" fmla="val -38215"/>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Failed test feedback</a:t>
            </a:r>
          </a:p>
        </p:txBody>
      </p:sp>
      <p:sp>
        <p:nvSpPr>
          <p:cNvPr id="15" name="Flowchart: Process 14">
            <a:extLst>
              <a:ext uri="{FF2B5EF4-FFF2-40B4-BE49-F238E27FC236}">
                <a16:creationId xmlns:a16="http://schemas.microsoft.com/office/drawing/2014/main" id="{7C963E79-02D9-4EC0-9096-6B3058B12D2B}"/>
              </a:ext>
            </a:extLst>
          </p:cNvPr>
          <p:cNvSpPr/>
          <p:nvPr/>
        </p:nvSpPr>
        <p:spPr>
          <a:xfrm>
            <a:off x="3855106" y="5621931"/>
            <a:ext cx="4043568" cy="714188"/>
          </a:xfrm>
          <a:prstGeom prst="flowChartProcess">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0F36F462-F215-4DD2-A57B-D93311AF4769}"/>
              </a:ext>
            </a:extLst>
          </p:cNvPr>
          <p:cNvSpPr/>
          <p:nvPr/>
        </p:nvSpPr>
        <p:spPr>
          <a:xfrm>
            <a:off x="1284005" y="5886307"/>
            <a:ext cx="1482204" cy="307223"/>
          </a:xfrm>
          <a:prstGeom prst="wedgeRectCallout">
            <a:avLst>
              <a:gd name="adj1" fmla="val 120890"/>
              <a:gd name="adj2" fmla="val -32915"/>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summary</a:t>
            </a:r>
          </a:p>
        </p:txBody>
      </p:sp>
    </p:spTree>
    <p:extLst>
      <p:ext uri="{BB962C8B-B14F-4D97-AF65-F5344CB8AC3E}">
        <p14:creationId xmlns:p14="http://schemas.microsoft.com/office/powerpoint/2010/main" val="1050187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11BF5-2029-496F-9E3C-BDB795D746B0}"/>
              </a:ext>
            </a:extLst>
          </p:cNvPr>
          <p:cNvSpPr>
            <a:spLocks noGrp="1"/>
          </p:cNvSpPr>
          <p:nvPr>
            <p:ph type="title"/>
          </p:nvPr>
        </p:nvSpPr>
        <p:spPr>
          <a:xfrm>
            <a:off x="831850" y="1709738"/>
            <a:ext cx="4869703" cy="2852737"/>
          </a:xfrm>
        </p:spPr>
        <p:txBody>
          <a:bodyPr/>
          <a:lstStyle/>
          <a:p>
            <a:r>
              <a:rPr lang="en-US">
                <a:solidFill>
                  <a:srgbClr val="002060"/>
                </a:solidFill>
              </a:rPr>
              <a:t>Questions on Test Structures?</a:t>
            </a:r>
            <a:endParaRPr lang="en-US" dirty="0">
              <a:solidFill>
                <a:srgbClr val="002060"/>
              </a:solidFill>
            </a:endParaRPr>
          </a:p>
        </p:txBody>
      </p:sp>
      <p:sp>
        <p:nvSpPr>
          <p:cNvPr id="5" name="Text Placeholder 4">
            <a:extLst>
              <a:ext uri="{FF2B5EF4-FFF2-40B4-BE49-F238E27FC236}">
                <a16:creationId xmlns:a16="http://schemas.microsoft.com/office/drawing/2014/main" id="{182672D2-5865-4BA0-8826-430C6FC8CE7D}"/>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6B633E99-7380-47A1-958A-572F62D90888}"/>
              </a:ext>
            </a:extLst>
          </p:cNvPr>
          <p:cNvPicPr>
            <a:picLocks noChangeAspect="1"/>
          </p:cNvPicPr>
          <p:nvPr/>
        </p:nvPicPr>
        <p:blipFill>
          <a:blip r:embed="rId2"/>
          <a:stretch>
            <a:fillRect/>
          </a:stretch>
        </p:blipFill>
        <p:spPr>
          <a:xfrm>
            <a:off x="6885710" y="472691"/>
            <a:ext cx="3733146" cy="5326829"/>
          </a:xfrm>
          <a:prstGeom prst="rect">
            <a:avLst/>
          </a:prstGeom>
        </p:spPr>
      </p:pic>
    </p:spTree>
    <p:extLst>
      <p:ext uri="{BB962C8B-B14F-4D97-AF65-F5344CB8AC3E}">
        <p14:creationId xmlns:p14="http://schemas.microsoft.com/office/powerpoint/2010/main" val="21156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5920-A20C-49D2-B36D-262B9946AB29}"/>
              </a:ext>
            </a:extLst>
          </p:cNvPr>
          <p:cNvSpPr>
            <a:spLocks noGrp="1"/>
          </p:cNvSpPr>
          <p:nvPr>
            <p:ph type="title"/>
          </p:nvPr>
        </p:nvSpPr>
        <p:spPr/>
        <p:txBody>
          <a:bodyPr/>
          <a:lstStyle/>
          <a:p>
            <a:r>
              <a:rPr lang="en-US" dirty="0"/>
              <a:t>JavaScript Unit Test</a:t>
            </a:r>
          </a:p>
        </p:txBody>
      </p:sp>
      <p:sp>
        <p:nvSpPr>
          <p:cNvPr id="3" name="Content Placeholder 2">
            <a:extLst>
              <a:ext uri="{FF2B5EF4-FFF2-40B4-BE49-F238E27FC236}">
                <a16:creationId xmlns:a16="http://schemas.microsoft.com/office/drawing/2014/main" id="{446BE1BC-FEFE-4E77-8CDB-EDBC0284FF82}"/>
              </a:ext>
            </a:extLst>
          </p:cNvPr>
          <p:cNvSpPr>
            <a:spLocks noGrp="1"/>
          </p:cNvSpPr>
          <p:nvPr>
            <p:ph idx="1"/>
          </p:nvPr>
        </p:nvSpPr>
        <p:spPr>
          <a:xfrm>
            <a:off x="838200" y="1825626"/>
            <a:ext cx="10515600" cy="2110754"/>
          </a:xfrm>
        </p:spPr>
        <p:txBody>
          <a:bodyPr>
            <a:normAutofit fontScale="85000" lnSpcReduction="20000"/>
          </a:bodyPr>
          <a:lstStyle/>
          <a:p>
            <a:r>
              <a:rPr lang="en-US" dirty="0"/>
              <a:t>Tests a single piece of functionality usually a function</a:t>
            </a:r>
          </a:p>
          <a:p>
            <a:r>
              <a:rPr lang="en-US" dirty="0">
                <a:solidFill>
                  <a:schemeClr val="accent6">
                    <a:lumMod val="50000"/>
                  </a:schemeClr>
                </a:solidFill>
              </a:rPr>
              <a:t>Good For: </a:t>
            </a:r>
          </a:p>
          <a:p>
            <a:pPr lvl="1"/>
            <a:r>
              <a:rPr lang="en-US" dirty="0"/>
              <a:t>Does the function do what it’s supposed to do?</a:t>
            </a:r>
          </a:p>
          <a:p>
            <a:pPr lvl="1"/>
            <a:r>
              <a:rPr lang="en-US" dirty="0"/>
              <a:t>Finding broken things</a:t>
            </a:r>
          </a:p>
          <a:p>
            <a:r>
              <a:rPr lang="en-US" dirty="0">
                <a:solidFill>
                  <a:srgbClr val="C00000"/>
                </a:solidFill>
              </a:rPr>
              <a:t>Bad For: </a:t>
            </a:r>
          </a:p>
          <a:p>
            <a:pPr lvl="1"/>
            <a:r>
              <a:rPr lang="en-US" dirty="0"/>
              <a:t>Does the function fit in with everything else?</a:t>
            </a:r>
          </a:p>
          <a:p>
            <a:pPr lvl="1"/>
            <a:endParaRPr lang="en-US" dirty="0"/>
          </a:p>
          <a:p>
            <a:pPr lvl="1"/>
            <a:endParaRPr lang="en-US" dirty="0"/>
          </a:p>
        </p:txBody>
      </p:sp>
      <p:grpSp>
        <p:nvGrpSpPr>
          <p:cNvPr id="12" name="Group 11">
            <a:extLst>
              <a:ext uri="{FF2B5EF4-FFF2-40B4-BE49-F238E27FC236}">
                <a16:creationId xmlns:a16="http://schemas.microsoft.com/office/drawing/2014/main" id="{852FAB72-B271-4753-A864-719310EC156B}"/>
              </a:ext>
            </a:extLst>
          </p:cNvPr>
          <p:cNvGrpSpPr/>
          <p:nvPr/>
        </p:nvGrpSpPr>
        <p:grpSpPr>
          <a:xfrm>
            <a:off x="561278" y="4546885"/>
            <a:ext cx="11069444" cy="1200329"/>
            <a:chOff x="516673" y="3849006"/>
            <a:chExt cx="11069444" cy="1200329"/>
          </a:xfrm>
        </p:grpSpPr>
        <p:sp>
          <p:nvSpPr>
            <p:cNvPr id="8" name="Rectangle: Rounded Corners 7">
              <a:extLst>
                <a:ext uri="{FF2B5EF4-FFF2-40B4-BE49-F238E27FC236}">
                  <a16:creationId xmlns:a16="http://schemas.microsoft.com/office/drawing/2014/main" id="{7323210B-2336-41FC-B2B6-22DC84933BD0}"/>
                </a:ext>
              </a:extLst>
            </p:cNvPr>
            <p:cNvSpPr/>
            <p:nvPr/>
          </p:nvSpPr>
          <p:spPr>
            <a:xfrm>
              <a:off x="516673" y="3849006"/>
              <a:ext cx="11069444" cy="1200329"/>
            </a:xfrm>
            <a:prstGeom prst="roundRect">
              <a:avLst>
                <a:gd name="adj" fmla="val 2732"/>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6CAC669-CC85-4F6A-AFF7-19EF8270008A}"/>
                </a:ext>
              </a:extLst>
            </p:cNvPr>
            <p:cNvSpPr/>
            <p:nvPr/>
          </p:nvSpPr>
          <p:spPr>
            <a:xfrm>
              <a:off x="5408341" y="3987505"/>
              <a:ext cx="6096000" cy="830997"/>
            </a:xfrm>
            <a:prstGeom prst="rect">
              <a:avLst/>
            </a:prstGeom>
            <a:solidFill>
              <a:schemeClr val="tx1"/>
            </a:solidFill>
          </p:spPr>
          <p:txBody>
            <a:bodyPr>
              <a:spAutoFit/>
            </a:bodyPr>
            <a:lstStyle/>
            <a:p>
              <a:r>
                <a:rPr lang="en-US" sz="1600" b="0" dirty="0">
                  <a:solidFill>
                    <a:srgbClr val="C586C0"/>
                  </a:solidFill>
                  <a:effectLst/>
                  <a:latin typeface="Consolas" panose="020B0609020204030204" pitchFamily="49" charset="0"/>
                </a:rPr>
                <a:t>export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add</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a:t>
              </a:r>
              <a:r>
                <a:rPr lang="en-US" sz="1600" dirty="0">
                  <a:solidFill>
                    <a:srgbClr val="4EC9B0"/>
                  </a:solidFill>
                  <a:latin typeface="Consolas" panose="020B0609020204030204" pitchFamily="49" charset="0"/>
                </a:rPr>
                <a:t>number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BD9EA51A-397F-41BB-A28C-24FC1388C53C}"/>
                </a:ext>
              </a:extLst>
            </p:cNvPr>
            <p:cNvSpPr/>
            <p:nvPr/>
          </p:nvSpPr>
          <p:spPr>
            <a:xfrm>
              <a:off x="516673" y="3849006"/>
              <a:ext cx="4891668" cy="1015663"/>
            </a:xfrm>
            <a:prstGeom prst="rect">
              <a:avLst/>
            </a:prstGeom>
          </p:spPr>
          <p:txBody>
            <a:bodyPr wrap="square">
              <a:spAutoFit/>
            </a:bodyPr>
            <a:lstStyle/>
            <a:p>
              <a:r>
                <a:rPr lang="en-US" sz="2000" dirty="0"/>
                <a:t>Great for pure functions that receive all required information as arguments and return an expected output:</a:t>
              </a:r>
            </a:p>
          </p:txBody>
        </p:sp>
      </p:grpSp>
      <p:sp>
        <p:nvSpPr>
          <p:cNvPr id="11" name="Rectangle: Rounded Corners 10">
            <a:extLst>
              <a:ext uri="{FF2B5EF4-FFF2-40B4-BE49-F238E27FC236}">
                <a16:creationId xmlns:a16="http://schemas.microsoft.com/office/drawing/2014/main" id="{6562C6DD-5689-4886-AEED-0F54C9009629}"/>
              </a:ext>
            </a:extLst>
          </p:cNvPr>
          <p:cNvSpPr/>
          <p:nvPr/>
        </p:nvSpPr>
        <p:spPr>
          <a:xfrm>
            <a:off x="1645920" y="6156959"/>
            <a:ext cx="8978537" cy="544133"/>
          </a:xfrm>
          <a:prstGeom prst="roundRect">
            <a:avLst>
              <a:gd name="adj" fmla="val 2732"/>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Take Away: Write application logic as pure functions to simplify testing </a:t>
            </a:r>
          </a:p>
        </p:txBody>
      </p:sp>
    </p:spTree>
    <p:extLst>
      <p:ext uri="{BB962C8B-B14F-4D97-AF65-F5344CB8AC3E}">
        <p14:creationId xmlns:p14="http://schemas.microsoft.com/office/powerpoint/2010/main" val="392805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B1B1-CA69-4AA4-8577-4BEEF781379B}"/>
              </a:ext>
            </a:extLst>
          </p:cNvPr>
          <p:cNvSpPr>
            <a:spLocks noGrp="1"/>
          </p:cNvSpPr>
          <p:nvPr>
            <p:ph type="title"/>
          </p:nvPr>
        </p:nvSpPr>
        <p:spPr/>
        <p:txBody>
          <a:bodyPr/>
          <a:lstStyle/>
          <a:p>
            <a:r>
              <a:rPr lang="en-US" dirty="0"/>
              <a:t>Unit Testing Class Component Function</a:t>
            </a:r>
          </a:p>
        </p:txBody>
      </p:sp>
      <p:sp>
        <p:nvSpPr>
          <p:cNvPr id="3" name="Content Placeholder 2">
            <a:extLst>
              <a:ext uri="{FF2B5EF4-FFF2-40B4-BE49-F238E27FC236}">
                <a16:creationId xmlns:a16="http://schemas.microsoft.com/office/drawing/2014/main" id="{3259B33E-B237-4782-A967-C46E76533B46}"/>
              </a:ext>
            </a:extLst>
          </p:cNvPr>
          <p:cNvSpPr>
            <a:spLocks noGrp="1"/>
          </p:cNvSpPr>
          <p:nvPr>
            <p:ph idx="1"/>
          </p:nvPr>
        </p:nvSpPr>
        <p:spPr>
          <a:xfrm>
            <a:off x="216206" y="1825625"/>
            <a:ext cx="5503843" cy="3061235"/>
          </a:xfrm>
        </p:spPr>
        <p:txBody>
          <a:bodyPr>
            <a:noAutofit/>
          </a:bodyPr>
          <a:lstStyle/>
          <a:p>
            <a:pPr marL="514350" indent="-514350">
              <a:buFont typeface="+mj-lt"/>
              <a:buAutoNum type="arabicPeriod"/>
            </a:pPr>
            <a:r>
              <a:rPr lang="en-US" sz="2400" dirty="0"/>
              <a:t>Make the function to be tested “pure”</a:t>
            </a:r>
          </a:p>
          <a:p>
            <a:pPr marL="514350" indent="-514350">
              <a:buFont typeface="+mj-lt"/>
              <a:buAutoNum type="arabicPeriod"/>
            </a:pPr>
            <a:r>
              <a:rPr lang="en-US" sz="2400" dirty="0"/>
              <a:t>Instantiate the component</a:t>
            </a:r>
          </a:p>
          <a:p>
            <a:pPr marL="514350" indent="-514350">
              <a:buFont typeface="+mj-lt"/>
              <a:buAutoNum type="arabicPeriod"/>
            </a:pPr>
            <a:r>
              <a:rPr lang="en-US" sz="2400" dirty="0"/>
              <a:t>Test the function (may not work initially)</a:t>
            </a:r>
          </a:p>
          <a:p>
            <a:pPr marL="514350" indent="-514350">
              <a:buFont typeface="+mj-lt"/>
              <a:buAutoNum type="arabicPeriod"/>
            </a:pPr>
            <a:r>
              <a:rPr lang="en-US" sz="2400" dirty="0"/>
              <a:t>Replace broken dependencies with mocks</a:t>
            </a:r>
          </a:p>
          <a:p>
            <a:pPr marL="514350" indent="-514350">
              <a:buFont typeface="+mj-lt"/>
              <a:buAutoNum type="arabicPeriod"/>
            </a:pPr>
            <a:r>
              <a:rPr lang="en-US" sz="2400" dirty="0"/>
              <a:t>Repeat steps 3 &amp; 4 as required</a:t>
            </a:r>
          </a:p>
          <a:p>
            <a:pPr marL="514350" indent="-514350">
              <a:buFont typeface="+mj-lt"/>
              <a:buAutoNum type="arabicPeriod"/>
            </a:pPr>
            <a:r>
              <a:rPr lang="en-US" sz="2400" dirty="0"/>
              <a:t>Successfully instantiate the component</a:t>
            </a:r>
          </a:p>
          <a:p>
            <a:pPr marL="514350" indent="-514350">
              <a:buFont typeface="+mj-lt"/>
              <a:buAutoNum type="arabicPeriod"/>
            </a:pPr>
            <a:r>
              <a:rPr lang="en-US" sz="2400" dirty="0"/>
              <a:t>Test the function</a:t>
            </a:r>
          </a:p>
          <a:p>
            <a:endParaRPr lang="en-US" sz="2400" dirty="0"/>
          </a:p>
        </p:txBody>
      </p:sp>
      <p:grpSp>
        <p:nvGrpSpPr>
          <p:cNvPr id="13" name="Group 12">
            <a:extLst>
              <a:ext uri="{FF2B5EF4-FFF2-40B4-BE49-F238E27FC236}">
                <a16:creationId xmlns:a16="http://schemas.microsoft.com/office/drawing/2014/main" id="{45553D08-A908-4ED9-8ECC-8AC5D832C122}"/>
              </a:ext>
            </a:extLst>
          </p:cNvPr>
          <p:cNvGrpSpPr/>
          <p:nvPr/>
        </p:nvGrpSpPr>
        <p:grpSpPr>
          <a:xfrm>
            <a:off x="5771461" y="1277958"/>
            <a:ext cx="6312666" cy="2489812"/>
            <a:chOff x="5771461" y="1277958"/>
            <a:chExt cx="6312666" cy="2489812"/>
          </a:xfrm>
        </p:grpSpPr>
        <p:sp>
          <p:nvSpPr>
            <p:cNvPr id="7" name="Rectangle: Rounded Corners 6">
              <a:extLst>
                <a:ext uri="{FF2B5EF4-FFF2-40B4-BE49-F238E27FC236}">
                  <a16:creationId xmlns:a16="http://schemas.microsoft.com/office/drawing/2014/main" id="{FF5B9AC1-C2FB-4225-9D4B-4428AB370B67}"/>
                </a:ext>
              </a:extLst>
            </p:cNvPr>
            <p:cNvSpPr/>
            <p:nvPr/>
          </p:nvSpPr>
          <p:spPr>
            <a:xfrm>
              <a:off x="5771461" y="1277958"/>
              <a:ext cx="6312666" cy="2489812"/>
            </a:xfrm>
            <a:prstGeom prst="roundRect">
              <a:avLst>
                <a:gd name="adj" fmla="val 0"/>
              </a:avLst>
            </a:prstGeom>
            <a:solidFill>
              <a:schemeClr val="accent2"/>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Not Pure</a:t>
              </a:r>
            </a:p>
          </p:txBody>
        </p:sp>
        <p:sp>
          <p:nvSpPr>
            <p:cNvPr id="4" name="Rectangle 3">
              <a:extLst>
                <a:ext uri="{FF2B5EF4-FFF2-40B4-BE49-F238E27FC236}">
                  <a16:creationId xmlns:a16="http://schemas.microsoft.com/office/drawing/2014/main" id="{682326D1-6701-4AAC-8489-126425284BE3}"/>
                </a:ext>
              </a:extLst>
            </p:cNvPr>
            <p:cNvSpPr/>
            <p:nvPr/>
          </p:nvSpPr>
          <p:spPr>
            <a:xfrm>
              <a:off x="5822873" y="1616305"/>
              <a:ext cx="6209842" cy="2123658"/>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this</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state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9" name="Flowchart: Process 8">
              <a:extLst>
                <a:ext uri="{FF2B5EF4-FFF2-40B4-BE49-F238E27FC236}">
                  <a16:creationId xmlns:a16="http://schemas.microsoft.com/office/drawing/2014/main" id="{12AFAC29-CC21-43DD-9FF2-0D646DC6E7F8}"/>
                </a:ext>
              </a:extLst>
            </p:cNvPr>
            <p:cNvSpPr/>
            <p:nvPr/>
          </p:nvSpPr>
          <p:spPr>
            <a:xfrm>
              <a:off x="6489853" y="2236424"/>
              <a:ext cx="1067718" cy="352540"/>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91D72D6-AFB3-4B9F-80DE-A6C2803A3CE8}"/>
                </a:ext>
              </a:extLst>
            </p:cNvPr>
            <p:cNvSpPr/>
            <p:nvPr/>
          </p:nvSpPr>
          <p:spPr>
            <a:xfrm>
              <a:off x="7765974" y="2928650"/>
              <a:ext cx="1067718" cy="233191"/>
            </a:xfrm>
            <a:prstGeom prst="flowChartProcess">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A93483A-F2CC-439D-9AF3-17ED983AC549}"/>
              </a:ext>
            </a:extLst>
          </p:cNvPr>
          <p:cNvGrpSpPr/>
          <p:nvPr/>
        </p:nvGrpSpPr>
        <p:grpSpPr>
          <a:xfrm>
            <a:off x="5771461" y="3796764"/>
            <a:ext cx="6312666" cy="3061235"/>
            <a:chOff x="5771461" y="3796764"/>
            <a:chExt cx="6312666" cy="3061235"/>
          </a:xfrm>
        </p:grpSpPr>
        <p:sp>
          <p:nvSpPr>
            <p:cNvPr id="8" name="Rectangle: Rounded Corners 7">
              <a:extLst>
                <a:ext uri="{FF2B5EF4-FFF2-40B4-BE49-F238E27FC236}">
                  <a16:creationId xmlns:a16="http://schemas.microsoft.com/office/drawing/2014/main" id="{7E4A1B5F-77E7-48C6-A02C-321DEEF5E50F}"/>
                </a:ext>
              </a:extLst>
            </p:cNvPr>
            <p:cNvSpPr/>
            <p:nvPr/>
          </p:nvSpPr>
          <p:spPr>
            <a:xfrm>
              <a:off x="5771461" y="3796764"/>
              <a:ext cx="6312666" cy="3061235"/>
            </a:xfrm>
            <a:prstGeom prst="roundRect">
              <a:avLst>
                <a:gd name="adj" fmla="val 0"/>
              </a:avLst>
            </a:prstGeom>
            <a:solidFill>
              <a:schemeClr val="accent6"/>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t"/>
            <a:lstStyle/>
            <a:p>
              <a:pPr algn="ctr"/>
              <a:r>
                <a:rPr lang="en-US" dirty="0">
                  <a:solidFill>
                    <a:schemeClr val="tx1"/>
                  </a:solidFill>
                </a:rPr>
                <a:t>Pure</a:t>
              </a:r>
            </a:p>
          </p:txBody>
        </p:sp>
        <p:sp>
          <p:nvSpPr>
            <p:cNvPr id="5" name="Rectangle 4">
              <a:extLst>
                <a:ext uri="{FF2B5EF4-FFF2-40B4-BE49-F238E27FC236}">
                  <a16:creationId xmlns:a16="http://schemas.microsoft.com/office/drawing/2014/main" id="{0755C0C8-CC18-434F-A69A-5E5B84C52AB2}"/>
                </a:ext>
              </a:extLst>
            </p:cNvPr>
            <p:cNvSpPr/>
            <p:nvPr/>
          </p:nvSpPr>
          <p:spPr>
            <a:xfrm>
              <a:off x="5822873" y="4111361"/>
              <a:ext cx="6209842" cy="2677656"/>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private</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getMarginTop</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any</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boolean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number</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 </a:t>
              </a:r>
              <a:r>
                <a:rPr lang="en-US" sz="1200" b="0" dirty="0">
                  <a:solidFill>
                    <a:srgbClr val="4EC9B0"/>
                  </a:solidFill>
                  <a:effectLst/>
                  <a:latin typeface="Consolas" panose="020B0609020204030204" pitchFamily="49" charset="0"/>
                </a:rPr>
                <a:t>number</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isKeyboardVisible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keyboardHeight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authenticatorContainerLayout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Dimensions</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get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"window"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height</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 &gt; </a:t>
              </a:r>
              <a:r>
                <a:rPr lang="en-US" sz="1200" b="0" dirty="0">
                  <a:solidFill>
                    <a:srgbClr val="9CDCFE"/>
                  </a:solidFill>
                  <a:effectLst/>
                  <a:latin typeface="Consolas" panose="020B0609020204030204" pitchFamily="49" charset="0"/>
                </a:rPr>
                <a:t>touchLocationY</a:t>
              </a:r>
              <a:r>
                <a:rPr lang="en-US" sz="1200" b="0" dirty="0">
                  <a:solidFill>
                    <a:srgbClr val="D4D4D4"/>
                  </a:solidFill>
                  <a:effectLst/>
                  <a:latin typeface="Consolas" panose="020B0609020204030204" pitchFamily="49" charset="0"/>
                </a:rPr>
                <a:t> ?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 : -</a:t>
              </a:r>
              <a:r>
                <a:rPr lang="en-US" sz="1200" b="0" dirty="0">
                  <a:solidFill>
                    <a:srgbClr val="9CDCFE"/>
                  </a:solidFill>
                  <a:effectLst/>
                  <a:latin typeface="Consolas" panose="020B0609020204030204" pitchFamily="49" charset="0"/>
                </a:rPr>
                <a:t>margin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1" name="Flowchart: Process 10">
              <a:extLst>
                <a:ext uri="{FF2B5EF4-FFF2-40B4-BE49-F238E27FC236}">
                  <a16:creationId xmlns:a16="http://schemas.microsoft.com/office/drawing/2014/main" id="{8F6B3231-D8F0-4923-9B2C-B6E5AE6CD1CA}"/>
                </a:ext>
              </a:extLst>
            </p:cNvPr>
            <p:cNvSpPr/>
            <p:nvPr/>
          </p:nvSpPr>
          <p:spPr>
            <a:xfrm>
              <a:off x="6210759" y="4335540"/>
              <a:ext cx="5378985" cy="381534"/>
            </a:xfrm>
            <a:prstGeom prst="flowChartProcess">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527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3058</Words>
  <Application>Microsoft Office PowerPoint</Application>
  <PresentationFormat>Widescreen</PresentationFormat>
  <Paragraphs>341</Paragraphs>
  <Slides>19</Slides>
  <Notes>12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Consolas</vt:lpstr>
      <vt:lpstr>medium-content-serif-font</vt:lpstr>
      <vt:lpstr>Office Theme</vt:lpstr>
      <vt:lpstr>Introduction to Unit &amp; Integration Tests</vt:lpstr>
      <vt:lpstr>Purpose, Terms, and Agenda</vt:lpstr>
      <vt:lpstr>Why Write Tests</vt:lpstr>
      <vt:lpstr>Basic Test Structure</vt:lpstr>
      <vt:lpstr>Optional Test Modifiers</vt:lpstr>
      <vt:lpstr>Test Results</vt:lpstr>
      <vt:lpstr>Questions on Test Structures?</vt:lpstr>
      <vt:lpstr>JavaScript Unit Test</vt:lpstr>
      <vt:lpstr>Unit Testing Class Component Function</vt:lpstr>
      <vt:lpstr>Mocking</vt:lpstr>
      <vt:lpstr>Testing React Components</vt:lpstr>
      <vt:lpstr>Questions on Unit Testing?</vt:lpstr>
      <vt:lpstr>Integration Testing</vt:lpstr>
      <vt:lpstr>Example</vt:lpstr>
      <vt:lpstr>Snapshot Testing</vt:lpstr>
      <vt:lpstr>JSON Snapshot</vt:lpstr>
      <vt:lpstr>Questions on Integration or Snapshot Testing?</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Unit &amp; Integration Tests in the Atlas Framework</dc:title>
  <dc:creator>Reginald Johnson</dc:creator>
  <cp:lastModifiedBy>Reginald Johnson</cp:lastModifiedBy>
  <cp:revision>47</cp:revision>
  <dcterms:created xsi:type="dcterms:W3CDTF">2020-02-16T19:37:24Z</dcterms:created>
  <dcterms:modified xsi:type="dcterms:W3CDTF">2020-02-18T20:21:08Z</dcterms:modified>
</cp:coreProperties>
</file>