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20F0502020204030204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Spectral ExtraBold" panose="020B0604020202020204" charset="0"/>
      <p:bold r:id="rId22"/>
      <p:boldItalic r:id="rId23"/>
    </p:embeddedFont>
    <p:embeddedFont>
      <p:font typeface="Spectral Medium" panose="020B0604020202020204" charset="0"/>
      <p:regular r:id="rId24"/>
      <p:bold r:id="rId25"/>
      <p:italic r:id="rId26"/>
      <p:boldItalic r:id="rId27"/>
    </p:embeddedFont>
    <p:embeddedFont>
      <p:font typeface="Spectral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0B450-6122-4171-8F6C-B0EF182E44CE}">
  <a:tblStyle styleId="{F600B450-6122-4171-8F6C-B0EF182E4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f15ab5d4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f15ab5d4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15ab5d4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f15ab5d4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injury classification is shown above NC-ST(n=18), C-ST(n=12), Concussions(n=11), Meniscus / Labral Pathology (n=6), Fracture / Dislocation (n=4) , overuse (n=1), other (n=1)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181c8bdf0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181c8bdf0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407bf77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d407bf77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Soft tissue = muscle, tendon, ligaments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Meniscus = cartilage that supports the joints 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Why separate injuries by classification? It is believed that non- contact injuries are caused from intrinsic factors that can be prevented through strength and condition and proper training  </a:t>
            </a:r>
            <a:endParaRPr sz="1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f15ab5d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f15ab5d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classifications are derived from a multitude of different ways a person can get injured. To conduct a meaningful analysis grouped distributions using the 7 classifications was used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407bf77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407bf77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injury classification is shown above NC-ST(n=18), C-ST(n=12), Concussions(n=11), Meniscus / Labral Pathology (n=6), Fracture / Dislocation (n=4) , overuse (n=1), other (n=1)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f15ab5d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f15ab5d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Week to week pesceptive  this bar graph shows NC-ST trends really well. Highlight preseason spike and uptick after bye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f15af48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f15af48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f15ab5d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f15ab5d4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truely compare preseason to regular season IR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15ab5d4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15ab5d4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injury classification is shown above NC-ST(n=18), C-ST(n=12), Concussions(n=11), Meniscus / Labral Pathology (n=6), Fracture / Dislocation (n=4) , overuse (n=1), other (n=1)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83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01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ectral SemiBold"/>
              <a:buNone/>
              <a:defRPr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9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1534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ectral SemiBold"/>
              <a:buNone/>
              <a:defRPr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Spectral ExtraBold"/>
                <a:ea typeface="Spectral ExtraBold"/>
                <a:cs typeface="Spectral ExtraBold"/>
                <a:sym typeface="Spectral ExtraBold"/>
              </a:rPr>
              <a:t>SAL 603 Final Project</a:t>
            </a:r>
            <a:endParaRPr sz="430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6752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By: Jason Leslie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1000" y="2332400"/>
            <a:ext cx="44610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Reginald Archer &amp; Jason Leslie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992" y="576725"/>
            <a:ext cx="3620175" cy="38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Injury Severity by Classification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75" y="733325"/>
            <a:ext cx="4507776" cy="43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5" y="2600800"/>
            <a:ext cx="2790750" cy="23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1775977" y="1381230"/>
            <a:ext cx="1806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42210" y="719945"/>
            <a:ext cx="27267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Overall, C-ST injuries resulted in greater total / average days missed than NC-ST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Summary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0" y="1868600"/>
            <a:ext cx="9144000" cy="196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Injury Rates for NC-ST were relatively the same between the two time frames of the season</a:t>
            </a:r>
            <a:endParaRPr sz="180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NC-ST injuries occurred the most during the season, but C-ST injuries had higher avg/ total days missed </a:t>
            </a:r>
            <a:endParaRPr sz="180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to note that we compared injury rates, not injury occurs in our research question. The rate of injury is influenced by athlete exposure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5" name="Google Shape;145;p23"/>
          <p:cNvSpPr txBox="1"/>
          <p:nvPr/>
        </p:nvSpPr>
        <p:spPr>
          <a:xfrm>
            <a:off x="1775977" y="1381230"/>
            <a:ext cx="1806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Research Question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74" name="Google Shape;74;p14"/>
          <p:cNvSpPr txBox="1"/>
          <p:nvPr/>
        </p:nvSpPr>
        <p:spPr>
          <a:xfrm>
            <a:off x="153200" y="1289575"/>
            <a:ext cx="3972000" cy="29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/>
              <a:t>Is the non-contact soft tissue injury rate higher during preseason compared to regular season?</a:t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125" y="1289540"/>
            <a:ext cx="4466001" cy="294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Injury Classifications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744150"/>
            <a:ext cx="3276600" cy="3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1) Non-contact soft tissue</a:t>
            </a:r>
            <a:endParaRPr sz="19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2) Contact soft tissue</a:t>
            </a:r>
            <a:endParaRPr sz="19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3) Concussion</a:t>
            </a:r>
            <a:endParaRPr sz="19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4) Meniscus/ Labral Pathology</a:t>
            </a:r>
            <a:endParaRPr sz="19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5) Fracture/ Dislocation</a:t>
            </a:r>
            <a:endParaRPr sz="19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6) Overuse</a:t>
            </a:r>
            <a:endParaRPr sz="19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7) Other</a:t>
            </a:r>
            <a:endParaRPr sz="32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25" y="1069325"/>
            <a:ext cx="4936575" cy="32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Injury Classifications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45275" y="8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{F600B450-6122-4171-8F6C-B0EF182E44CE}</a:tableStyleId>
              </a:tblPr>
              <a:tblGrid>
                <a:gridCol w="2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Injury Type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Injury Location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Mechanism of Injury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Severity of injury(days missed)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000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Concussion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Contusion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Dislocation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Fracture/avulsion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Laceration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Ligament sprain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Muscle/tendon strain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Other</a:t>
                      </a:r>
                      <a:endParaRPr/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Head/Face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Neck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Shoulder/clavicle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Arm/elbow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Hand/Wrist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Hip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Thigh/upper leg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Knee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Lower leg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Ankle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Foot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Other</a:t>
                      </a:r>
                      <a:endParaRPr/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Contact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Non-contact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Overuse</a:t>
                      </a:r>
                      <a:endParaRPr/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&lt; 1 week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1 to 3 weeks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&gt; 3 weeks</a:t>
                      </a:r>
                      <a:endParaRPr/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Frequency Distribution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75" y="753150"/>
            <a:ext cx="7093450" cy="4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Non-Contact Injuries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88" y="702750"/>
            <a:ext cx="7076026" cy="42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1534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Injury Rate 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441250" y="1165563"/>
            <a:ext cx="59367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•Incidence: is the number of new cases of injuries in a population during a time period</a:t>
            </a:r>
            <a:endParaRPr sz="19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•Can be </a:t>
            </a:r>
            <a:r>
              <a:rPr lang="en" sz="1900" b="1"/>
              <a:t>expressed as a risk or injury rate.</a:t>
            </a:r>
            <a:endParaRPr sz="19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•</a:t>
            </a:r>
            <a:r>
              <a:rPr lang="en" sz="1900" b="1"/>
              <a:t>Injury rate: </a:t>
            </a:r>
            <a:r>
              <a:rPr lang="en" sz="1900"/>
              <a:t>a descriptor of number of events that occur per participant in a given timeframe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3206725"/>
            <a:ext cx="66960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-376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Measures of Central Tendency &amp; Variability(Rates)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8" name="Google Shape;118;p20"/>
          <p:cNvSpPr txBox="1"/>
          <p:nvPr/>
        </p:nvSpPr>
        <p:spPr>
          <a:xfrm>
            <a:off x="254399" y="902350"/>
            <a:ext cx="43362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Using the quantitative summary of the groups characteristics, we can describe the nature of the data and difference among the weekly injury rates. 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370" y="826150"/>
            <a:ext cx="4193630" cy="18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54400" y="3009575"/>
            <a:ext cx="43362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Because the means are similar, it indicates that the regular season injury rate was clustered closer to the mean than the preseason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50" y="2890075"/>
            <a:ext cx="3556208" cy="1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Injury Classifications by Week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50" y="624750"/>
            <a:ext cx="7308750" cy="43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Spectral Medium</vt:lpstr>
      <vt:lpstr>Spectral SemiBold</vt:lpstr>
      <vt:lpstr>Roboto</vt:lpstr>
      <vt:lpstr>Spectral ExtraBold</vt:lpstr>
      <vt:lpstr>Arial</vt:lpstr>
      <vt:lpstr>Merriweather</vt:lpstr>
      <vt:lpstr>Paradigm</vt:lpstr>
      <vt:lpstr>SAL 603 Final Project</vt:lpstr>
      <vt:lpstr>Research Question</vt:lpstr>
      <vt:lpstr>Injury Classifications</vt:lpstr>
      <vt:lpstr>Injury Classifications</vt:lpstr>
      <vt:lpstr>Frequency Distribution </vt:lpstr>
      <vt:lpstr>Non-Contact Injuries  </vt:lpstr>
      <vt:lpstr>Calculating Injury Rate </vt:lpstr>
      <vt:lpstr>Measures of Central Tendency &amp; Variability(Rates)  </vt:lpstr>
      <vt:lpstr>Injury Classifications by Week  </vt:lpstr>
      <vt:lpstr>Injury Severity by Classification  </vt:lpstr>
      <vt:lpstr>Summary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 603 Final Project</dc:title>
  <cp:lastModifiedBy>Reginald Archer</cp:lastModifiedBy>
  <cp:revision>1</cp:revision>
  <dcterms:modified xsi:type="dcterms:W3CDTF">2024-03-04T20:14:21Z</dcterms:modified>
</cp:coreProperties>
</file>