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59" r:id="rId6"/>
    <p:sldId id="273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Sorts Mill Goudy" panose="02000503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23481e3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23481e3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23481e37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23481e37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23481e37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23481e37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" y="5143500"/>
            <a:ext cx="121919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038600" y="-1138930"/>
            <a:ext cx="411480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532606" y="2355768"/>
            <a:ext cx="5338763" cy="230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5969" y="-359569"/>
            <a:ext cx="53387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8811337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2011679"/>
            <a:ext cx="5181600" cy="416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6172200" y="2011679"/>
            <a:ext cx="5181600" cy="416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 i="0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49971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355080" y="1824035"/>
            <a:ext cx="5000308" cy="68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 i="0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355080" y="2505075"/>
            <a:ext cx="500030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5514798" y="987425"/>
            <a:ext cx="5840589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 sz="3200"/>
            </a:lvl1pPr>
            <a:lvl2pPr marL="914400" lvl="1" indent="-3708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Char char="–"/>
              <a:defRPr sz="2800"/>
            </a:lvl2pPr>
            <a:lvl3pPr marL="1371600" lvl="2" indent="-3505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/>
            </a:lvl4pPr>
            <a:lvl5pPr marL="2286000" lvl="4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839789" y="2372360"/>
            <a:ext cx="3691817" cy="34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023202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5786120" y="838200"/>
            <a:ext cx="5603238" cy="518159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9789" y="2367280"/>
            <a:ext cx="3696652" cy="350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0"/>
          <p:cNvCxnSpPr/>
          <p:nvPr/>
        </p:nvCxnSpPr>
        <p:spPr>
          <a:xfrm>
            <a:off x="5023202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004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–"/>
              <a:defRPr sz="1800" b="0" i="1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988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Sorts Mill Goudy"/>
              <a:buChar char="–"/>
              <a:defRPr sz="1400" b="0" i="1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4" y="1824111"/>
            <a:ext cx="121919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839675" y="1513840"/>
            <a:ext cx="5011201" cy="309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/>
              <a:t>Appraised Home Values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5839676" y="4957900"/>
            <a:ext cx="5011192" cy="120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Ikaika Smith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Dillon May</a:t>
            </a:r>
            <a:endParaRPr/>
          </a:p>
        </p:txBody>
      </p:sp>
      <p:pic>
        <p:nvPicPr>
          <p:cNvPr id="92" name="Google Shape;92;p13" descr="A colorful light bulb with business icons"/>
          <p:cNvPicPr preferRelativeResize="0"/>
          <p:nvPr/>
        </p:nvPicPr>
        <p:blipFill rotWithShape="1">
          <a:blip r:embed="rId3">
            <a:alphaModFix/>
          </a:blip>
          <a:srcRect l="25930" r="29090" b="-2"/>
          <a:stretch/>
        </p:blipFill>
        <p:spPr>
          <a:xfrm>
            <a:off x="833540" y="777256"/>
            <a:ext cx="3368679" cy="5242544"/>
          </a:xfrm>
          <a:custGeom>
            <a:avLst/>
            <a:gdLst/>
            <a:ahLst/>
            <a:cxnLst/>
            <a:rect l="l" t="t" r="r" b="b"/>
            <a:pathLst>
              <a:path w="3368679" h="5242544" extrusionOk="0">
                <a:moveTo>
                  <a:pt x="1684341" y="0"/>
                </a:moveTo>
                <a:cubicBezTo>
                  <a:pt x="2614575" y="0"/>
                  <a:pt x="3368679" y="754104"/>
                  <a:pt x="3368679" y="1684339"/>
                </a:cubicBezTo>
                <a:lnTo>
                  <a:pt x="3368677" y="2408104"/>
                </a:lnTo>
                <a:cubicBezTo>
                  <a:pt x="3368678" y="2408114"/>
                  <a:pt x="3368678" y="2408123"/>
                  <a:pt x="3368679" y="2408133"/>
                </a:cubicBezTo>
                <a:lnTo>
                  <a:pt x="3368673" y="5242544"/>
                </a:lnTo>
                <a:lnTo>
                  <a:pt x="0" y="5242544"/>
                </a:lnTo>
                <a:lnTo>
                  <a:pt x="1" y="1684339"/>
                </a:lnTo>
                <a:cubicBezTo>
                  <a:pt x="1" y="754104"/>
                  <a:pt x="754106" y="0"/>
                  <a:pt x="1684341" y="0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3" name="Google Shape;93;p13"/>
          <p:cNvCxnSpPr/>
          <p:nvPr/>
        </p:nvCxnSpPr>
        <p:spPr>
          <a:xfrm>
            <a:off x="5060487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5583720" y="665799"/>
            <a:ext cx="5770080" cy="16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Metrics for Ridge Regression</a:t>
            </a:r>
            <a:endParaRPr/>
          </a:p>
        </p:txBody>
      </p:sp>
      <p:pic>
        <p:nvPicPr>
          <p:cNvPr id="159" name="Google Shape;159;p19" descr="A screenshot of a computer err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516" y="827833"/>
            <a:ext cx="2964705" cy="246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 descr="A screenshot of a computer error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33677" y="3639304"/>
            <a:ext cx="3074384" cy="217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9"/>
          <p:cNvCxnSpPr/>
          <p:nvPr/>
        </p:nvCxnSpPr>
        <p:spPr>
          <a:xfrm>
            <a:off x="4748153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2" name="Google Shape;16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583238" y="4279660"/>
            <a:ext cx="5770562" cy="28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Comparing Metrics</a:t>
            </a:r>
            <a:endParaRPr dirty="0"/>
          </a:p>
        </p:txBody>
      </p:sp>
      <p:pic>
        <p:nvPicPr>
          <p:cNvPr id="168" name="Google Shape;168;p20" descr="A screenshot of a computer error messag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6950" y="2430463"/>
            <a:ext cx="4864100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 descr="A screenshot of a computer error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394450" y="2417763"/>
            <a:ext cx="47371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1171575" y="2100263"/>
            <a:ext cx="1971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Lasso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181EC-5487-6CFF-1EE2-A0E0C29A3395}"/>
              </a:ext>
            </a:extLst>
          </p:cNvPr>
          <p:cNvSpPr txBox="1"/>
          <p:nvPr/>
        </p:nvSpPr>
        <p:spPr>
          <a:xfrm>
            <a:off x="6394450" y="2100263"/>
            <a:ext cx="1054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Comparing Distplots</a:t>
            </a:r>
            <a:endParaRPr/>
          </a:p>
        </p:txBody>
      </p:sp>
      <p:pic>
        <p:nvPicPr>
          <p:cNvPr id="177" name="Google Shape;177;p21" descr="A graph of a blue li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77565"/>
            <a:ext cx="5181600" cy="383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 descr="A graph of a graph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2267265"/>
            <a:ext cx="5181600" cy="365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Coefficients</a:t>
            </a:r>
            <a:endParaRPr/>
          </a:p>
        </p:txBody>
      </p:sp>
      <p:pic>
        <p:nvPicPr>
          <p:cNvPr id="184" name="Google Shape;184;p22" descr="A white text with black numbers and a black text&#10;&#10;Description automatically generated with medium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30691"/>
            <a:ext cx="5181600" cy="1926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 descr="A screenshot of a computer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3137827"/>
            <a:ext cx="5181600" cy="191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1228725" y="2786063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Lasso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6943725" y="2757488"/>
            <a:ext cx="708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Ridge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Comparing coefficients </a:t>
            </a:r>
            <a:endParaRPr/>
          </a:p>
        </p:txBody>
      </p:sp>
      <p:pic>
        <p:nvPicPr>
          <p:cNvPr id="193" name="Google Shape;193;p23" descr="A graph with numbers and lines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09729" y="2107410"/>
            <a:ext cx="4135951" cy="4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 descr="A graph of a graph with text&#10;&#10;Description automatically generated with medium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746322" y="2107410"/>
            <a:ext cx="4033358" cy="41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1528763" y="6429375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Lasso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7129463" y="6457950"/>
            <a:ext cx="708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Ridge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24"/>
          <p:cNvCxnSpPr/>
          <p:nvPr/>
        </p:nvCxnSpPr>
        <p:spPr>
          <a:xfrm rot="10800000">
            <a:off x="4" y="5143500"/>
            <a:ext cx="121919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088406" y="2034539"/>
            <a:ext cx="3680458" cy="208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Comparing Coefficients of both models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 rot="-5400000">
            <a:off x="890977" y="1446099"/>
            <a:ext cx="4075318" cy="4154714"/>
          </a:xfrm>
          <a:custGeom>
            <a:avLst/>
            <a:gdLst/>
            <a:ahLst/>
            <a:cxnLst/>
            <a:rect l="l" t="t" r="r" b="b"/>
            <a:pathLst>
              <a:path w="5325805" h="5429563" extrusionOk="0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05" name="Google Shape;205;p24" descr="A graph with blue squares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10729" y="1440265"/>
            <a:ext cx="5429993" cy="397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Conclusions</a:t>
            </a:r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Seems as though the models used for this data set was not the best models to be used.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For both Lasso and Ridge their coefficients were extremely far off from 0 and 1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However, r2 scored nearly close to 1 so that was the best fit for the data.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For Linear Regression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838200" y="2011679"/>
            <a:ext cx="5181600" cy="416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print("Mean squared error: %.2f" %mean_squared_error(y_test, predictions))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 squared error: 818744928.77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2"/>
          </p:nvPr>
        </p:nvSpPr>
        <p:spPr>
          <a:xfrm>
            <a:off x="6172200" y="2011679"/>
            <a:ext cx="5181600" cy="416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print("Coefficient of determination: %2f" %r2_score(y_test, predictions))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Coefficient of determination: 0.487856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Predictions- Linear Regression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950" y="1854304"/>
            <a:ext cx="6671600" cy="500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38200" y="584990"/>
            <a:ext cx="10515600" cy="1116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Summary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838200" y="2011675"/>
            <a:ext cx="8610300" cy="416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-Correlation between FIPS codes and appraisal values.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-Model has too many features I believe to accurately predict appraisal values.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-Would not recommend using this Linear Regression Model at this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EDFB-8445-3C65-5919-4F72EC68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Summary/Overview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BE2C-DB96-8C1E-8196-379EC6CB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</p:spPr>
        <p:txBody>
          <a:bodyPr wrap="square" lIns="91440" anchor="t">
            <a:normAutofit/>
          </a:bodyPr>
          <a:lstStyle/>
          <a:p>
            <a:r>
              <a:rPr lang="en-US" b="0" i="0" dirty="0">
                <a:effectLst/>
              </a:rPr>
              <a:t>Our project is focused on predicting home appraisal values. We wanted to see what factors/variables contribute to home appraisal values. Use correlation </a:t>
            </a:r>
            <a:r>
              <a:rPr lang="en-US" dirty="0"/>
              <a:t>to see how each data point associates with each other. </a:t>
            </a:r>
            <a:r>
              <a:rPr lang="en-US" b="0" i="0" dirty="0">
                <a:effectLst/>
              </a:rPr>
              <a:t>We’ll also fit a linear regression model to the home appraisal data to create a predictive model. We’ll also fit and compare a Lasso </a:t>
            </a:r>
            <a:r>
              <a:rPr lang="en-US" dirty="0"/>
              <a:t>R</a:t>
            </a:r>
            <a:r>
              <a:rPr lang="en-US" b="0" i="0" dirty="0">
                <a:effectLst/>
              </a:rPr>
              <a:t>egression and Ridge Regression model to the data to compare the performance of the two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1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Clean the data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838201" y="2672370"/>
            <a:ext cx="5053928" cy="350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Remove variables/columns that are not needed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Make sure that all data is not null and drop all Na/NaN values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Handle any missing values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Convert data types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Remove any special characters</a:t>
            </a:r>
            <a:endParaRPr/>
          </a:p>
          <a:p>
            <a:pPr marL="228600" lvl="0" indent="-127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228600" lvl="0" indent="-127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7146543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4" descr="Cartoon characters carrying boxes on conveyor bel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21633" y="2491828"/>
            <a:ext cx="3332167" cy="18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Explore the data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838201" y="2672370"/>
            <a:ext cx="5053928" cy="350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Visualize the data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Describe the datasets we were going to use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Look at size, quality and accuracy of data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7146543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" name="Google Shape;111;p15" descr="A blue circle with white text and a magnifying glass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21633" y="1762916"/>
            <a:ext cx="3332167" cy="333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Models used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838201" y="2672797"/>
            <a:ext cx="5053927" cy="3503736"/>
            <a:chOff x="0" y="427"/>
            <a:chExt cx="5053927" cy="3503736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427"/>
              <a:ext cx="5053927" cy="1001067"/>
            </a:xfrm>
            <a:prstGeom prst="roundRect">
              <a:avLst>
                <a:gd name="adj" fmla="val 10000"/>
              </a:avLst>
            </a:prstGeom>
            <a:solidFill>
              <a:srgbClr val="D9D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02822" y="225668"/>
              <a:ext cx="550587" cy="550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56233" y="427"/>
              <a:ext cx="3897694" cy="1001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156233" y="427"/>
              <a:ext cx="3897694" cy="1001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925" tIns="105925" rIns="105925" bIns="10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Sorts Mill Goudy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Linear Regression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0" y="1251762"/>
              <a:ext cx="5053927" cy="1001067"/>
            </a:xfrm>
            <a:prstGeom prst="roundRect">
              <a:avLst>
                <a:gd name="adj" fmla="val 10000"/>
              </a:avLst>
            </a:prstGeom>
            <a:solidFill>
              <a:srgbClr val="D9D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02822" y="1477002"/>
              <a:ext cx="550587" cy="550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156233" y="1251762"/>
              <a:ext cx="3897694" cy="1001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156233" y="1251762"/>
              <a:ext cx="3897694" cy="1001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925" tIns="105925" rIns="105925" bIns="10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Sorts Mill Goudy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Ridge Regression</a:t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0" y="2503096"/>
              <a:ext cx="5053927" cy="1001067"/>
            </a:xfrm>
            <a:prstGeom prst="roundRect">
              <a:avLst>
                <a:gd name="adj" fmla="val 10000"/>
              </a:avLst>
            </a:prstGeom>
            <a:solidFill>
              <a:srgbClr val="D9D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02822" y="2728336"/>
              <a:ext cx="550587" cy="550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156233" y="2503096"/>
              <a:ext cx="3897694" cy="1001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156233" y="2503096"/>
              <a:ext cx="3897694" cy="1001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925" tIns="105925" rIns="105925" bIns="10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Sorts Mill Goudy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Lasso Regression</a:t>
              </a:r>
              <a:endParaRPr/>
            </a:p>
          </p:txBody>
        </p:sp>
      </p:grpSp>
      <p:cxnSp>
        <p:nvCxnSpPr>
          <p:cNvPr id="131" name="Google Shape;131;p16"/>
          <p:cNvCxnSpPr/>
          <p:nvPr/>
        </p:nvCxnSpPr>
        <p:spPr>
          <a:xfrm>
            <a:off x="7146543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6" descr="A group of graphs with dots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7573772" y="2427288"/>
            <a:ext cx="4191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42FA-3D0C-ACF9-C8A6-FCA53771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A713A-F072-DEFE-6B18-035ECD75B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7BB53-9CA2-E0A9-DEE4-036FA26EB78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E2DCA4F-21CA-56F4-C842-E9613856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840230"/>
            <a:ext cx="7772400" cy="1958340"/>
          </a:xfrm>
          <a:prstGeom prst="rect">
            <a:avLst/>
          </a:prstGeom>
        </p:spPr>
      </p:pic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7DF4A17-EE25-BDE1-4706-0800316C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3798571"/>
            <a:ext cx="7162800" cy="23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2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838201" y="838199"/>
            <a:ext cx="4779817" cy="223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The New data</a:t>
            </a:r>
            <a:endParaRPr dirty="0"/>
          </a:p>
        </p:txBody>
      </p:sp>
      <p:pic>
        <p:nvPicPr>
          <p:cNvPr id="139" name="Google Shape;139;p17" descr="A close-up of a computer cod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11875" y="1589159"/>
            <a:ext cx="5241925" cy="852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7"/>
          <p:cNvCxnSpPr/>
          <p:nvPr/>
        </p:nvCxnSpPr>
        <p:spPr>
          <a:xfrm rot="10800000">
            <a:off x="-1" y="3429000"/>
            <a:ext cx="1219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17" descr="A table with numbers and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67" y="4597141"/>
            <a:ext cx="5099566" cy="107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 descr="A table with numbers and 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56868" y="4609364"/>
            <a:ext cx="5104690" cy="104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7286-8798-0832-D329-66CF9AAA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DFA8D7-90FF-9C36-7A08-B9F98FFF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8EC2DAD-884C-7D7F-991A-7E8EC772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0" y="1681000"/>
            <a:ext cx="6895164" cy="48757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3541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838201" y="838199"/>
            <a:ext cx="4779817" cy="223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Metrics for lasso regression</a:t>
            </a:r>
            <a:endParaRPr/>
          </a:p>
        </p:txBody>
      </p:sp>
      <p:pic>
        <p:nvPicPr>
          <p:cNvPr id="149" name="Google Shape;14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11875" y="1883885"/>
            <a:ext cx="5241925" cy="262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8"/>
          <p:cNvCxnSpPr/>
          <p:nvPr/>
        </p:nvCxnSpPr>
        <p:spPr>
          <a:xfrm rot="10800000">
            <a:off x="-1" y="3429000"/>
            <a:ext cx="121920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8" descr="A screenshot of a computer erro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2073" y="3999516"/>
            <a:ext cx="2943060" cy="22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 descr="A screenshot of a computer error messag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56868" y="3999516"/>
            <a:ext cx="3308259" cy="226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rgbClr val="000000"/>
      </a:dk1>
      <a:lt1>
        <a:srgbClr val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340</Words>
  <Application>Microsoft Macintosh PowerPoint</Application>
  <PresentationFormat>Widescreen</PresentationFormat>
  <Paragraphs>63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Sorts Mill Goudy</vt:lpstr>
      <vt:lpstr>Arial</vt:lpstr>
      <vt:lpstr>ArchwayVTI</vt:lpstr>
      <vt:lpstr>Appraised Home Values</vt:lpstr>
      <vt:lpstr>Summary/Overview</vt:lpstr>
      <vt:lpstr>Clean the data</vt:lpstr>
      <vt:lpstr>Explore the data</vt:lpstr>
      <vt:lpstr>Models used</vt:lpstr>
      <vt:lpstr>Original Data</vt:lpstr>
      <vt:lpstr>The New data</vt:lpstr>
      <vt:lpstr>Correlation</vt:lpstr>
      <vt:lpstr>Metrics for lasso regression</vt:lpstr>
      <vt:lpstr>Metrics for Ridge Regression</vt:lpstr>
      <vt:lpstr>Comparing Metrics</vt:lpstr>
      <vt:lpstr>Comparing Distplots</vt:lpstr>
      <vt:lpstr>Coefficients</vt:lpstr>
      <vt:lpstr>Comparing coefficients </vt:lpstr>
      <vt:lpstr>Comparing Coefficients of both models</vt:lpstr>
      <vt:lpstr>Conclusions</vt:lpstr>
      <vt:lpstr>Metrics For Linear Regression</vt:lpstr>
      <vt:lpstr>Predictions- Linear Regression</vt:lpstr>
      <vt:lpstr>Linear Regression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Appraised Home Values</dc:title>
  <cp:lastModifiedBy>Ikaika Smith</cp:lastModifiedBy>
  <cp:revision>10</cp:revision>
  <dcterms:modified xsi:type="dcterms:W3CDTF">2024-01-23T04:09:30Z</dcterms:modified>
</cp:coreProperties>
</file>