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sldIdLst>
    <p:sldId id="301" r:id="rId5"/>
    <p:sldId id="317" r:id="rId6"/>
    <p:sldId id="323" r:id="rId7"/>
    <p:sldId id="326" r:id="rId8"/>
    <p:sldId id="327" r:id="rId9"/>
    <p:sldId id="328" r:id="rId10"/>
    <p:sldId id="347" r:id="rId11"/>
    <p:sldId id="329" r:id="rId12"/>
    <p:sldId id="330" r:id="rId13"/>
    <p:sldId id="331" r:id="rId14"/>
    <p:sldId id="333" r:id="rId15"/>
    <p:sldId id="334" r:id="rId16"/>
    <p:sldId id="348" r:id="rId17"/>
    <p:sldId id="335" r:id="rId18"/>
    <p:sldId id="336" r:id="rId19"/>
    <p:sldId id="337" r:id="rId20"/>
    <p:sldId id="338" r:id="rId21"/>
    <p:sldId id="340" r:id="rId22"/>
    <p:sldId id="341" r:id="rId23"/>
    <p:sldId id="342" r:id="rId24"/>
    <p:sldId id="343" r:id="rId25"/>
    <p:sldId id="344" r:id="rId26"/>
    <p:sldId id="34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00" userDrawn="1">
          <p15:clr>
            <a:srgbClr val="A4A3A4"/>
          </p15:clr>
        </p15:guide>
        <p15:guide id="3" orient="horz" pos="744" userDrawn="1">
          <p15:clr>
            <a:srgbClr val="A4A3A4"/>
          </p15:clr>
        </p15:guide>
        <p15:guide id="4" pos="456" userDrawn="1">
          <p15:clr>
            <a:srgbClr val="A4A3A4"/>
          </p15:clr>
        </p15:guide>
        <p15:guide id="5" orient="horz" pos="17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A31B"/>
    <a:srgbClr val="222222"/>
    <a:srgbClr val="6B002A"/>
    <a:srgbClr val="4D4D4C"/>
    <a:srgbClr val="761426"/>
    <a:srgbClr val="00A3AF"/>
    <a:srgbClr val="0B253F"/>
    <a:srgbClr val="F05181"/>
    <a:srgbClr val="06A3AE"/>
    <a:srgbClr val="0B25A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39"/>
    <p:restoredTop sz="89922" autoAdjust="0"/>
  </p:normalViewPr>
  <p:slideViewPr>
    <p:cSldViewPr snapToGrid="0" snapToObjects="1">
      <p:cViewPr varScale="1">
        <p:scale>
          <a:sx n="100" d="100"/>
          <a:sy n="100" d="100"/>
        </p:scale>
        <p:origin x="1280" y="160"/>
      </p:cViewPr>
      <p:guideLst>
        <p:guide orient="horz" pos="600"/>
        <p:guide orient="horz" pos="744"/>
        <p:guide pos="456"/>
        <p:guide orient="horz" pos="17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CC16B3-D8EC-264D-8EF0-1321CDFD04ED}" type="datetimeFigureOut">
              <a:rPr lang="en-US" smtClean="0"/>
              <a:t>4/5/22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3DDFAF-7DD9-8E40-9CC4-B7911C011FBD}" type="slidenum">
              <a:rPr lang="en-US" smtClean="0"/>
              <a:t>‹#›</a:t>
            </a:fld>
            <a:endParaRPr lang="en-US" dirty="0"/>
          </a:p>
        </p:txBody>
      </p:sp>
    </p:spTree>
    <p:extLst>
      <p:ext uri="{BB962C8B-B14F-4D97-AF65-F5344CB8AC3E}">
        <p14:creationId xmlns:p14="http://schemas.microsoft.com/office/powerpoint/2010/main" val="1674245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Thank you, Dr. Donnellan. And again, thank you everyone for coming. Bill Bradley said it best: “Leadership is unlocking peoples potential to become better”. And by using transformational leadership we can empower that individual to become a better leader. As we all know, we have had a rough time with COVID being around and our stress levels have gone up significantly. One area in particular is the hospitality industry. So, the topic for my dissertation looks at transformational leadership and job stress in the hospitality industry. </a:t>
            </a:r>
          </a:p>
          <a:p>
            <a:r>
              <a:rPr lang="en-US" sz="1200" baseline="0" dirty="0">
                <a:latin typeface="Cambria" pitchFamily="18" charset="0"/>
              </a:rPr>
              <a:t> </a:t>
            </a:r>
          </a:p>
          <a:p>
            <a:endParaRPr lang="en-US" dirty="0"/>
          </a:p>
        </p:txBody>
      </p:sp>
      <p:sp>
        <p:nvSpPr>
          <p:cNvPr id="4" name="Slide Number Placeholder 3"/>
          <p:cNvSpPr>
            <a:spLocks noGrp="1"/>
          </p:cNvSpPr>
          <p:nvPr>
            <p:ph type="sldNum" sz="quarter" idx="10"/>
          </p:nvPr>
        </p:nvSpPr>
        <p:spPr/>
        <p:txBody>
          <a:bodyPr/>
          <a:lstStyle/>
          <a:p>
            <a:fld id="{2E3DDFAF-7DD9-8E40-9CC4-B7911C011FBD}" type="slidenum">
              <a:rPr lang="en-US" smtClean="0"/>
              <a:t>1</a:t>
            </a:fld>
            <a:endParaRPr lang="en-US" dirty="0"/>
          </a:p>
        </p:txBody>
      </p:sp>
    </p:spTree>
    <p:extLst>
      <p:ext uri="{BB962C8B-B14F-4D97-AF65-F5344CB8AC3E}">
        <p14:creationId xmlns:p14="http://schemas.microsoft.com/office/powerpoint/2010/main" val="2723416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ct val="20000"/>
              </a:spcBef>
              <a:spcAft>
                <a:spcPts val="0"/>
              </a:spcAft>
              <a:buClrTx/>
              <a:buSzTx/>
              <a:buFontTx/>
              <a:buNone/>
              <a:tabLst/>
              <a:defRPr/>
            </a:pPr>
            <a:r>
              <a:rPr lang="en-US" sz="1200" kern="1200" dirty="0">
                <a:solidFill>
                  <a:schemeClr val="tx1"/>
                </a:solidFill>
                <a:effectLst/>
                <a:latin typeface="+mn-lt"/>
                <a:ea typeface="+mn-ea"/>
                <a:cs typeface="+mn-cs"/>
              </a:rPr>
              <a:t>While reviewing the literature, I looked at certain keywords that would help me gather an extensive search of the related material. The independent variables were transformational and transactional leadership, transformative and transform. The dependent variables were job stress and burnout. Job performance and employee burnout was also used to gather information. The framework was developed around the Full Range Leadership Model which Bass and Avolio developed in 1991 and placed three distinct styles. This model focused on these types of leadership styles that were used in the workplace. The two that I will look at are transformational leadership and transactional leadership. The other part of the framework looks at the Coping Theory developed by Lazarus and Folkman which looks at how individuals develop coping skills to help deal with stress. One of these ways is through gathering resources. The Conservation of Resources Model explains that a person tries to obtain, retain, and utilize things or objects that are worth something to help them deal with stress. </a:t>
            </a:r>
          </a:p>
          <a:p>
            <a:pPr marL="0" marR="0" lvl="0" indent="0" algn="l" defTabSz="457200" rtl="0" eaLnBrk="1" fontAlgn="auto" latinLnBrk="0" hangingPunct="1">
              <a:lnSpc>
                <a:spcPct val="100000"/>
              </a:lnSpc>
              <a:spcBef>
                <a:spcPct val="20000"/>
              </a:spcBef>
              <a:spcAft>
                <a:spcPts val="0"/>
              </a:spcAft>
              <a:buClrTx/>
              <a:buSzTx/>
              <a:buFontTx/>
              <a:buNone/>
              <a:tabLst/>
              <a:defRPr/>
            </a:pPr>
            <a:r>
              <a:rPr kumimoji="0" lang="en-US" b="0" i="0" u="none" strike="noStrike" kern="1200" cap="none" spc="0" normalizeH="0" baseline="0" noProof="0" dirty="0">
                <a:ln>
                  <a:noFill/>
                </a:ln>
                <a:solidFill>
                  <a:sysClr val="windowText" lastClr="000000">
                    <a:lumMod val="85000"/>
                    <a:lumOff val="15000"/>
                  </a:sysClr>
                </a:solidFill>
                <a:effectLst/>
                <a:uLnTx/>
                <a:uFillTx/>
                <a:latin typeface="+mn-lt"/>
                <a:ea typeface="+mn-ea"/>
                <a:cs typeface="+mn-cs"/>
              </a:rPr>
              <a:t> </a:t>
            </a:r>
          </a:p>
          <a:p>
            <a:r>
              <a:rPr lang="en-US" dirty="0"/>
              <a:t> </a:t>
            </a:r>
          </a:p>
        </p:txBody>
      </p:sp>
      <p:sp>
        <p:nvSpPr>
          <p:cNvPr id="4" name="Slide Number Placeholder 3"/>
          <p:cNvSpPr>
            <a:spLocks noGrp="1"/>
          </p:cNvSpPr>
          <p:nvPr>
            <p:ph type="sldNum" sz="quarter" idx="10"/>
          </p:nvPr>
        </p:nvSpPr>
        <p:spPr/>
        <p:txBody>
          <a:bodyPr/>
          <a:lstStyle/>
          <a:p>
            <a:fld id="{2E3DDFAF-7DD9-8E40-9CC4-B7911C011FBD}" type="slidenum">
              <a:rPr lang="en-US" smtClean="0"/>
              <a:t>10</a:t>
            </a:fld>
            <a:endParaRPr lang="en-US" dirty="0"/>
          </a:p>
        </p:txBody>
      </p:sp>
    </p:spTree>
    <p:extLst>
      <p:ext uri="{BB962C8B-B14F-4D97-AF65-F5344CB8AC3E}">
        <p14:creationId xmlns:p14="http://schemas.microsoft.com/office/powerpoint/2010/main" val="4791900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sz="1200" kern="1200" dirty="0">
                <a:solidFill>
                  <a:schemeClr val="tx1"/>
                </a:solidFill>
                <a:effectLst/>
                <a:latin typeface="+mn-lt"/>
                <a:ea typeface="+mn-ea"/>
                <a:cs typeface="+mn-cs"/>
              </a:rPr>
              <a:t>The population being studied are the employees and management in the hospitality industry. I looked at workers from various parts of the industry from hotels, restaurants, and customer service. They were regular employees, people in leader roles, and management. The sample size was 34 participants from the population that I gathered using social media. After receiving IRB approval, the recruitment flyer with the link was posted on the Temple University School of Tourism and Hospitality Management LinkedIn Alumni page as well as my personal LinkedIn and Facebook pages. </a:t>
            </a:r>
          </a:p>
          <a:p>
            <a:r>
              <a:rPr lang="en-US" dirty="0"/>
              <a:t> </a:t>
            </a:r>
          </a:p>
        </p:txBody>
      </p:sp>
      <p:sp>
        <p:nvSpPr>
          <p:cNvPr id="4" name="Slide Number Placeholder 3"/>
          <p:cNvSpPr>
            <a:spLocks noGrp="1"/>
          </p:cNvSpPr>
          <p:nvPr>
            <p:ph type="sldNum" sz="quarter" idx="10"/>
          </p:nvPr>
        </p:nvSpPr>
        <p:spPr/>
        <p:txBody>
          <a:bodyPr/>
          <a:lstStyle/>
          <a:p>
            <a:fld id="{2E3DDFAF-7DD9-8E40-9CC4-B7911C011FBD}" type="slidenum">
              <a:rPr lang="en-US" smtClean="0"/>
              <a:t>11</a:t>
            </a:fld>
            <a:endParaRPr lang="en-US" dirty="0"/>
          </a:p>
        </p:txBody>
      </p:sp>
    </p:spTree>
    <p:extLst>
      <p:ext uri="{BB962C8B-B14F-4D97-AF65-F5344CB8AC3E}">
        <p14:creationId xmlns:p14="http://schemas.microsoft.com/office/powerpoint/2010/main" val="3181667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sz="1200" kern="1200" dirty="0">
                <a:solidFill>
                  <a:schemeClr val="tx1"/>
                </a:solidFill>
                <a:effectLst/>
                <a:latin typeface="+mn-lt"/>
                <a:ea typeface="+mn-ea"/>
                <a:cs typeface="+mn-cs"/>
              </a:rPr>
              <a:t>The materials used for this study was a survey questionnaire developed around the Multifactor Leadership Questionnaire created by Bass and Avolio. There were 15 questions for employees/staff members and 15 for management and people in the leadership role. The participants also completed 10 questions based on the Perceived Stress Scale developed by Cohen. They also completed some demographic questions. </a:t>
            </a:r>
          </a:p>
          <a:p>
            <a:r>
              <a:rPr lang="en-US" dirty="0"/>
              <a:t> </a:t>
            </a:r>
          </a:p>
        </p:txBody>
      </p:sp>
      <p:sp>
        <p:nvSpPr>
          <p:cNvPr id="4" name="Slide Number Placeholder 3"/>
          <p:cNvSpPr>
            <a:spLocks noGrp="1"/>
          </p:cNvSpPr>
          <p:nvPr>
            <p:ph type="sldNum" sz="quarter" idx="10"/>
          </p:nvPr>
        </p:nvSpPr>
        <p:spPr/>
        <p:txBody>
          <a:bodyPr/>
          <a:lstStyle/>
          <a:p>
            <a:fld id="{2E3DDFAF-7DD9-8E40-9CC4-B7911C011FBD}" type="slidenum">
              <a:rPr lang="en-US" smtClean="0"/>
              <a:t>12</a:t>
            </a:fld>
            <a:endParaRPr lang="en-US" dirty="0"/>
          </a:p>
        </p:txBody>
      </p:sp>
    </p:spTree>
    <p:extLst>
      <p:ext uri="{BB962C8B-B14F-4D97-AF65-F5344CB8AC3E}">
        <p14:creationId xmlns:p14="http://schemas.microsoft.com/office/powerpoint/2010/main" val="34972699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2400" marR="0" lvl="0" indent="0" algn="l" defTabSz="914400" rtl="0" eaLnBrk="1" fontAlgn="auto" latinLnBrk="0" hangingPunct="1">
              <a:lnSpc>
                <a:spcPct val="100000"/>
              </a:lnSpc>
              <a:spcBef>
                <a:spcPts val="480"/>
              </a:spcBef>
              <a:spcAft>
                <a:spcPts val="0"/>
              </a:spcAft>
              <a:buClr>
                <a:srgbClr val="262626"/>
              </a:buClr>
              <a:buSzPct val="100000"/>
              <a:buFontTx/>
              <a:buNone/>
              <a:tabLst/>
              <a:defRPr/>
            </a:pPr>
            <a:r>
              <a:rPr lang="en-US" sz="1200" kern="1200" dirty="0">
                <a:solidFill>
                  <a:schemeClr val="tx1"/>
                </a:solidFill>
                <a:effectLst/>
                <a:latin typeface="+mn-lt"/>
                <a:ea typeface="+mn-ea"/>
                <a:cs typeface="+mn-cs"/>
              </a:rPr>
              <a:t>These are the variables that were used within the study. The independent variables are transformational leadership and transactional leadership. The dependent variables are job stress and burnout. I also looked at the demographic variables such as age, gender, level of education etc. The answers to the questions were measured on the five point Likert scale with 1=strongly disagree and 5= strongly agree for the independent variables. The dependent variables were 1=Never and 5=Always.</a:t>
            </a:r>
          </a:p>
          <a:p>
            <a:pPr marL="152400" marR="0" lvl="0" indent="0" algn="l" defTabSz="914400" rtl="0" eaLnBrk="1" fontAlgn="auto" latinLnBrk="0" hangingPunct="1">
              <a:lnSpc>
                <a:spcPct val="100000"/>
              </a:lnSpc>
              <a:spcBef>
                <a:spcPts val="480"/>
              </a:spcBef>
              <a:spcAft>
                <a:spcPts val="0"/>
              </a:spcAft>
              <a:buClr>
                <a:srgbClr val="262626"/>
              </a:buClr>
              <a:buSzPct val="100000"/>
              <a:buFontTx/>
              <a:buNone/>
              <a:tabLst/>
              <a:defRPr/>
            </a:pPr>
            <a:r>
              <a:rPr lang="en-US" dirty="0"/>
              <a:t> </a:t>
            </a:r>
          </a:p>
        </p:txBody>
      </p:sp>
      <p:sp>
        <p:nvSpPr>
          <p:cNvPr id="4" name="Slide Number Placeholder 3"/>
          <p:cNvSpPr>
            <a:spLocks noGrp="1"/>
          </p:cNvSpPr>
          <p:nvPr>
            <p:ph type="sldNum" sz="quarter" idx="10"/>
          </p:nvPr>
        </p:nvSpPr>
        <p:spPr/>
        <p:txBody>
          <a:bodyPr/>
          <a:lstStyle/>
          <a:p>
            <a:fld id="{2E3DDFAF-7DD9-8E40-9CC4-B7911C011FBD}" type="slidenum">
              <a:rPr lang="en-US" smtClean="0"/>
              <a:t>13</a:t>
            </a:fld>
            <a:endParaRPr lang="en-US" dirty="0"/>
          </a:p>
        </p:txBody>
      </p:sp>
    </p:spTree>
    <p:extLst>
      <p:ext uri="{BB962C8B-B14F-4D97-AF65-F5344CB8AC3E}">
        <p14:creationId xmlns:p14="http://schemas.microsoft.com/office/powerpoint/2010/main" val="1507376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ct val="20000"/>
              </a:spcBef>
              <a:spcAft>
                <a:spcPts val="0"/>
              </a:spcAft>
              <a:buClrTx/>
              <a:buSzTx/>
              <a:buFontTx/>
              <a:buNone/>
              <a:tabLst/>
              <a:defRPr/>
            </a:pPr>
            <a:r>
              <a:rPr lang="en-US" sz="1200" kern="1200" dirty="0">
                <a:solidFill>
                  <a:schemeClr val="tx1"/>
                </a:solidFill>
                <a:effectLst/>
                <a:latin typeface="+mn-lt"/>
                <a:ea typeface="+mn-ea"/>
                <a:cs typeface="+mn-cs"/>
              </a:rPr>
              <a:t>The survey was created on Qualtrics XM platform and distributed using an online link that can be accessed via desktop or mobile. After the survey was created, the link was placed on the recruitment flyer and distributed via LinkedIn and Facebook. The recruitment flyer was also posted to the Temple University STHM LinkedIn Alumni Page. </a:t>
            </a:r>
          </a:p>
          <a:p>
            <a:pPr marL="0" marR="0" lvl="0" indent="0" algn="l" defTabSz="457200" rtl="0" eaLnBrk="1" fontAlgn="auto" latinLnBrk="0" hangingPunct="1">
              <a:lnSpc>
                <a:spcPct val="100000"/>
              </a:lnSpc>
              <a:spcBef>
                <a:spcPct val="20000"/>
              </a:spcBef>
              <a:spcAft>
                <a:spcPts val="0"/>
              </a:spcAft>
              <a:buClrTx/>
              <a:buSzTx/>
              <a:buFontTx/>
              <a:buNone/>
              <a:tabLst/>
              <a:defRPr/>
            </a:pPr>
            <a:r>
              <a:rPr lang="en-US" dirty="0"/>
              <a:t> </a:t>
            </a:r>
          </a:p>
        </p:txBody>
      </p:sp>
      <p:sp>
        <p:nvSpPr>
          <p:cNvPr id="4" name="Slide Number Placeholder 3"/>
          <p:cNvSpPr>
            <a:spLocks noGrp="1"/>
          </p:cNvSpPr>
          <p:nvPr>
            <p:ph type="sldNum" sz="quarter" idx="10"/>
          </p:nvPr>
        </p:nvSpPr>
        <p:spPr/>
        <p:txBody>
          <a:bodyPr/>
          <a:lstStyle/>
          <a:p>
            <a:fld id="{2E3DDFAF-7DD9-8E40-9CC4-B7911C011FBD}" type="slidenum">
              <a:rPr lang="en-US" smtClean="0"/>
              <a:t>14</a:t>
            </a:fld>
            <a:endParaRPr lang="en-US" dirty="0"/>
          </a:p>
        </p:txBody>
      </p:sp>
    </p:spTree>
    <p:extLst>
      <p:ext uri="{BB962C8B-B14F-4D97-AF65-F5344CB8AC3E}">
        <p14:creationId xmlns:p14="http://schemas.microsoft.com/office/powerpoint/2010/main" val="24199396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sz="1200" kern="1200" dirty="0">
                <a:solidFill>
                  <a:schemeClr val="tx1"/>
                </a:solidFill>
                <a:effectLst/>
                <a:latin typeface="+mn-lt"/>
                <a:ea typeface="+mn-ea"/>
                <a:cs typeface="+mn-cs"/>
              </a:rPr>
              <a:t>Once the individual completed the survey, the data collected was placed on a spreadsheet and encrypted to protect the participants identity and personal information. After collection and encryption, the spreadsheet was uploaded into R programming for analysis for data cleaning. The data was then analyzed using chi-square testing. This analysis looks at a small sample size and tests for the comparison of the results. This testing looks to make a determination whether the observed results and the expected results are a chance happening or if there is a relationship between the variables. </a:t>
            </a:r>
          </a:p>
          <a:p>
            <a:r>
              <a:rPr lang="en-US" dirty="0"/>
              <a:t> </a:t>
            </a:r>
          </a:p>
        </p:txBody>
      </p:sp>
      <p:sp>
        <p:nvSpPr>
          <p:cNvPr id="4" name="Slide Number Placeholder 3"/>
          <p:cNvSpPr>
            <a:spLocks noGrp="1"/>
          </p:cNvSpPr>
          <p:nvPr>
            <p:ph type="sldNum" sz="quarter" idx="10"/>
          </p:nvPr>
        </p:nvSpPr>
        <p:spPr/>
        <p:txBody>
          <a:bodyPr/>
          <a:lstStyle/>
          <a:p>
            <a:fld id="{2E3DDFAF-7DD9-8E40-9CC4-B7911C011FBD}" type="slidenum">
              <a:rPr lang="en-US" smtClean="0"/>
              <a:t>15</a:t>
            </a:fld>
            <a:endParaRPr lang="en-US" dirty="0"/>
          </a:p>
        </p:txBody>
      </p:sp>
    </p:spTree>
    <p:extLst>
      <p:ext uri="{BB962C8B-B14F-4D97-AF65-F5344CB8AC3E}">
        <p14:creationId xmlns:p14="http://schemas.microsoft.com/office/powerpoint/2010/main" val="11601493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50800" algn="l" defTabSz="457200" rtl="0" eaLnBrk="1" fontAlgn="auto" latinLnBrk="0" hangingPunct="1">
              <a:lnSpc>
                <a:spcPct val="100000"/>
              </a:lnSpc>
              <a:spcBef>
                <a:spcPct val="20000"/>
              </a:spcBef>
              <a:spcAft>
                <a:spcPts val="0"/>
              </a:spcAft>
              <a:buClrTx/>
              <a:buSzTx/>
              <a:buFont typeface="Wingdings 3" panose="05040102010807070707" pitchFamily="18" charset="2"/>
              <a:buNone/>
              <a:tabLst/>
              <a:defRPr/>
            </a:pPr>
            <a:endParaRPr kumimoji="0" lang="en-US" sz="3600" b="0" i="0" u="none" strike="noStrike" kern="1200" cap="none" spc="0" normalizeH="0" baseline="0" noProof="0" dirty="0">
              <a:ln>
                <a:noFill/>
              </a:ln>
              <a:solidFill>
                <a:sysClr val="windowText" lastClr="000000">
                  <a:lumMod val="85000"/>
                  <a:lumOff val="15000"/>
                </a:sysClr>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sz="1200" kern="1200" dirty="0">
                <a:solidFill>
                  <a:schemeClr val="tx1"/>
                </a:solidFill>
                <a:effectLst/>
                <a:latin typeface="+mn-lt"/>
                <a:ea typeface="+mn-ea"/>
                <a:cs typeface="+mn-cs"/>
              </a:rPr>
              <a:t>The one assumption that came up was making sure the responses from the participants were truthful and their own responses. To ensure the participants responded truthfully, I told them how I was storing the data and the length of time it was being stored. I also informed them of their personal information will be encrypted and not used. Limitations in the study consisted of the use of an online survey, time, and threat of bias in the survey. One way to combat these limitations was to ensure the survey being used was developed from a previous survey that obtain similar results. The time limitation was overcome by allowing the participants ample time to complete the survey. And finally, the threat of bias was overcome I monitored the results and changed up the response order to ensure the participants didn’t get tired of taking the survey. The delimitations in the study were selecting the participants from the industry. The hospitality industry has a high turnover rate and with COVID-19 being a big factor within the last 2-3 years the rate was increased dramatically. One of the factors for this high turnover was job stress. Rehman and Mubashar (2017) reported that job stress has been documented as being one of the leading causes for managers regarding job performance, positive well-being, and turnover intention. </a:t>
            </a:r>
          </a:p>
          <a:p>
            <a:r>
              <a:rPr lang="en-US" dirty="0"/>
              <a:t> </a:t>
            </a:r>
          </a:p>
        </p:txBody>
      </p:sp>
      <p:sp>
        <p:nvSpPr>
          <p:cNvPr id="4" name="Slide Number Placeholder 3"/>
          <p:cNvSpPr>
            <a:spLocks noGrp="1"/>
          </p:cNvSpPr>
          <p:nvPr>
            <p:ph type="sldNum" sz="quarter" idx="10"/>
          </p:nvPr>
        </p:nvSpPr>
        <p:spPr/>
        <p:txBody>
          <a:bodyPr/>
          <a:lstStyle/>
          <a:p>
            <a:fld id="{2E3DDFAF-7DD9-8E40-9CC4-B7911C011FBD}" type="slidenum">
              <a:rPr lang="en-US" smtClean="0"/>
              <a:t>16</a:t>
            </a:fld>
            <a:endParaRPr lang="en-US" dirty="0"/>
          </a:p>
        </p:txBody>
      </p:sp>
    </p:spTree>
    <p:extLst>
      <p:ext uri="{BB962C8B-B14F-4D97-AF65-F5344CB8AC3E}">
        <p14:creationId xmlns:p14="http://schemas.microsoft.com/office/powerpoint/2010/main" val="2601955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sz="1200" kern="1200" dirty="0">
                <a:solidFill>
                  <a:schemeClr val="tx1"/>
                </a:solidFill>
                <a:effectLst/>
                <a:latin typeface="+mn-lt"/>
                <a:ea typeface="+mn-ea"/>
                <a:cs typeface="+mn-cs"/>
              </a:rPr>
              <a:t>The ethical assurances required the study to obtain IRB approval which contained the recruitment flyer, copy of the survey and any training certifications needed to complete the study. The survey contained a consent letter which they read at the beginning of the process which informed them of their risks and how the information provided would be used and stored. Each participant understood that all information that would pertain to identity and responses were confidential and would be stored and encrypted and destroyed after a period of three years. </a:t>
            </a:r>
          </a:p>
          <a:p>
            <a:r>
              <a:rPr lang="en-US" dirty="0"/>
              <a:t> </a:t>
            </a:r>
          </a:p>
        </p:txBody>
      </p:sp>
      <p:sp>
        <p:nvSpPr>
          <p:cNvPr id="4" name="Slide Number Placeholder 3"/>
          <p:cNvSpPr>
            <a:spLocks noGrp="1"/>
          </p:cNvSpPr>
          <p:nvPr>
            <p:ph type="sldNum" sz="quarter" idx="10"/>
          </p:nvPr>
        </p:nvSpPr>
        <p:spPr/>
        <p:txBody>
          <a:bodyPr/>
          <a:lstStyle/>
          <a:p>
            <a:fld id="{2E3DDFAF-7DD9-8E40-9CC4-B7911C011FBD}" type="slidenum">
              <a:rPr lang="en-US" smtClean="0"/>
              <a:t>17</a:t>
            </a:fld>
            <a:endParaRPr lang="en-US" dirty="0"/>
          </a:p>
        </p:txBody>
      </p:sp>
    </p:spTree>
    <p:extLst>
      <p:ext uri="{BB962C8B-B14F-4D97-AF65-F5344CB8AC3E}">
        <p14:creationId xmlns:p14="http://schemas.microsoft.com/office/powerpoint/2010/main" val="4452726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sz="1200" kern="1200" dirty="0">
                <a:solidFill>
                  <a:schemeClr val="tx1"/>
                </a:solidFill>
                <a:effectLst/>
                <a:latin typeface="+mn-lt"/>
                <a:ea typeface="+mn-ea"/>
                <a:cs typeface="+mn-cs"/>
              </a:rPr>
              <a:t>The results of the study looked at the perception of leadership styles used in the hospitality industry. RQ1looked at the impact of leadership styles on job stress and burnout and found that the management perceived they used transformational leadership within the workplace. The employee’s perception of leadership style that their management utilizes is in line with what many managers perceived usage. The results showed that there was no significant difference with employee stress levels when there are different leadership styles used in the hospitality industry. RQ2 looked at whether transformational leadership or transactional leadership was used in the industry to deal with job stress and burnout. The study concluded that there was no significant difference in stress levels when either transformational or transactional leadership was implemented. The results were inconclusive as to which leadership style works effectively when reducing stress in the workplace.  </a:t>
            </a:r>
            <a:endParaRPr lang="en-US" dirty="0"/>
          </a:p>
        </p:txBody>
      </p:sp>
      <p:sp>
        <p:nvSpPr>
          <p:cNvPr id="4" name="Slide Number Placeholder 3"/>
          <p:cNvSpPr>
            <a:spLocks noGrp="1"/>
          </p:cNvSpPr>
          <p:nvPr>
            <p:ph type="sldNum" sz="quarter" idx="10"/>
          </p:nvPr>
        </p:nvSpPr>
        <p:spPr/>
        <p:txBody>
          <a:bodyPr/>
          <a:lstStyle/>
          <a:p>
            <a:fld id="{2E3DDFAF-7DD9-8E40-9CC4-B7911C011FBD}" type="slidenum">
              <a:rPr lang="en-US" smtClean="0"/>
              <a:t>18</a:t>
            </a:fld>
            <a:endParaRPr lang="en-US" dirty="0"/>
          </a:p>
        </p:txBody>
      </p:sp>
    </p:spTree>
    <p:extLst>
      <p:ext uri="{BB962C8B-B14F-4D97-AF65-F5344CB8AC3E}">
        <p14:creationId xmlns:p14="http://schemas.microsoft.com/office/powerpoint/2010/main" val="30307465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sz="1200" kern="1200" dirty="0">
                <a:solidFill>
                  <a:schemeClr val="tx1"/>
                </a:solidFill>
                <a:effectLst/>
                <a:latin typeface="+mn-lt"/>
                <a:ea typeface="+mn-ea"/>
                <a:cs typeface="+mn-cs"/>
              </a:rPr>
              <a:t>The implications of this study showed that management and employees both perceived that they use transformational leadership when dealing with stress in the hospitality industry. This falls in line with previous research. Yan et al (2021) informed us that workers have different stressors that they deal with within the industry. The industry has a lot of stressors from customer complaints to balancing work-life goals. However, some researchers argue that transformational leadership can induce more stress on the employee. Furthermore, we see that management has the same amount of stress if not more than the employee. But when determining which leadership style is best at reducing job stress and burnout, the results were inconclusive as there is not one preferred leadership style that will fit each individual. </a:t>
            </a:r>
          </a:p>
          <a:p>
            <a:r>
              <a:rPr lang="en-US" dirty="0"/>
              <a:t> </a:t>
            </a:r>
          </a:p>
        </p:txBody>
      </p:sp>
      <p:sp>
        <p:nvSpPr>
          <p:cNvPr id="4" name="Slide Number Placeholder 3"/>
          <p:cNvSpPr>
            <a:spLocks noGrp="1"/>
          </p:cNvSpPr>
          <p:nvPr>
            <p:ph type="sldNum" sz="quarter" idx="10"/>
          </p:nvPr>
        </p:nvSpPr>
        <p:spPr/>
        <p:txBody>
          <a:bodyPr/>
          <a:lstStyle/>
          <a:p>
            <a:fld id="{2E3DDFAF-7DD9-8E40-9CC4-B7911C011FBD}" type="slidenum">
              <a:rPr lang="en-US" smtClean="0"/>
              <a:t>19</a:t>
            </a:fld>
            <a:endParaRPr lang="en-US" dirty="0"/>
          </a:p>
        </p:txBody>
      </p:sp>
    </p:spTree>
    <p:extLst>
      <p:ext uri="{BB962C8B-B14F-4D97-AF65-F5344CB8AC3E}">
        <p14:creationId xmlns:p14="http://schemas.microsoft.com/office/powerpoint/2010/main" val="4054071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Leaders have different ways in which they lead individuals but with transformational leaders they have the ability to motivate workers by showing them the vision of the organization as well as empower them by allowing them to have a voice within the company and help them maximize their time to meet the company’s performance standards. The effective leader has the skill to take the vision of the organization and put it to work.</a:t>
            </a:r>
          </a:p>
          <a:p>
            <a:r>
              <a:rPr lang="en-US" sz="1200" kern="1200" dirty="0">
                <a:solidFill>
                  <a:schemeClr val="tx1"/>
                </a:solidFill>
                <a:effectLst/>
                <a:latin typeface="+mn-lt"/>
                <a:ea typeface="+mn-ea"/>
                <a:cs typeface="+mn-cs"/>
              </a:rPr>
              <a:t>Job stress is the one of the biggest obstacles that face the workforce today and it is very huge in the hospitality industry. From dealing with customer complaints to working with unruly employees, managers have to understand that there needs to be a different approach when it comes to handling job stress in individuals. </a:t>
            </a:r>
          </a:p>
          <a:p>
            <a:r>
              <a:rPr lang="en-US" dirty="0"/>
              <a:t> </a:t>
            </a:r>
          </a:p>
        </p:txBody>
      </p:sp>
      <p:sp>
        <p:nvSpPr>
          <p:cNvPr id="4" name="Slide Number Placeholder 3"/>
          <p:cNvSpPr>
            <a:spLocks noGrp="1"/>
          </p:cNvSpPr>
          <p:nvPr>
            <p:ph type="sldNum" sz="quarter" idx="10"/>
          </p:nvPr>
        </p:nvSpPr>
        <p:spPr/>
        <p:txBody>
          <a:bodyPr/>
          <a:lstStyle/>
          <a:p>
            <a:fld id="{2E3DDFAF-7DD9-8E40-9CC4-B7911C011FBD}" type="slidenum">
              <a:rPr lang="en-US" smtClean="0"/>
              <a:t>2</a:t>
            </a:fld>
            <a:endParaRPr lang="en-US" dirty="0"/>
          </a:p>
        </p:txBody>
      </p:sp>
    </p:spTree>
    <p:extLst>
      <p:ext uri="{BB962C8B-B14F-4D97-AF65-F5344CB8AC3E}">
        <p14:creationId xmlns:p14="http://schemas.microsoft.com/office/powerpoint/2010/main" val="14330343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ct val="20000"/>
              </a:spcBef>
              <a:spcAft>
                <a:spcPts val="0"/>
              </a:spcAft>
              <a:buClrTx/>
              <a:buSzTx/>
              <a:buFontTx/>
              <a:buNone/>
              <a:tabLst/>
              <a:defRPr/>
            </a:pPr>
            <a:r>
              <a:rPr lang="en-US" sz="1200" kern="1200" dirty="0">
                <a:solidFill>
                  <a:schemeClr val="tx1"/>
                </a:solidFill>
                <a:effectLst/>
                <a:latin typeface="+mn-lt"/>
                <a:ea typeface="+mn-ea"/>
                <a:cs typeface="+mn-cs"/>
              </a:rPr>
              <a:t>The recommendations for practical application in this study look at management and organizations and how they can help employees. Employees look up to management and leaders when it comes to reducing job stress. The skills that managers use in their leadership styles should be utilized to help employees when they feel stressed and overworked. Hildenbrand et al. (2018) and Abbasi (2018) both agree that in order to have a healthy work-life balance, leaders need to utilize the skills of transformational leadership. Another recommendation would be for employees to utilize their resources to help them reduce stress. Employee do a self-evaluation of their work performance and compare it to the company performance to gauge if they are not meeting the standards. Finally, management could look at the workload in general and when the employee shows signs of being stress, they can adapt their style and help by assigning some of the workload to other employees to help reduce the stress. </a:t>
            </a:r>
          </a:p>
          <a:p>
            <a:pPr marL="0" marR="0" lvl="0" indent="0" algn="l" defTabSz="457200" rtl="0" eaLnBrk="1" fontAlgn="auto" latinLnBrk="0" hangingPunct="1">
              <a:lnSpc>
                <a:spcPct val="100000"/>
              </a:lnSpc>
              <a:spcBef>
                <a:spcPct val="20000"/>
              </a:spcBef>
              <a:spcAft>
                <a:spcPts val="0"/>
              </a:spcAft>
              <a:buClrTx/>
              <a:buSzTx/>
              <a:buFontTx/>
              <a:buNone/>
              <a:tabLst/>
              <a:defRPr/>
            </a:pPr>
            <a:r>
              <a:rPr lang="en-US" dirty="0"/>
              <a:t> </a:t>
            </a:r>
          </a:p>
        </p:txBody>
      </p:sp>
      <p:sp>
        <p:nvSpPr>
          <p:cNvPr id="4" name="Slide Number Placeholder 3"/>
          <p:cNvSpPr>
            <a:spLocks noGrp="1"/>
          </p:cNvSpPr>
          <p:nvPr>
            <p:ph type="sldNum" sz="quarter" idx="10"/>
          </p:nvPr>
        </p:nvSpPr>
        <p:spPr/>
        <p:txBody>
          <a:bodyPr/>
          <a:lstStyle/>
          <a:p>
            <a:fld id="{2E3DDFAF-7DD9-8E40-9CC4-B7911C011FBD}" type="slidenum">
              <a:rPr lang="en-US" smtClean="0"/>
              <a:t>20</a:t>
            </a:fld>
            <a:endParaRPr lang="en-US" dirty="0"/>
          </a:p>
        </p:txBody>
      </p:sp>
    </p:spTree>
    <p:extLst>
      <p:ext uri="{BB962C8B-B14F-4D97-AF65-F5344CB8AC3E}">
        <p14:creationId xmlns:p14="http://schemas.microsoft.com/office/powerpoint/2010/main" val="28114299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ct val="20000"/>
              </a:spcBef>
              <a:spcAft>
                <a:spcPts val="0"/>
              </a:spcAft>
              <a:buClrTx/>
              <a:buSzTx/>
              <a:buFontTx/>
              <a:buNone/>
              <a:tabLst/>
              <a:defRPr/>
            </a:pPr>
            <a:endParaRPr kumimoji="0" lang="en-US" sz="1200" b="0" i="0" u="none" strike="noStrike" kern="1200" cap="none" spc="0" normalizeH="0" baseline="0" noProof="0" dirty="0">
              <a:ln>
                <a:noFill/>
              </a:ln>
              <a:solidFill>
                <a:sysClr val="windowText" lastClr="000000">
                  <a:lumMod val="85000"/>
                  <a:lumOff val="15000"/>
                </a:sysClr>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sz="1200" kern="1200" dirty="0">
                <a:solidFill>
                  <a:schemeClr val="tx1"/>
                </a:solidFill>
                <a:effectLst/>
                <a:latin typeface="+mn-lt"/>
                <a:ea typeface="+mn-ea"/>
                <a:cs typeface="+mn-cs"/>
              </a:rPr>
              <a:t>Future recommendations for the study could look at the research from a qualitative standpoint and examine how transformational leadership can relate to job stress from a lived experience perspective. By conducting interviews or hold focus groups the researcher can gain valuable insight into how the leadership style can help reduce job stress and burnout. Since the study was conducted during the COVID-19 pandemic, we have seen several studies done on how stress has played a large part in the mental capacity of the workers. Future researchers can look at the industry stress levels before, during and after the pandemic to see if they have increased or decreased. </a:t>
            </a:r>
          </a:p>
          <a:p>
            <a:r>
              <a:rPr lang="en-US" dirty="0"/>
              <a:t> </a:t>
            </a:r>
          </a:p>
        </p:txBody>
      </p:sp>
      <p:sp>
        <p:nvSpPr>
          <p:cNvPr id="4" name="Slide Number Placeholder 3"/>
          <p:cNvSpPr>
            <a:spLocks noGrp="1"/>
          </p:cNvSpPr>
          <p:nvPr>
            <p:ph type="sldNum" sz="quarter" idx="10"/>
          </p:nvPr>
        </p:nvSpPr>
        <p:spPr/>
        <p:txBody>
          <a:bodyPr/>
          <a:lstStyle/>
          <a:p>
            <a:fld id="{2E3DDFAF-7DD9-8E40-9CC4-B7911C011FBD}" type="slidenum">
              <a:rPr lang="en-US" smtClean="0"/>
              <a:t>21</a:t>
            </a:fld>
            <a:endParaRPr lang="en-US" dirty="0"/>
          </a:p>
        </p:txBody>
      </p:sp>
    </p:spTree>
    <p:extLst>
      <p:ext uri="{BB962C8B-B14F-4D97-AF65-F5344CB8AC3E}">
        <p14:creationId xmlns:p14="http://schemas.microsoft.com/office/powerpoint/2010/main" val="17775348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sysClr val="windowText" lastClr="000000">
                    <a:lumMod val="85000"/>
                    <a:lumOff val="15000"/>
                  </a:sysClr>
                </a:solidFill>
                <a:effectLst/>
                <a:uLnTx/>
                <a:uFillTx/>
                <a:latin typeface="+mn-lt"/>
                <a:ea typeface="+mn-ea"/>
                <a:cs typeface="+mn-cs"/>
              </a:rPr>
              <a:t>Thank you for your attention.</a:t>
            </a:r>
          </a:p>
          <a:p>
            <a:pPr marL="571500" marR="0" lvl="1" indent="-280988" algn="l" defTabSz="457200" rtl="0" eaLnBrk="1" fontAlgn="auto" latinLnBrk="0" hangingPunct="1">
              <a:lnSpc>
                <a:spcPct val="100000"/>
              </a:lnSpc>
              <a:spcBef>
                <a:spcPct val="20000"/>
              </a:spcBef>
              <a:spcAft>
                <a:spcPts val="0"/>
              </a:spcAft>
              <a:buClrTx/>
              <a:buSzTx/>
              <a:buFont typeface="Wingdings 3" panose="05040102010807070707" pitchFamily="18" charset="2"/>
              <a:buChar char="&quot;"/>
              <a:tabLst/>
              <a:defRPr/>
            </a:pPr>
            <a:r>
              <a:rPr kumimoji="0" lang="en-US" sz="2800" b="0" i="0" u="none" strike="noStrike" kern="1200" cap="none" spc="0" normalizeH="0" baseline="0" noProof="0" dirty="0">
                <a:ln>
                  <a:noFill/>
                </a:ln>
                <a:solidFill>
                  <a:sysClr val="windowText" lastClr="000000">
                    <a:lumMod val="85000"/>
                    <a:lumOff val="15000"/>
                  </a:sysClr>
                </a:solidFill>
                <a:effectLst/>
                <a:uLnTx/>
                <a:uFillTx/>
                <a:latin typeface="+mn-lt"/>
                <a:ea typeface="+mn-ea"/>
                <a:cs typeface="+mn-cs"/>
              </a:rPr>
              <a:t>Are there any questions?</a:t>
            </a:r>
          </a:p>
          <a:p>
            <a:r>
              <a:rPr lang="en-US" dirty="0"/>
              <a:t> </a:t>
            </a:r>
          </a:p>
        </p:txBody>
      </p:sp>
      <p:sp>
        <p:nvSpPr>
          <p:cNvPr id="4" name="Slide Number Placeholder 3"/>
          <p:cNvSpPr>
            <a:spLocks noGrp="1"/>
          </p:cNvSpPr>
          <p:nvPr>
            <p:ph type="sldNum" sz="quarter" idx="10"/>
          </p:nvPr>
        </p:nvSpPr>
        <p:spPr/>
        <p:txBody>
          <a:bodyPr/>
          <a:lstStyle/>
          <a:p>
            <a:fld id="{2E3DDFAF-7DD9-8E40-9CC4-B7911C011FBD}" type="slidenum">
              <a:rPr lang="en-US" smtClean="0"/>
              <a:t>22</a:t>
            </a:fld>
            <a:endParaRPr lang="en-US" dirty="0"/>
          </a:p>
        </p:txBody>
      </p:sp>
    </p:spTree>
    <p:extLst>
      <p:ext uri="{BB962C8B-B14F-4D97-AF65-F5344CB8AC3E}">
        <p14:creationId xmlns:p14="http://schemas.microsoft.com/office/powerpoint/2010/main" val="24299957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3DDFAF-7DD9-8E40-9CC4-B7911C011FBD}" type="slidenum">
              <a:rPr lang="en-US" smtClean="0"/>
              <a:t>23</a:t>
            </a:fld>
            <a:endParaRPr lang="en-US" dirty="0"/>
          </a:p>
        </p:txBody>
      </p:sp>
    </p:spTree>
    <p:extLst>
      <p:ext uri="{BB962C8B-B14F-4D97-AF65-F5344CB8AC3E}">
        <p14:creationId xmlns:p14="http://schemas.microsoft.com/office/powerpoint/2010/main" val="1058724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leads into the problem I found where we see that job stress being very prevalent within the hospitality industry, there is an ineffective use of transformational leadership and that can cause the worker to become burned out from all the stress they have accumulated. This leads to the purpose of this study. To look at the relationship between transformational leadership and job stress and burnout in the hospitality industry. This will be a quantitative study looking at how these variables relate. </a:t>
            </a:r>
          </a:p>
          <a:p>
            <a:endParaRPr lang="en-US" dirty="0"/>
          </a:p>
        </p:txBody>
      </p:sp>
      <p:sp>
        <p:nvSpPr>
          <p:cNvPr id="4" name="Slide Number Placeholder 3"/>
          <p:cNvSpPr>
            <a:spLocks noGrp="1"/>
          </p:cNvSpPr>
          <p:nvPr>
            <p:ph type="sldNum" sz="quarter" idx="10"/>
          </p:nvPr>
        </p:nvSpPr>
        <p:spPr/>
        <p:txBody>
          <a:bodyPr/>
          <a:lstStyle/>
          <a:p>
            <a:fld id="{2E3DDFAF-7DD9-8E40-9CC4-B7911C011FBD}" type="slidenum">
              <a:rPr lang="en-US" smtClean="0"/>
              <a:t>3</a:t>
            </a:fld>
            <a:endParaRPr lang="en-US" dirty="0"/>
          </a:p>
        </p:txBody>
      </p:sp>
    </p:spTree>
    <p:extLst>
      <p:ext uri="{BB962C8B-B14F-4D97-AF65-F5344CB8AC3E}">
        <p14:creationId xmlns:p14="http://schemas.microsoft.com/office/powerpoint/2010/main" val="82923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When looking at the purpose of this study, The framework for this study became centered around the Coping Theory where we understand that people use different ways to deal with stress and one way is to develop coping skills which can be a combination of things such as </a:t>
            </a:r>
            <a:r>
              <a:rPr lang="en-US" sz="1200" kern="1200">
                <a:solidFill>
                  <a:schemeClr val="tx1"/>
                </a:solidFill>
                <a:effectLst/>
                <a:latin typeface="+mn-lt"/>
                <a:ea typeface="+mn-ea"/>
                <a:cs typeface="+mn-cs"/>
              </a:rPr>
              <a:t>approach and avoidance</a:t>
            </a:r>
            <a:r>
              <a:rPr lang="en-US" sz="1200" kern="1200" dirty="0">
                <a:solidFill>
                  <a:schemeClr val="tx1"/>
                </a:solidFill>
                <a:effectLst/>
                <a:latin typeface="+mn-lt"/>
                <a:ea typeface="+mn-ea"/>
                <a:cs typeface="+mn-cs"/>
              </a:rPr>
              <a:t>. Approach coping is taking the stressor out of the situation while avoidance is just ignoring the stressor altogether. Another theory was looked at was the Conservation of Resources Theory where individuals gather, store, and use resources to help better handle stress. </a:t>
            </a:r>
          </a:p>
          <a:p>
            <a:r>
              <a:rPr lang="en-US" dirty="0"/>
              <a:t> </a:t>
            </a:r>
          </a:p>
        </p:txBody>
      </p:sp>
      <p:sp>
        <p:nvSpPr>
          <p:cNvPr id="4" name="Slide Number Placeholder 3"/>
          <p:cNvSpPr>
            <a:spLocks noGrp="1"/>
          </p:cNvSpPr>
          <p:nvPr>
            <p:ph type="sldNum" sz="quarter" idx="10"/>
          </p:nvPr>
        </p:nvSpPr>
        <p:spPr/>
        <p:txBody>
          <a:bodyPr/>
          <a:lstStyle/>
          <a:p>
            <a:fld id="{2E3DDFAF-7DD9-8E40-9CC4-B7911C011FBD}" type="slidenum">
              <a:rPr lang="en-US" smtClean="0"/>
              <a:t>4</a:t>
            </a:fld>
            <a:endParaRPr lang="en-US" dirty="0"/>
          </a:p>
        </p:txBody>
      </p:sp>
    </p:spTree>
    <p:extLst>
      <p:ext uri="{BB962C8B-B14F-4D97-AF65-F5344CB8AC3E}">
        <p14:creationId xmlns:p14="http://schemas.microsoft.com/office/powerpoint/2010/main" val="2372123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ct val="20000"/>
              </a:spcBef>
              <a:spcAft>
                <a:spcPts val="0"/>
              </a:spcAft>
              <a:buClrTx/>
              <a:buSzTx/>
              <a:buFontTx/>
              <a:buNone/>
              <a:tabLst/>
              <a:defRPr/>
            </a:pPr>
            <a:r>
              <a:rPr lang="en-US" sz="1200" kern="1200" dirty="0">
                <a:solidFill>
                  <a:schemeClr val="tx1"/>
                </a:solidFill>
                <a:effectLst/>
                <a:latin typeface="+mn-lt"/>
                <a:ea typeface="+mn-ea"/>
                <a:cs typeface="+mn-cs"/>
              </a:rPr>
              <a:t>Determining how the research would be conducted,  </a:t>
            </a:r>
            <a:r>
              <a:rPr lang="en-US" sz="1200" kern="1200">
                <a:solidFill>
                  <a:schemeClr val="tx1"/>
                </a:solidFill>
                <a:effectLst/>
                <a:latin typeface="+mn-lt"/>
                <a:ea typeface="+mn-ea"/>
                <a:cs typeface="+mn-cs"/>
              </a:rPr>
              <a:t>I found </a:t>
            </a:r>
            <a:r>
              <a:rPr lang="en-US" sz="1200" kern="1200" dirty="0">
                <a:solidFill>
                  <a:schemeClr val="tx1"/>
                </a:solidFill>
                <a:effectLst/>
                <a:latin typeface="+mn-lt"/>
                <a:ea typeface="+mn-ea"/>
                <a:cs typeface="+mn-cs"/>
              </a:rPr>
              <a:t>that the quantitative method would work in obtaining the results. This method focuses on measuring the data through various  methods and reports the results in statistical analysis. The methods used in this study was a survey questionnaire developed from the Multifactor Leadership Questionnaire which measures different types of leadership styles and The Perceived Stress Scale which measures the amount of stress a individual has. I used the Qualtrics XM platform to create and distribute the surveys and collect the data. After collection, I used R programming to analyze the data and run statistical testing to come up with the results. </a:t>
            </a:r>
          </a:p>
          <a:p>
            <a:pPr marL="0" marR="0" lvl="0" indent="0" algn="l" defTabSz="457200" rtl="0" eaLnBrk="1" fontAlgn="auto" latinLnBrk="0" hangingPunct="1">
              <a:lnSpc>
                <a:spcPct val="100000"/>
              </a:lnSpc>
              <a:spcBef>
                <a:spcPct val="20000"/>
              </a:spcBef>
              <a:spcAft>
                <a:spcPts val="0"/>
              </a:spcAft>
              <a:buClrTx/>
              <a:buSzTx/>
              <a:buFontTx/>
              <a:buNone/>
              <a:tabLst/>
              <a:defRPr/>
            </a:pPr>
            <a:r>
              <a:rPr lang="en-US" dirty="0"/>
              <a:t> </a:t>
            </a:r>
          </a:p>
        </p:txBody>
      </p:sp>
      <p:sp>
        <p:nvSpPr>
          <p:cNvPr id="4" name="Slide Number Placeholder 3"/>
          <p:cNvSpPr>
            <a:spLocks noGrp="1"/>
          </p:cNvSpPr>
          <p:nvPr>
            <p:ph type="sldNum" sz="quarter" idx="10"/>
          </p:nvPr>
        </p:nvSpPr>
        <p:spPr/>
        <p:txBody>
          <a:bodyPr/>
          <a:lstStyle/>
          <a:p>
            <a:fld id="{2E3DDFAF-7DD9-8E40-9CC4-B7911C011FBD}" type="slidenum">
              <a:rPr lang="en-US" smtClean="0"/>
              <a:t>5</a:t>
            </a:fld>
            <a:endParaRPr lang="en-US" dirty="0"/>
          </a:p>
        </p:txBody>
      </p:sp>
    </p:spTree>
    <p:extLst>
      <p:ext uri="{BB962C8B-B14F-4D97-AF65-F5344CB8AC3E}">
        <p14:creationId xmlns:p14="http://schemas.microsoft.com/office/powerpoint/2010/main" val="2113920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allowed me to develop 2 questions that I wanted to answer. What is the impact of leadership styles on job stress and burnout? And how does transformational leadership compare to transactional leadership when it comes to dealing with job stress and burnout in the hospitality industry? These questions were based on the framework of how leadership style affects job stress and burnout in the hospitality industry.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p:txBody>
      </p:sp>
      <p:sp>
        <p:nvSpPr>
          <p:cNvPr id="4" name="Slide Number Placeholder 3"/>
          <p:cNvSpPr>
            <a:spLocks noGrp="1"/>
          </p:cNvSpPr>
          <p:nvPr>
            <p:ph type="sldNum" sz="quarter" idx="10"/>
          </p:nvPr>
        </p:nvSpPr>
        <p:spPr/>
        <p:txBody>
          <a:bodyPr/>
          <a:lstStyle/>
          <a:p>
            <a:fld id="{2E3DDFAF-7DD9-8E40-9CC4-B7911C011FBD}" type="slidenum">
              <a:rPr lang="en-US" smtClean="0"/>
              <a:t>6</a:t>
            </a:fld>
            <a:endParaRPr lang="en-US" dirty="0"/>
          </a:p>
        </p:txBody>
      </p:sp>
    </p:spTree>
    <p:extLst>
      <p:ext uri="{BB962C8B-B14F-4D97-AF65-F5344CB8AC3E}">
        <p14:creationId xmlns:p14="http://schemas.microsoft.com/office/powerpoint/2010/main" val="3041115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 are the hypotheses for this study. They are looking at employee stress levels when different leadership styles are used and whether the leader is using transactional or transformational to help with stress. These assumptions are used in determining whether the questions posed in the previous slide can be tested.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endParaRPr lang="en-US" dirty="0"/>
          </a:p>
        </p:txBody>
      </p:sp>
      <p:sp>
        <p:nvSpPr>
          <p:cNvPr id="4" name="Slide Number Placeholder 3"/>
          <p:cNvSpPr>
            <a:spLocks noGrp="1"/>
          </p:cNvSpPr>
          <p:nvPr>
            <p:ph type="sldNum" sz="quarter" idx="10"/>
          </p:nvPr>
        </p:nvSpPr>
        <p:spPr/>
        <p:txBody>
          <a:bodyPr/>
          <a:lstStyle/>
          <a:p>
            <a:fld id="{2E3DDFAF-7DD9-8E40-9CC4-B7911C011FBD}" type="slidenum">
              <a:rPr lang="en-US" smtClean="0"/>
              <a:t>7</a:t>
            </a:fld>
            <a:endParaRPr lang="en-US" dirty="0"/>
          </a:p>
        </p:txBody>
      </p:sp>
    </p:spTree>
    <p:extLst>
      <p:ext uri="{BB962C8B-B14F-4D97-AF65-F5344CB8AC3E}">
        <p14:creationId xmlns:p14="http://schemas.microsoft.com/office/powerpoint/2010/main" val="4001676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understanding of how stress in the hospitality industry in regard to management styles is not understood. Hildenbrand et al. (2018) noted that transformational leadership is the most researched style in the last 15 years, and this leadership style has benefited every employee to become the next leaders. Knowing this can also help management and companies reduce the turnover rate in the industry. Furthermore, this study can contribute to the body of knowledge that surrounds leadership and stress by allowing management to understand that stress is one of the problems and learn new ways to help employees reduce the stress they have at the workplace. This can also help understand the relationship that leadership styles have with job stress and burnout.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ysClr val="windowText" lastClr="000000">
                    <a:lumMod val="85000"/>
                    <a:lumOff val="15000"/>
                  </a:sysClr>
                </a:solidFill>
                <a:effectLst/>
                <a:uLnTx/>
                <a:uFillTx/>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t>
            </a:r>
          </a:p>
          <a:p>
            <a:endParaRPr lang="en-US" dirty="0"/>
          </a:p>
        </p:txBody>
      </p:sp>
      <p:sp>
        <p:nvSpPr>
          <p:cNvPr id="4" name="Slide Number Placeholder 3"/>
          <p:cNvSpPr>
            <a:spLocks noGrp="1"/>
          </p:cNvSpPr>
          <p:nvPr>
            <p:ph type="sldNum" sz="quarter" idx="10"/>
          </p:nvPr>
        </p:nvSpPr>
        <p:spPr/>
        <p:txBody>
          <a:bodyPr/>
          <a:lstStyle/>
          <a:p>
            <a:fld id="{2E3DDFAF-7DD9-8E40-9CC4-B7911C011FBD}" type="slidenum">
              <a:rPr lang="en-US" smtClean="0"/>
              <a:t>8</a:t>
            </a:fld>
            <a:endParaRPr lang="en-US" dirty="0"/>
          </a:p>
        </p:txBody>
      </p:sp>
    </p:spTree>
    <p:extLst>
      <p:ext uri="{BB962C8B-B14F-4D97-AF65-F5344CB8AC3E}">
        <p14:creationId xmlns:p14="http://schemas.microsoft.com/office/powerpoint/2010/main" val="1429097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These are some of the key terms that are used. Silva et al. (2021) stated that occupational burnout has three dimensions: exhaustion, job detachment, and reduced want to perform the job duties. And Rehman and Mubashar (2017) talked about occupational stress as a condition when the employee does not feel any support from management or staff. They feel that they are not performing their job duties and they lose control of the job.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sysClr val="windowText" lastClr="000000">
                    <a:lumMod val="85000"/>
                    <a:lumOff val="15000"/>
                  </a:sysClr>
                </a:solidFill>
                <a:effectLst/>
                <a:uLnTx/>
                <a:uFillTx/>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2E3DDFAF-7DD9-8E40-9CC4-B7911C011FBD}" type="slidenum">
              <a:rPr lang="en-US" smtClean="0"/>
              <a:t>9</a:t>
            </a:fld>
            <a:endParaRPr lang="en-US" dirty="0"/>
          </a:p>
        </p:txBody>
      </p:sp>
    </p:spTree>
    <p:extLst>
      <p:ext uri="{BB962C8B-B14F-4D97-AF65-F5344CB8AC3E}">
        <p14:creationId xmlns:p14="http://schemas.microsoft.com/office/powerpoint/2010/main" val="698633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9936E-B1DA-5C4D-A813-46CC50D4A7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59726F1-04C4-4143-BB4D-D1F46F7DA9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31CC69-793E-AC49-9233-4138AE2A6145}"/>
              </a:ext>
            </a:extLst>
          </p:cNvPr>
          <p:cNvSpPr>
            <a:spLocks noGrp="1"/>
          </p:cNvSpPr>
          <p:nvPr>
            <p:ph type="dt" sz="half" idx="10"/>
          </p:nvPr>
        </p:nvSpPr>
        <p:spPr/>
        <p:txBody>
          <a:bodyPr/>
          <a:lstStyle/>
          <a:p>
            <a:fld id="{9015BF5A-3AA7-8A43-86EF-D3A880E0C468}" type="datetime1">
              <a:rPr lang="en-US" smtClean="0"/>
              <a:t>4/5/22</a:t>
            </a:fld>
            <a:endParaRPr lang="en-US" dirty="0"/>
          </a:p>
        </p:txBody>
      </p:sp>
      <p:sp>
        <p:nvSpPr>
          <p:cNvPr id="5" name="Footer Placeholder 4">
            <a:extLst>
              <a:ext uri="{FF2B5EF4-FFF2-40B4-BE49-F238E27FC236}">
                <a16:creationId xmlns:a16="http://schemas.microsoft.com/office/drawing/2014/main" id="{6D9B98C3-232B-C94A-8782-2B813EF474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F25C7D1-F6A9-0B4B-B9E8-87E264F0AC0A}"/>
              </a:ext>
            </a:extLst>
          </p:cNvPr>
          <p:cNvSpPr>
            <a:spLocks noGrp="1"/>
          </p:cNvSpPr>
          <p:nvPr>
            <p:ph type="sldNum" sz="quarter" idx="12"/>
          </p:nvPr>
        </p:nvSpPr>
        <p:spPr/>
        <p:txBody>
          <a:bodyPr/>
          <a:lstStyle/>
          <a:p>
            <a:fld id="{0CA61455-9239-9841-9259-BED08DB38B90}" type="slidenum">
              <a:rPr lang="en-US" smtClean="0"/>
              <a:t>‹#›</a:t>
            </a:fld>
            <a:endParaRPr lang="en-US" dirty="0"/>
          </a:p>
        </p:txBody>
      </p:sp>
    </p:spTree>
    <p:extLst>
      <p:ext uri="{BB962C8B-B14F-4D97-AF65-F5344CB8AC3E}">
        <p14:creationId xmlns:p14="http://schemas.microsoft.com/office/powerpoint/2010/main" val="4068314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4FC40-E9F5-3748-AA1F-5BEA1C79FA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6D5ED6-6CA2-704D-A02B-2204441E707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04F223-2EB9-BD47-8CE7-367B3E2CF996}"/>
              </a:ext>
            </a:extLst>
          </p:cNvPr>
          <p:cNvSpPr>
            <a:spLocks noGrp="1"/>
          </p:cNvSpPr>
          <p:nvPr>
            <p:ph type="dt" sz="half" idx="10"/>
          </p:nvPr>
        </p:nvSpPr>
        <p:spPr/>
        <p:txBody>
          <a:bodyPr/>
          <a:lstStyle/>
          <a:p>
            <a:fld id="{31ED8E79-61C1-C545-8094-3AA433F2AB28}" type="datetime1">
              <a:rPr lang="en-US" smtClean="0"/>
              <a:t>4/5/22</a:t>
            </a:fld>
            <a:endParaRPr lang="en-US" dirty="0"/>
          </a:p>
        </p:txBody>
      </p:sp>
      <p:sp>
        <p:nvSpPr>
          <p:cNvPr id="5" name="Footer Placeholder 4">
            <a:extLst>
              <a:ext uri="{FF2B5EF4-FFF2-40B4-BE49-F238E27FC236}">
                <a16:creationId xmlns:a16="http://schemas.microsoft.com/office/drawing/2014/main" id="{D64E9525-4C58-3844-B6A6-EFC41104029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E053880-C47D-1143-88F8-48A4C3C83EB5}"/>
              </a:ext>
            </a:extLst>
          </p:cNvPr>
          <p:cNvSpPr>
            <a:spLocks noGrp="1"/>
          </p:cNvSpPr>
          <p:nvPr>
            <p:ph type="sldNum" sz="quarter" idx="12"/>
          </p:nvPr>
        </p:nvSpPr>
        <p:spPr/>
        <p:txBody>
          <a:bodyPr/>
          <a:lstStyle/>
          <a:p>
            <a:fld id="{0CA61455-9239-9841-9259-BED08DB38B90}" type="slidenum">
              <a:rPr lang="en-US" smtClean="0"/>
              <a:t>‹#›</a:t>
            </a:fld>
            <a:endParaRPr lang="en-US" dirty="0"/>
          </a:p>
        </p:txBody>
      </p:sp>
    </p:spTree>
    <p:extLst>
      <p:ext uri="{BB962C8B-B14F-4D97-AF65-F5344CB8AC3E}">
        <p14:creationId xmlns:p14="http://schemas.microsoft.com/office/powerpoint/2010/main" val="3321743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D51496-B33A-A742-B1BD-1BC03A061C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3CE4B5-FC6D-DD4F-B6C2-50A27497808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BBC96E-2353-9B4E-BA17-59A6B32362E8}"/>
              </a:ext>
            </a:extLst>
          </p:cNvPr>
          <p:cNvSpPr>
            <a:spLocks noGrp="1"/>
          </p:cNvSpPr>
          <p:nvPr>
            <p:ph type="dt" sz="half" idx="10"/>
          </p:nvPr>
        </p:nvSpPr>
        <p:spPr/>
        <p:txBody>
          <a:bodyPr/>
          <a:lstStyle/>
          <a:p>
            <a:fld id="{556F632A-C32A-404D-96D9-E4582EED6107}" type="datetime1">
              <a:rPr lang="en-US" smtClean="0"/>
              <a:t>4/5/22</a:t>
            </a:fld>
            <a:endParaRPr lang="en-US" dirty="0"/>
          </a:p>
        </p:txBody>
      </p:sp>
      <p:sp>
        <p:nvSpPr>
          <p:cNvPr id="5" name="Footer Placeholder 4">
            <a:extLst>
              <a:ext uri="{FF2B5EF4-FFF2-40B4-BE49-F238E27FC236}">
                <a16:creationId xmlns:a16="http://schemas.microsoft.com/office/drawing/2014/main" id="{1110D023-20FD-7247-97DF-2383943B63F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F0FD9AE-ADF8-AD48-9445-09C506CC4EE4}"/>
              </a:ext>
            </a:extLst>
          </p:cNvPr>
          <p:cNvSpPr>
            <a:spLocks noGrp="1"/>
          </p:cNvSpPr>
          <p:nvPr>
            <p:ph type="sldNum" sz="quarter" idx="12"/>
          </p:nvPr>
        </p:nvSpPr>
        <p:spPr/>
        <p:txBody>
          <a:bodyPr/>
          <a:lstStyle/>
          <a:p>
            <a:fld id="{0CA61455-9239-9841-9259-BED08DB38B90}" type="slidenum">
              <a:rPr lang="en-US" smtClean="0"/>
              <a:t>‹#›</a:t>
            </a:fld>
            <a:endParaRPr lang="en-US" dirty="0"/>
          </a:p>
        </p:txBody>
      </p:sp>
    </p:spTree>
    <p:extLst>
      <p:ext uri="{BB962C8B-B14F-4D97-AF65-F5344CB8AC3E}">
        <p14:creationId xmlns:p14="http://schemas.microsoft.com/office/powerpoint/2010/main" val="3278769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3F2C5-AAC8-584E-87A7-9D451CA3B1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3C5F24-0F1C-6A42-B29A-6C30181A141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ECEFF6-352C-E942-BA27-2334CBA32A50}"/>
              </a:ext>
            </a:extLst>
          </p:cNvPr>
          <p:cNvSpPr>
            <a:spLocks noGrp="1"/>
          </p:cNvSpPr>
          <p:nvPr>
            <p:ph type="dt" sz="half" idx="10"/>
          </p:nvPr>
        </p:nvSpPr>
        <p:spPr/>
        <p:txBody>
          <a:bodyPr/>
          <a:lstStyle/>
          <a:p>
            <a:fld id="{864685BC-BF88-6047-A598-482039727FD2}" type="datetime1">
              <a:rPr lang="en-US" smtClean="0"/>
              <a:t>4/5/22</a:t>
            </a:fld>
            <a:endParaRPr lang="en-US" dirty="0"/>
          </a:p>
        </p:txBody>
      </p:sp>
      <p:sp>
        <p:nvSpPr>
          <p:cNvPr id="5" name="Footer Placeholder 4">
            <a:extLst>
              <a:ext uri="{FF2B5EF4-FFF2-40B4-BE49-F238E27FC236}">
                <a16:creationId xmlns:a16="http://schemas.microsoft.com/office/drawing/2014/main" id="{54A9800E-9F20-B544-B81E-A43703C9680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729B3A1-872C-F742-8D5F-D73408659142}"/>
              </a:ext>
            </a:extLst>
          </p:cNvPr>
          <p:cNvSpPr>
            <a:spLocks noGrp="1"/>
          </p:cNvSpPr>
          <p:nvPr>
            <p:ph type="sldNum" sz="quarter" idx="12"/>
          </p:nvPr>
        </p:nvSpPr>
        <p:spPr/>
        <p:txBody>
          <a:bodyPr/>
          <a:lstStyle/>
          <a:p>
            <a:fld id="{0CA61455-9239-9841-9259-BED08DB38B90}" type="slidenum">
              <a:rPr lang="en-US" smtClean="0"/>
              <a:t>‹#›</a:t>
            </a:fld>
            <a:endParaRPr lang="en-US" dirty="0"/>
          </a:p>
        </p:txBody>
      </p:sp>
    </p:spTree>
    <p:extLst>
      <p:ext uri="{BB962C8B-B14F-4D97-AF65-F5344CB8AC3E}">
        <p14:creationId xmlns:p14="http://schemas.microsoft.com/office/powerpoint/2010/main" val="2531298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7574C-ADCB-C34A-9FFC-2BE5E8FA88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B26B11-E51E-8949-8087-FB1A49FC26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A82293F-42D9-7446-81B3-5530B0C5B96C}"/>
              </a:ext>
            </a:extLst>
          </p:cNvPr>
          <p:cNvSpPr>
            <a:spLocks noGrp="1"/>
          </p:cNvSpPr>
          <p:nvPr>
            <p:ph type="dt" sz="half" idx="10"/>
          </p:nvPr>
        </p:nvSpPr>
        <p:spPr/>
        <p:txBody>
          <a:bodyPr/>
          <a:lstStyle/>
          <a:p>
            <a:fld id="{ADAED7CE-13C6-1E42-9C6E-CAD4A9A2F4A6}" type="datetime1">
              <a:rPr lang="en-US" smtClean="0"/>
              <a:t>4/5/22</a:t>
            </a:fld>
            <a:endParaRPr lang="en-US" dirty="0"/>
          </a:p>
        </p:txBody>
      </p:sp>
      <p:sp>
        <p:nvSpPr>
          <p:cNvPr id="5" name="Footer Placeholder 4">
            <a:extLst>
              <a:ext uri="{FF2B5EF4-FFF2-40B4-BE49-F238E27FC236}">
                <a16:creationId xmlns:a16="http://schemas.microsoft.com/office/drawing/2014/main" id="{3BA0AC62-8241-F34C-8045-CDB769D1C80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0C1882B-15D5-2244-9DBA-E8AE1BC9582F}"/>
              </a:ext>
            </a:extLst>
          </p:cNvPr>
          <p:cNvSpPr>
            <a:spLocks noGrp="1"/>
          </p:cNvSpPr>
          <p:nvPr>
            <p:ph type="sldNum" sz="quarter" idx="12"/>
          </p:nvPr>
        </p:nvSpPr>
        <p:spPr/>
        <p:txBody>
          <a:bodyPr/>
          <a:lstStyle/>
          <a:p>
            <a:fld id="{0CA61455-9239-9841-9259-BED08DB38B90}" type="slidenum">
              <a:rPr lang="en-US" smtClean="0"/>
              <a:t>‹#›</a:t>
            </a:fld>
            <a:endParaRPr lang="en-US" dirty="0"/>
          </a:p>
        </p:txBody>
      </p:sp>
    </p:spTree>
    <p:extLst>
      <p:ext uri="{BB962C8B-B14F-4D97-AF65-F5344CB8AC3E}">
        <p14:creationId xmlns:p14="http://schemas.microsoft.com/office/powerpoint/2010/main" val="2933410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D0258-E31F-B146-98C3-9D71D64920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8E1615-D878-4642-ADFB-FA8BCB4C6E9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7CAB9D-D567-4B46-8CAB-AE287C9D6DE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170DAE-7885-744B-B4D9-E5CD0681ED4A}"/>
              </a:ext>
            </a:extLst>
          </p:cNvPr>
          <p:cNvSpPr>
            <a:spLocks noGrp="1"/>
          </p:cNvSpPr>
          <p:nvPr>
            <p:ph type="dt" sz="half" idx="10"/>
          </p:nvPr>
        </p:nvSpPr>
        <p:spPr/>
        <p:txBody>
          <a:bodyPr/>
          <a:lstStyle/>
          <a:p>
            <a:fld id="{920C9E20-05B4-A74E-BEE3-EFABF8A8CA3E}" type="datetime1">
              <a:rPr lang="en-US" smtClean="0"/>
              <a:t>4/5/22</a:t>
            </a:fld>
            <a:endParaRPr lang="en-US" dirty="0"/>
          </a:p>
        </p:txBody>
      </p:sp>
      <p:sp>
        <p:nvSpPr>
          <p:cNvPr id="6" name="Footer Placeholder 5">
            <a:extLst>
              <a:ext uri="{FF2B5EF4-FFF2-40B4-BE49-F238E27FC236}">
                <a16:creationId xmlns:a16="http://schemas.microsoft.com/office/drawing/2014/main" id="{0A018A79-1D81-6246-8823-81E323DBE3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5178D7E-279A-C049-8F37-94B27C0E15FD}"/>
              </a:ext>
            </a:extLst>
          </p:cNvPr>
          <p:cNvSpPr>
            <a:spLocks noGrp="1"/>
          </p:cNvSpPr>
          <p:nvPr>
            <p:ph type="sldNum" sz="quarter" idx="12"/>
          </p:nvPr>
        </p:nvSpPr>
        <p:spPr/>
        <p:txBody>
          <a:bodyPr/>
          <a:lstStyle/>
          <a:p>
            <a:fld id="{0CA61455-9239-9841-9259-BED08DB38B90}" type="slidenum">
              <a:rPr lang="en-US" smtClean="0"/>
              <a:t>‹#›</a:t>
            </a:fld>
            <a:endParaRPr lang="en-US" dirty="0"/>
          </a:p>
        </p:txBody>
      </p:sp>
    </p:spTree>
    <p:extLst>
      <p:ext uri="{BB962C8B-B14F-4D97-AF65-F5344CB8AC3E}">
        <p14:creationId xmlns:p14="http://schemas.microsoft.com/office/powerpoint/2010/main" val="300418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1650-4118-A243-9FB4-81607330D4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43AFD0-E1D3-8B42-ACAD-2A3BE16D39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C0402E6-140C-8F4F-9EBE-239E8F2F110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8E7E81-8125-A24C-AA17-D396769EEB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6E1DB98-7F0F-3E47-96B3-ABCAE5EC125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330102-1F3A-AB46-84A8-5852B5413825}"/>
              </a:ext>
            </a:extLst>
          </p:cNvPr>
          <p:cNvSpPr>
            <a:spLocks noGrp="1"/>
          </p:cNvSpPr>
          <p:nvPr>
            <p:ph type="dt" sz="half" idx="10"/>
          </p:nvPr>
        </p:nvSpPr>
        <p:spPr/>
        <p:txBody>
          <a:bodyPr/>
          <a:lstStyle/>
          <a:p>
            <a:fld id="{95C16131-5BB5-F24E-BFF0-3864DC4E5A6F}" type="datetime1">
              <a:rPr lang="en-US" smtClean="0"/>
              <a:t>4/5/22</a:t>
            </a:fld>
            <a:endParaRPr lang="en-US" dirty="0"/>
          </a:p>
        </p:txBody>
      </p:sp>
      <p:sp>
        <p:nvSpPr>
          <p:cNvPr id="8" name="Footer Placeholder 7">
            <a:extLst>
              <a:ext uri="{FF2B5EF4-FFF2-40B4-BE49-F238E27FC236}">
                <a16:creationId xmlns:a16="http://schemas.microsoft.com/office/drawing/2014/main" id="{189B33DB-2B29-1E41-8869-9D521859D9D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F710C0A-C271-0943-B3DC-ACF6B9A58DFF}"/>
              </a:ext>
            </a:extLst>
          </p:cNvPr>
          <p:cNvSpPr>
            <a:spLocks noGrp="1"/>
          </p:cNvSpPr>
          <p:nvPr>
            <p:ph type="sldNum" sz="quarter" idx="12"/>
          </p:nvPr>
        </p:nvSpPr>
        <p:spPr/>
        <p:txBody>
          <a:bodyPr/>
          <a:lstStyle/>
          <a:p>
            <a:fld id="{0CA61455-9239-9841-9259-BED08DB38B90}" type="slidenum">
              <a:rPr lang="en-US" smtClean="0"/>
              <a:t>‹#›</a:t>
            </a:fld>
            <a:endParaRPr lang="en-US" dirty="0"/>
          </a:p>
        </p:txBody>
      </p:sp>
    </p:spTree>
    <p:extLst>
      <p:ext uri="{BB962C8B-B14F-4D97-AF65-F5344CB8AC3E}">
        <p14:creationId xmlns:p14="http://schemas.microsoft.com/office/powerpoint/2010/main" val="2032303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A72E5-ACE3-5643-9F65-A69FABC847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CAD18C-05D8-BE48-A6DD-4043D9BEB95A}"/>
              </a:ext>
            </a:extLst>
          </p:cNvPr>
          <p:cNvSpPr>
            <a:spLocks noGrp="1"/>
          </p:cNvSpPr>
          <p:nvPr>
            <p:ph type="dt" sz="half" idx="10"/>
          </p:nvPr>
        </p:nvSpPr>
        <p:spPr/>
        <p:txBody>
          <a:bodyPr/>
          <a:lstStyle/>
          <a:p>
            <a:fld id="{8BB019A6-F1B2-3645-B14C-82F89A5089E2}" type="datetime1">
              <a:rPr lang="en-US" smtClean="0"/>
              <a:t>4/5/22</a:t>
            </a:fld>
            <a:endParaRPr lang="en-US" dirty="0"/>
          </a:p>
        </p:txBody>
      </p:sp>
      <p:sp>
        <p:nvSpPr>
          <p:cNvPr id="4" name="Footer Placeholder 3">
            <a:extLst>
              <a:ext uri="{FF2B5EF4-FFF2-40B4-BE49-F238E27FC236}">
                <a16:creationId xmlns:a16="http://schemas.microsoft.com/office/drawing/2014/main" id="{7B09D9FC-613D-104E-AF5D-35B30723E5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863B2C0-82F3-2643-8F3A-93570A6425D5}"/>
              </a:ext>
            </a:extLst>
          </p:cNvPr>
          <p:cNvSpPr>
            <a:spLocks noGrp="1"/>
          </p:cNvSpPr>
          <p:nvPr>
            <p:ph type="sldNum" sz="quarter" idx="12"/>
          </p:nvPr>
        </p:nvSpPr>
        <p:spPr/>
        <p:txBody>
          <a:bodyPr/>
          <a:lstStyle/>
          <a:p>
            <a:fld id="{0CA61455-9239-9841-9259-BED08DB38B90}" type="slidenum">
              <a:rPr lang="en-US" smtClean="0"/>
              <a:t>‹#›</a:t>
            </a:fld>
            <a:endParaRPr lang="en-US" dirty="0"/>
          </a:p>
        </p:txBody>
      </p:sp>
    </p:spTree>
    <p:extLst>
      <p:ext uri="{BB962C8B-B14F-4D97-AF65-F5344CB8AC3E}">
        <p14:creationId xmlns:p14="http://schemas.microsoft.com/office/powerpoint/2010/main" val="1801833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F0511F-55D2-2243-838A-D870FB3C7615}"/>
              </a:ext>
            </a:extLst>
          </p:cNvPr>
          <p:cNvSpPr>
            <a:spLocks noGrp="1"/>
          </p:cNvSpPr>
          <p:nvPr>
            <p:ph type="dt" sz="half" idx="10"/>
          </p:nvPr>
        </p:nvSpPr>
        <p:spPr/>
        <p:txBody>
          <a:bodyPr/>
          <a:lstStyle/>
          <a:p>
            <a:fld id="{B4731B26-3DAA-7B41-BF02-2640CF671255}" type="datetime1">
              <a:rPr lang="en-US" smtClean="0"/>
              <a:t>4/5/22</a:t>
            </a:fld>
            <a:endParaRPr lang="en-US" dirty="0"/>
          </a:p>
        </p:txBody>
      </p:sp>
      <p:sp>
        <p:nvSpPr>
          <p:cNvPr id="3" name="Footer Placeholder 2">
            <a:extLst>
              <a:ext uri="{FF2B5EF4-FFF2-40B4-BE49-F238E27FC236}">
                <a16:creationId xmlns:a16="http://schemas.microsoft.com/office/drawing/2014/main" id="{EE6F4973-663B-964D-BFB5-945AAEA2792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C5C2691-4628-2F46-B303-8B8CAD963265}"/>
              </a:ext>
            </a:extLst>
          </p:cNvPr>
          <p:cNvSpPr>
            <a:spLocks noGrp="1"/>
          </p:cNvSpPr>
          <p:nvPr>
            <p:ph type="sldNum" sz="quarter" idx="12"/>
          </p:nvPr>
        </p:nvSpPr>
        <p:spPr/>
        <p:txBody>
          <a:bodyPr/>
          <a:lstStyle/>
          <a:p>
            <a:fld id="{0CA61455-9239-9841-9259-BED08DB38B90}" type="slidenum">
              <a:rPr lang="en-US" smtClean="0"/>
              <a:t>‹#›</a:t>
            </a:fld>
            <a:endParaRPr lang="en-US" dirty="0"/>
          </a:p>
        </p:txBody>
      </p:sp>
    </p:spTree>
    <p:extLst>
      <p:ext uri="{BB962C8B-B14F-4D97-AF65-F5344CB8AC3E}">
        <p14:creationId xmlns:p14="http://schemas.microsoft.com/office/powerpoint/2010/main" val="2126568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2940-06FA-9846-80C6-CC4881B7C3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E3C2FA-9ADE-0E44-BEF5-0923E7A5D7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3DCA06-4225-6A44-8173-222C9CDE29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FA85211-1E61-0848-A3A2-E8A4BB7DAB04}"/>
              </a:ext>
            </a:extLst>
          </p:cNvPr>
          <p:cNvSpPr>
            <a:spLocks noGrp="1"/>
          </p:cNvSpPr>
          <p:nvPr>
            <p:ph type="dt" sz="half" idx="10"/>
          </p:nvPr>
        </p:nvSpPr>
        <p:spPr/>
        <p:txBody>
          <a:bodyPr/>
          <a:lstStyle/>
          <a:p>
            <a:fld id="{3E86C179-D9D6-9649-AF7D-2D027F73E2E4}" type="datetime1">
              <a:rPr lang="en-US" smtClean="0"/>
              <a:t>4/5/22</a:t>
            </a:fld>
            <a:endParaRPr lang="en-US" dirty="0"/>
          </a:p>
        </p:txBody>
      </p:sp>
      <p:sp>
        <p:nvSpPr>
          <p:cNvPr id="6" name="Footer Placeholder 5">
            <a:extLst>
              <a:ext uri="{FF2B5EF4-FFF2-40B4-BE49-F238E27FC236}">
                <a16:creationId xmlns:a16="http://schemas.microsoft.com/office/drawing/2014/main" id="{FAA32883-E549-2440-B3A0-CC0F8FB4496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3E4D4F7-743B-C548-AEE1-14B2008ABF51}"/>
              </a:ext>
            </a:extLst>
          </p:cNvPr>
          <p:cNvSpPr>
            <a:spLocks noGrp="1"/>
          </p:cNvSpPr>
          <p:nvPr>
            <p:ph type="sldNum" sz="quarter" idx="12"/>
          </p:nvPr>
        </p:nvSpPr>
        <p:spPr/>
        <p:txBody>
          <a:bodyPr/>
          <a:lstStyle/>
          <a:p>
            <a:fld id="{0CA61455-9239-9841-9259-BED08DB38B90}" type="slidenum">
              <a:rPr lang="en-US" smtClean="0"/>
              <a:t>‹#›</a:t>
            </a:fld>
            <a:endParaRPr lang="en-US" dirty="0"/>
          </a:p>
        </p:txBody>
      </p:sp>
    </p:spTree>
    <p:extLst>
      <p:ext uri="{BB962C8B-B14F-4D97-AF65-F5344CB8AC3E}">
        <p14:creationId xmlns:p14="http://schemas.microsoft.com/office/powerpoint/2010/main" val="508182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D2CAE-3795-704D-8966-EC64D8B2EB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F350D8-5E39-DD40-AE19-2E70AF6D3A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5B47EC6-F68F-D541-8BFD-92B8709060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8615E02-CCD3-B54D-AC4B-5B0EE4FB178F}"/>
              </a:ext>
            </a:extLst>
          </p:cNvPr>
          <p:cNvSpPr>
            <a:spLocks noGrp="1"/>
          </p:cNvSpPr>
          <p:nvPr>
            <p:ph type="dt" sz="half" idx="10"/>
          </p:nvPr>
        </p:nvSpPr>
        <p:spPr/>
        <p:txBody>
          <a:bodyPr/>
          <a:lstStyle/>
          <a:p>
            <a:fld id="{A361F51C-4A9F-1C45-814F-B227CBAFD850}" type="datetime1">
              <a:rPr lang="en-US" smtClean="0"/>
              <a:t>4/5/22</a:t>
            </a:fld>
            <a:endParaRPr lang="en-US" dirty="0"/>
          </a:p>
        </p:txBody>
      </p:sp>
      <p:sp>
        <p:nvSpPr>
          <p:cNvPr id="6" name="Footer Placeholder 5">
            <a:extLst>
              <a:ext uri="{FF2B5EF4-FFF2-40B4-BE49-F238E27FC236}">
                <a16:creationId xmlns:a16="http://schemas.microsoft.com/office/drawing/2014/main" id="{B692D976-B9EF-614C-9BB8-040EB91EC1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0147605-9332-C043-A24F-92D0F29FD285}"/>
              </a:ext>
            </a:extLst>
          </p:cNvPr>
          <p:cNvSpPr>
            <a:spLocks noGrp="1"/>
          </p:cNvSpPr>
          <p:nvPr>
            <p:ph type="sldNum" sz="quarter" idx="12"/>
          </p:nvPr>
        </p:nvSpPr>
        <p:spPr/>
        <p:txBody>
          <a:bodyPr/>
          <a:lstStyle/>
          <a:p>
            <a:fld id="{0CA61455-9239-9841-9259-BED08DB38B90}" type="slidenum">
              <a:rPr lang="en-US" smtClean="0"/>
              <a:t>‹#›</a:t>
            </a:fld>
            <a:endParaRPr lang="en-US" dirty="0"/>
          </a:p>
        </p:txBody>
      </p:sp>
    </p:spTree>
    <p:extLst>
      <p:ext uri="{BB962C8B-B14F-4D97-AF65-F5344CB8AC3E}">
        <p14:creationId xmlns:p14="http://schemas.microsoft.com/office/powerpoint/2010/main" val="878087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C8D941-76CF-D64D-88F8-7CF224C267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89BA5FA-CFFC-2F48-B6D6-853421EA8E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BBE247-5FB3-4D45-94B2-242E0FAC90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943470-0806-6741-8A81-70A34D8311F5}" type="datetime1">
              <a:rPr lang="en-US" smtClean="0"/>
              <a:t>4/5/22</a:t>
            </a:fld>
            <a:endParaRPr lang="en-US" dirty="0"/>
          </a:p>
        </p:txBody>
      </p:sp>
      <p:sp>
        <p:nvSpPr>
          <p:cNvPr id="5" name="Footer Placeholder 4">
            <a:extLst>
              <a:ext uri="{FF2B5EF4-FFF2-40B4-BE49-F238E27FC236}">
                <a16:creationId xmlns:a16="http://schemas.microsoft.com/office/drawing/2014/main" id="{2C5F96BA-387E-1E45-B248-4D929966C9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B70CFEF-A2A8-454B-90B3-98A1FD40AF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A61455-9239-9841-9259-BED08DB38B90}" type="slidenum">
              <a:rPr lang="en-US" smtClean="0"/>
              <a:t>‹#›</a:t>
            </a:fld>
            <a:endParaRPr lang="en-US" dirty="0"/>
          </a:p>
        </p:txBody>
      </p:sp>
    </p:spTree>
    <p:extLst>
      <p:ext uri="{BB962C8B-B14F-4D97-AF65-F5344CB8AC3E}">
        <p14:creationId xmlns:p14="http://schemas.microsoft.com/office/powerpoint/2010/main" val="2462498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tiff"/><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tiff"/></Relationships>
</file>

<file path=ppt/slides/_rels/slide1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tiff"/></Relationships>
</file>

<file path=ppt/slides/_rels/slide1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tiff"/></Relationships>
</file>

<file path=ppt/slides/_rels/slide1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tiff"/></Relationships>
</file>

<file path=ppt/slides/_rels/slide1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tiff"/></Relationships>
</file>

<file path=ppt/slides/_rels/slide15.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tiff"/></Relationships>
</file>

<file path=ppt/slides/_rels/slide16.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tiff"/></Relationships>
</file>

<file path=ppt/slides/_rels/slide1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tiff"/></Relationships>
</file>

<file path=ppt/slides/_rels/slide1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tiff"/></Relationships>
</file>

<file path=ppt/slides/_rels/slide19.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tiff"/></Relationships>
</file>

<file path=ppt/slides/_rels/slide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tiff"/></Relationships>
</file>

<file path=ppt/slides/_rels/slide20.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tiff"/></Relationships>
</file>

<file path=ppt/slides/_rels/slide2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3.tiff"/></Relationships>
</file>

<file path=ppt/slides/_rels/slide2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3.tiff"/></Relationships>
</file>

<file path=ppt/slides/_rels/slide23.xml.rels><?xml version="1.0" encoding="UTF-8" standalone="yes"?>
<Relationships xmlns="http://schemas.openxmlformats.org/package/2006/relationships"><Relationship Id="rId8" Type="http://schemas.openxmlformats.org/officeDocument/2006/relationships/hyperlink" Target="https://doi.org/10.1016/j.ijhm.2020.102705" TargetMode="External"/><Relationship Id="rId3" Type="http://schemas.openxmlformats.org/officeDocument/2006/relationships/image" Target="../media/image2.tiff"/><Relationship Id="rId7" Type="http://schemas.openxmlformats.org/officeDocument/2006/relationships/hyperlink" Target="https://www.proquest.com/scholarly-journals/job-stress-psychological-capital-turnover/docview/2006710713/se-2?accountid=28180"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hyperlink" Target="https://doi.org/10.1037/ocp0000051" TargetMode="External"/><Relationship Id="rId5" Type="http://schemas.openxmlformats.org/officeDocument/2006/relationships/hyperlink" Target="https://doi.org/10.5171/2018.322892" TargetMode="External"/><Relationship Id="rId4" Type="http://schemas.openxmlformats.org/officeDocument/2006/relationships/image" Target="../media/image3.tiff"/><Relationship Id="rId9" Type="http://schemas.openxmlformats.org/officeDocument/2006/relationships/hyperlink" Target="https://doi.org/10.1016/j.ijhm.2021.102935"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tiff"/></Relationships>
</file>

<file path=ppt/slides/_rels/slide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tiff"/></Relationships>
</file>

<file path=ppt/slides/_rels/slide5.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tiff"/></Relationships>
</file>

<file path=ppt/slides/_rels/slide6.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tiff"/></Relationships>
</file>

<file path=ppt/slides/_rels/slide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tiff"/></Relationships>
</file>

<file path=ppt/slides/_rels/slide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tiff"/></Relationships>
</file>

<file path=ppt/slides/_rels/slide9.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7420784" y="0"/>
            <a:ext cx="4771216" cy="4371114"/>
          </a:xfrm>
          <a:prstGeom prst="rect">
            <a:avLst/>
          </a:prstGeom>
        </p:spPr>
      </p:pic>
      <p:pic>
        <p:nvPicPr>
          <p:cNvPr id="29" name="Picture 28"/>
          <p:cNvPicPr>
            <a:picLocks noChangeAspect="1"/>
          </p:cNvPicPr>
          <p:nvPr/>
        </p:nvPicPr>
        <p:blipFill>
          <a:blip r:embed="rId4">
            <a:alphaModFix amt="85000"/>
          </a:blip>
          <a:stretch>
            <a:fillRect/>
          </a:stretch>
        </p:blipFill>
        <p:spPr>
          <a:xfrm>
            <a:off x="0" y="0"/>
            <a:ext cx="6979533" cy="6858000"/>
          </a:xfrm>
          <a:prstGeom prst="rect">
            <a:avLst/>
          </a:prstGeom>
        </p:spPr>
      </p:pic>
      <p:sp>
        <p:nvSpPr>
          <p:cNvPr id="2" name="Title 1">
            <a:extLst>
              <a:ext uri="{FF2B5EF4-FFF2-40B4-BE49-F238E27FC236}">
                <a16:creationId xmlns:a16="http://schemas.microsoft.com/office/drawing/2014/main" id="{F68B3BD8-6296-A740-B34B-FD0D3704BEE3}"/>
              </a:ext>
            </a:extLst>
          </p:cNvPr>
          <p:cNvSpPr>
            <a:spLocks noGrp="1"/>
          </p:cNvSpPr>
          <p:nvPr>
            <p:ph type="ctrTitle"/>
          </p:nvPr>
        </p:nvSpPr>
        <p:spPr>
          <a:xfrm>
            <a:off x="514658" y="1217277"/>
            <a:ext cx="5966650" cy="1375756"/>
          </a:xfrm>
        </p:spPr>
        <p:txBody>
          <a:bodyPr anchor="ctr">
            <a:noAutofit/>
          </a:bodyPr>
          <a:lstStyle/>
          <a:p>
            <a:br>
              <a:rPr lang="en-US" sz="2400" b="1" dirty="0"/>
            </a:br>
            <a:br>
              <a:rPr lang="en-US" sz="2400" b="1" dirty="0"/>
            </a:br>
            <a:br>
              <a:rPr lang="en-US" sz="2400" b="1" dirty="0"/>
            </a:br>
            <a:br>
              <a:rPr lang="en-US" sz="2400" b="1" dirty="0"/>
            </a:br>
            <a:r>
              <a:rPr lang="en-US" sz="2400" b="1" dirty="0">
                <a:solidFill>
                  <a:schemeClr val="bg1"/>
                </a:solidFill>
              </a:rPr>
              <a:t>Transformational Leadership and Job-Related Stress in the Hospitality Industry: A Correlational Study</a:t>
            </a:r>
            <a:br>
              <a:rPr lang="en-US" sz="2400" dirty="0"/>
            </a:br>
            <a:r>
              <a:rPr lang="en-US" dirty="0"/>
              <a:t> </a:t>
            </a:r>
            <a:br>
              <a:rPr lang="en-US" dirty="0"/>
            </a:br>
            <a:endParaRPr lang="en-US" sz="2800" b="1" dirty="0">
              <a:solidFill>
                <a:srgbClr val="FDA31B"/>
              </a:solidFill>
              <a:latin typeface="+mn-lt"/>
              <a:ea typeface="Charter Roman" charset="0"/>
              <a:cs typeface="Charter Roman" charset="0"/>
            </a:endParaRPr>
          </a:p>
        </p:txBody>
      </p:sp>
      <p:pic>
        <p:nvPicPr>
          <p:cNvPr id="8" name="Picture 7">
            <a:extLst>
              <a:ext uri="{FF2B5EF4-FFF2-40B4-BE49-F238E27FC236}">
                <a16:creationId xmlns:a16="http://schemas.microsoft.com/office/drawing/2014/main" id="{39BB1DF7-B87F-C840-AC1E-C610C6AC4F35}"/>
              </a:ext>
            </a:extLst>
          </p:cNvPr>
          <p:cNvPicPr>
            <a:picLocks noChangeAspect="1"/>
          </p:cNvPicPr>
          <p:nvPr/>
        </p:nvPicPr>
        <p:blipFill>
          <a:blip r:embed="rId5"/>
          <a:stretch>
            <a:fillRect/>
          </a:stretch>
        </p:blipFill>
        <p:spPr>
          <a:xfrm>
            <a:off x="360438" y="306614"/>
            <a:ext cx="2965666" cy="639654"/>
          </a:xfrm>
          <a:prstGeom prst="rect">
            <a:avLst/>
          </a:prstGeom>
        </p:spPr>
      </p:pic>
      <p:cxnSp>
        <p:nvCxnSpPr>
          <p:cNvPr id="9" name="Straight Connector 8">
            <a:extLst>
              <a:ext uri="{FF2B5EF4-FFF2-40B4-BE49-F238E27FC236}">
                <a16:creationId xmlns:a16="http://schemas.microsoft.com/office/drawing/2014/main" id="{50519042-A1DB-3547-AD48-97E07B4BDA2B}"/>
              </a:ext>
            </a:extLst>
          </p:cNvPr>
          <p:cNvCxnSpPr>
            <a:cxnSpLocks/>
          </p:cNvCxnSpPr>
          <p:nvPr/>
        </p:nvCxnSpPr>
        <p:spPr>
          <a:xfrm>
            <a:off x="404930" y="1119737"/>
            <a:ext cx="770134" cy="0"/>
          </a:xfrm>
          <a:prstGeom prst="line">
            <a:avLst/>
          </a:prstGeom>
          <a:ln w="19050">
            <a:solidFill>
              <a:srgbClr val="FDA31B"/>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D32DBDE2-5ACC-F140-8450-364315533D0A}"/>
              </a:ext>
            </a:extLst>
          </p:cNvPr>
          <p:cNvSpPr/>
          <p:nvPr/>
        </p:nvSpPr>
        <p:spPr>
          <a:xfrm>
            <a:off x="6402443" y="4092"/>
            <a:ext cx="2036681" cy="6858000"/>
          </a:xfrm>
          <a:prstGeom prst="rect">
            <a:avLst/>
          </a:prstGeom>
          <a:solidFill>
            <a:srgbClr val="6B002A">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761426"/>
              </a:solidFill>
            </a:endParaRPr>
          </a:p>
        </p:txBody>
      </p:sp>
      <p:sp>
        <p:nvSpPr>
          <p:cNvPr id="11" name="Subtitle 2"/>
          <p:cNvSpPr>
            <a:spLocks noGrp="1"/>
          </p:cNvSpPr>
          <p:nvPr>
            <p:ph type="subTitle" idx="1"/>
          </p:nvPr>
        </p:nvSpPr>
        <p:spPr>
          <a:xfrm>
            <a:off x="514658" y="2941246"/>
            <a:ext cx="6412375" cy="2192785"/>
          </a:xfrm>
        </p:spPr>
        <p:txBody>
          <a:bodyPr>
            <a:normAutofit fontScale="92500" lnSpcReduction="20000"/>
          </a:bodyPr>
          <a:lstStyle/>
          <a:p>
            <a:pPr algn="l"/>
            <a:r>
              <a:rPr lang="en-US" b="1" dirty="0">
                <a:solidFill>
                  <a:schemeClr val="bg1"/>
                </a:solidFill>
              </a:rPr>
              <a:t>Reginald Terry</a:t>
            </a:r>
          </a:p>
          <a:p>
            <a:pPr algn="l"/>
            <a:r>
              <a:rPr lang="en-US" dirty="0">
                <a:solidFill>
                  <a:schemeClr val="bg1"/>
                </a:solidFill>
              </a:rPr>
              <a:t>Northcentral University</a:t>
            </a:r>
          </a:p>
          <a:p>
            <a:pPr algn="l"/>
            <a:endParaRPr lang="en-US" dirty="0">
              <a:solidFill>
                <a:schemeClr val="bg1"/>
              </a:solidFill>
            </a:endParaRPr>
          </a:p>
          <a:p>
            <a:pPr algn="l"/>
            <a:r>
              <a:rPr lang="en-US" dirty="0">
                <a:solidFill>
                  <a:schemeClr val="bg1"/>
                </a:solidFill>
              </a:rPr>
              <a:t>Dissertation Chair: Dr. John Donnellan</a:t>
            </a:r>
          </a:p>
          <a:p>
            <a:pPr algn="l"/>
            <a:r>
              <a:rPr lang="en-US" dirty="0">
                <a:solidFill>
                  <a:schemeClr val="bg1"/>
                </a:solidFill>
              </a:rPr>
              <a:t>Subject Matter Expert: Dr. David Cross</a:t>
            </a:r>
          </a:p>
          <a:p>
            <a:pPr algn="l"/>
            <a:r>
              <a:rPr lang="en-US" dirty="0">
                <a:solidFill>
                  <a:schemeClr val="bg1"/>
                </a:solidFill>
              </a:rPr>
              <a:t>Academic Reader: Dr. Robin Butler </a:t>
            </a:r>
          </a:p>
        </p:txBody>
      </p:sp>
    </p:spTree>
    <p:extLst>
      <p:ext uri="{BB962C8B-B14F-4D97-AF65-F5344CB8AC3E}">
        <p14:creationId xmlns:p14="http://schemas.microsoft.com/office/powerpoint/2010/main" val="3559193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FF266B1-3DBF-2549-BEA1-56DD131E02B1}"/>
              </a:ext>
            </a:extLst>
          </p:cNvPr>
          <p:cNvPicPr>
            <a:picLocks noChangeAspect="1"/>
          </p:cNvPicPr>
          <p:nvPr/>
        </p:nvPicPr>
        <p:blipFill>
          <a:blip r:embed="rId3"/>
          <a:stretch>
            <a:fillRect/>
          </a:stretch>
        </p:blipFill>
        <p:spPr>
          <a:xfrm rot="5400000">
            <a:off x="5696712" y="362712"/>
            <a:ext cx="798577" cy="12192002"/>
          </a:xfrm>
          <a:prstGeom prst="rect">
            <a:avLst/>
          </a:prstGeom>
        </p:spPr>
      </p:pic>
      <p:pic>
        <p:nvPicPr>
          <p:cNvPr id="16" name="Picture 15">
            <a:extLst>
              <a:ext uri="{FF2B5EF4-FFF2-40B4-BE49-F238E27FC236}">
                <a16:creationId xmlns:a16="http://schemas.microsoft.com/office/drawing/2014/main" id="{F9DE31B4-9580-874C-83FE-D07D672225ED}"/>
              </a:ext>
            </a:extLst>
          </p:cNvPr>
          <p:cNvPicPr>
            <a:picLocks noChangeAspect="1"/>
          </p:cNvPicPr>
          <p:nvPr/>
        </p:nvPicPr>
        <p:blipFill>
          <a:blip r:embed="rId4"/>
          <a:stretch>
            <a:fillRect/>
          </a:stretch>
        </p:blipFill>
        <p:spPr>
          <a:xfrm>
            <a:off x="182649" y="6209422"/>
            <a:ext cx="2308995" cy="498019"/>
          </a:xfrm>
          <a:prstGeom prst="rect">
            <a:avLst/>
          </a:prstGeom>
        </p:spPr>
      </p:pic>
      <p:sp>
        <p:nvSpPr>
          <p:cNvPr id="18" name="TextBox 17">
            <a:extLst>
              <a:ext uri="{FF2B5EF4-FFF2-40B4-BE49-F238E27FC236}">
                <a16:creationId xmlns:a16="http://schemas.microsoft.com/office/drawing/2014/main" id="{7EF5B7AC-8AE3-AD4A-A4B1-7B0A30BC702E}"/>
              </a:ext>
            </a:extLst>
          </p:cNvPr>
          <p:cNvSpPr txBox="1"/>
          <p:nvPr/>
        </p:nvSpPr>
        <p:spPr>
          <a:xfrm>
            <a:off x="621614" y="494040"/>
            <a:ext cx="11166433" cy="630942"/>
          </a:xfrm>
          <a:prstGeom prst="rect">
            <a:avLst/>
          </a:prstGeom>
          <a:noFill/>
        </p:spPr>
        <p:txBody>
          <a:bodyPr wrap="square" rtlCol="0">
            <a:spAutoFit/>
          </a:bodyPr>
          <a:lstStyle/>
          <a:p>
            <a:r>
              <a:rPr lang="en-US" sz="3500" b="1" dirty="0">
                <a:solidFill>
                  <a:srgbClr val="6B002A"/>
                </a:solidFill>
                <a:latin typeface="Times" pitchFamily="2" charset="0"/>
                <a:ea typeface="Charter Roman" charset="0"/>
                <a:cs typeface="Charter Roman" charset="0"/>
              </a:rPr>
              <a:t>REVIEW OF THE LITERATURE</a:t>
            </a:r>
          </a:p>
        </p:txBody>
      </p:sp>
      <p:cxnSp>
        <p:nvCxnSpPr>
          <p:cNvPr id="19" name="Straight Connector 18">
            <a:extLst>
              <a:ext uri="{FF2B5EF4-FFF2-40B4-BE49-F238E27FC236}">
                <a16:creationId xmlns:a16="http://schemas.microsoft.com/office/drawing/2014/main" id="{310D1E8A-99B9-ED41-A5CE-E526728EE10C}"/>
              </a:ext>
            </a:extLst>
          </p:cNvPr>
          <p:cNvCxnSpPr>
            <a:cxnSpLocks/>
          </p:cNvCxnSpPr>
          <p:nvPr/>
        </p:nvCxnSpPr>
        <p:spPr>
          <a:xfrm>
            <a:off x="702166" y="1182856"/>
            <a:ext cx="770134" cy="0"/>
          </a:xfrm>
          <a:prstGeom prst="line">
            <a:avLst/>
          </a:prstGeom>
          <a:ln w="19050">
            <a:solidFill>
              <a:srgbClr val="FDA31B"/>
            </a:solidFill>
          </a:ln>
        </p:spPr>
        <p:style>
          <a:lnRef idx="1">
            <a:schemeClr val="accent1"/>
          </a:lnRef>
          <a:fillRef idx="0">
            <a:schemeClr val="accent1"/>
          </a:fillRef>
          <a:effectRef idx="0">
            <a:schemeClr val="accent1"/>
          </a:effectRef>
          <a:fontRef idx="minor">
            <a:schemeClr val="tx1"/>
          </a:fontRef>
        </p:style>
      </p:cxnSp>
      <p:sp>
        <p:nvSpPr>
          <p:cNvPr id="20" name="Slide Number Placeholder 2">
            <a:extLst>
              <a:ext uri="{FF2B5EF4-FFF2-40B4-BE49-F238E27FC236}">
                <a16:creationId xmlns:a16="http://schemas.microsoft.com/office/drawing/2014/main" id="{15C6B4A0-0495-D04F-A189-4521848AF16C}"/>
              </a:ext>
            </a:extLst>
          </p:cNvPr>
          <p:cNvSpPr>
            <a:spLocks noGrp="1"/>
          </p:cNvSpPr>
          <p:nvPr>
            <p:ph type="sldNum" sz="quarter" idx="12"/>
          </p:nvPr>
        </p:nvSpPr>
        <p:spPr>
          <a:xfrm>
            <a:off x="9329928" y="6319774"/>
            <a:ext cx="2743200" cy="365125"/>
          </a:xfrm>
        </p:spPr>
        <p:txBody>
          <a:bodyPr/>
          <a:lstStyle/>
          <a:p>
            <a:fld id="{0CA61455-9239-9841-9259-BED08DB38B90}" type="slidenum">
              <a:rPr lang="en-US" smtClean="0">
                <a:solidFill>
                  <a:schemeClr val="bg1"/>
                </a:solidFill>
                <a:latin typeface="Arial" panose="020B0604020202020204" pitchFamily="34" charset="0"/>
                <a:cs typeface="Arial" panose="020B0604020202020204" pitchFamily="34" charset="0"/>
              </a:rPr>
              <a:t>10</a:t>
            </a:fld>
            <a:endParaRPr lang="en-US" dirty="0">
              <a:solidFill>
                <a:schemeClr val="bg1"/>
              </a:solidFill>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621615" y="1385332"/>
            <a:ext cx="11035229" cy="38778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600" dirty="0"/>
          </a:p>
        </p:txBody>
      </p:sp>
      <p:sp>
        <p:nvSpPr>
          <p:cNvPr id="12" name="Text Placeholder 2">
            <a:extLst>
              <a:ext uri="{FF2B5EF4-FFF2-40B4-BE49-F238E27FC236}">
                <a16:creationId xmlns:a16="http://schemas.microsoft.com/office/drawing/2014/main" id="{C0F07CFB-367B-4BF4-AF56-E4EF92634856}"/>
              </a:ext>
            </a:extLst>
          </p:cNvPr>
          <p:cNvSpPr txBox="1">
            <a:spLocks/>
          </p:cNvSpPr>
          <p:nvPr/>
        </p:nvSpPr>
        <p:spPr>
          <a:xfrm>
            <a:off x="584603" y="1274980"/>
            <a:ext cx="11389745" cy="4525963"/>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endPar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p:txBody>
      </p:sp>
      <p:sp>
        <p:nvSpPr>
          <p:cNvPr id="2" name="TextBox 1">
            <a:extLst>
              <a:ext uri="{FF2B5EF4-FFF2-40B4-BE49-F238E27FC236}">
                <a16:creationId xmlns:a16="http://schemas.microsoft.com/office/drawing/2014/main" id="{D7090551-DFA5-9340-A5D7-54CB5D050B1F}"/>
              </a:ext>
            </a:extLst>
          </p:cNvPr>
          <p:cNvSpPr txBox="1"/>
          <p:nvPr/>
        </p:nvSpPr>
        <p:spPr>
          <a:xfrm>
            <a:off x="1087233" y="1319482"/>
            <a:ext cx="9779431" cy="4148828"/>
          </a:xfrm>
          <a:prstGeom prst="rect">
            <a:avLst/>
          </a:prstGeom>
          <a:noFill/>
        </p:spPr>
        <p:txBody>
          <a:bodyPr wrap="square" rtlCol="0">
            <a:spAutoFit/>
          </a:bodyPr>
          <a:lstStyle/>
          <a:p>
            <a:pPr marL="228600" lvl="0" indent="-228600" defTabSz="457200">
              <a:spcBef>
                <a:spcPct val="20000"/>
              </a:spcBef>
              <a:buFont typeface="Wingdings" panose="05000000000000000000" pitchFamily="2" charset="2"/>
              <a:buChar char="§"/>
              <a:defRPr/>
            </a:pPr>
            <a:r>
              <a:rPr lang="en-US" sz="2600" dirty="0">
                <a:solidFill>
                  <a:sysClr val="windowText" lastClr="000000">
                    <a:lumMod val="85000"/>
                    <a:lumOff val="15000"/>
                  </a:sysClr>
                </a:solidFill>
              </a:rPr>
              <a:t>Keyword search </a:t>
            </a:r>
          </a:p>
          <a:p>
            <a:pPr marL="685800" lvl="1" indent="-228600" defTabSz="457200">
              <a:spcBef>
                <a:spcPct val="20000"/>
              </a:spcBef>
              <a:buFont typeface="Wingdings" panose="05000000000000000000" pitchFamily="2" charset="2"/>
              <a:buChar char="§"/>
              <a:defRPr/>
            </a:pPr>
            <a:r>
              <a:rPr lang="en-US" sz="2400" dirty="0">
                <a:solidFill>
                  <a:sysClr val="windowText" lastClr="000000">
                    <a:lumMod val="85000"/>
                    <a:lumOff val="15000"/>
                  </a:sysClr>
                </a:solidFill>
              </a:rPr>
              <a:t>Independent – Transformational and transactional leadership </a:t>
            </a:r>
          </a:p>
          <a:p>
            <a:pPr marL="685800" lvl="1" indent="-228600" defTabSz="457200">
              <a:spcBef>
                <a:spcPct val="20000"/>
              </a:spcBef>
              <a:buFont typeface="Wingdings" panose="05000000000000000000" pitchFamily="2" charset="2"/>
              <a:buChar char="§"/>
              <a:defRPr/>
            </a:pPr>
            <a:r>
              <a:rPr lang="en-US" sz="2400" dirty="0">
                <a:solidFill>
                  <a:sysClr val="windowText" lastClr="000000">
                    <a:lumMod val="85000"/>
                    <a:lumOff val="15000"/>
                  </a:sysClr>
                </a:solidFill>
              </a:rPr>
              <a:t>Dependent – job stress and burnout </a:t>
            </a:r>
          </a:p>
          <a:p>
            <a:pPr marL="228600" lvl="0" indent="-228600" defTabSz="457200">
              <a:spcBef>
                <a:spcPct val="20000"/>
              </a:spcBef>
              <a:buFont typeface="Wingdings" panose="05000000000000000000" pitchFamily="2" charset="2"/>
              <a:buChar char="§"/>
              <a:defRPr/>
            </a:pPr>
            <a:r>
              <a:rPr lang="en-US" sz="2600" dirty="0">
                <a:solidFill>
                  <a:sysClr val="windowText" lastClr="000000">
                    <a:lumMod val="85000"/>
                    <a:lumOff val="15000"/>
                  </a:sysClr>
                </a:solidFill>
              </a:rPr>
              <a:t>Conceptual framework </a:t>
            </a:r>
          </a:p>
          <a:p>
            <a:pPr marL="571500" lvl="1" indent="-280988" defTabSz="457200">
              <a:spcBef>
                <a:spcPct val="20000"/>
              </a:spcBef>
              <a:buFont typeface="Wingdings 3" panose="05040102010807070707" pitchFamily="18" charset="2"/>
              <a:buChar char="&quot;"/>
              <a:defRPr/>
            </a:pPr>
            <a:r>
              <a:rPr lang="en-US" sz="2400" dirty="0">
                <a:solidFill>
                  <a:sysClr val="windowText" lastClr="000000">
                    <a:lumMod val="85000"/>
                    <a:lumOff val="15000"/>
                  </a:sysClr>
                </a:solidFill>
              </a:rPr>
              <a:t>Full Range Leadership Model </a:t>
            </a:r>
          </a:p>
          <a:p>
            <a:pPr marL="1028700" lvl="2" indent="-280988" defTabSz="457200">
              <a:spcBef>
                <a:spcPct val="20000"/>
              </a:spcBef>
              <a:buFont typeface="Wingdings 3" panose="05040102010807070707" pitchFamily="18" charset="2"/>
              <a:buChar char="&quot;"/>
              <a:defRPr/>
            </a:pPr>
            <a:r>
              <a:rPr lang="en-US" sz="2200" dirty="0">
                <a:solidFill>
                  <a:sysClr val="windowText" lastClr="000000">
                    <a:lumMod val="85000"/>
                    <a:lumOff val="15000"/>
                  </a:sysClr>
                </a:solidFill>
              </a:rPr>
              <a:t>Transformational Leadership Theory</a:t>
            </a:r>
          </a:p>
          <a:p>
            <a:pPr marL="1028700" lvl="2" indent="-280988" defTabSz="457200">
              <a:spcBef>
                <a:spcPct val="20000"/>
              </a:spcBef>
              <a:buFont typeface="Wingdings 3" panose="05040102010807070707" pitchFamily="18" charset="2"/>
              <a:buChar char="&quot;"/>
              <a:defRPr/>
            </a:pPr>
            <a:r>
              <a:rPr lang="en-US" sz="2200" dirty="0">
                <a:solidFill>
                  <a:sysClr val="windowText" lastClr="000000">
                    <a:lumMod val="85000"/>
                    <a:lumOff val="15000"/>
                  </a:sysClr>
                </a:solidFill>
              </a:rPr>
              <a:t>Transactional Leadership Theory</a:t>
            </a:r>
          </a:p>
          <a:p>
            <a:pPr marL="571500" lvl="1" indent="-280988" defTabSz="457200">
              <a:spcBef>
                <a:spcPct val="20000"/>
              </a:spcBef>
              <a:buFont typeface="Wingdings 3" panose="05040102010807070707" pitchFamily="18" charset="2"/>
              <a:buChar char="&quot;"/>
              <a:defRPr/>
            </a:pPr>
            <a:r>
              <a:rPr lang="en-US" sz="2600" dirty="0">
                <a:solidFill>
                  <a:sysClr val="windowText" lastClr="000000">
                    <a:lumMod val="85000"/>
                    <a:lumOff val="15000"/>
                  </a:sysClr>
                </a:solidFill>
              </a:rPr>
              <a:t>Coping Theory</a:t>
            </a:r>
          </a:p>
          <a:p>
            <a:pPr marL="1028700" lvl="2" indent="-280988" defTabSz="457200">
              <a:spcBef>
                <a:spcPct val="20000"/>
              </a:spcBef>
              <a:buFont typeface="Wingdings 3" panose="05040102010807070707" pitchFamily="18" charset="2"/>
              <a:buChar char="&quot;"/>
              <a:defRPr/>
            </a:pPr>
            <a:r>
              <a:rPr lang="en-US" sz="2400" dirty="0">
                <a:solidFill>
                  <a:sysClr val="windowText" lastClr="000000">
                    <a:lumMod val="85000"/>
                    <a:lumOff val="15000"/>
                  </a:sysClr>
                </a:solidFill>
              </a:rPr>
              <a:t>Conservation of Resources Model </a:t>
            </a:r>
          </a:p>
        </p:txBody>
      </p:sp>
    </p:spTree>
    <p:extLst>
      <p:ext uri="{BB962C8B-B14F-4D97-AF65-F5344CB8AC3E}">
        <p14:creationId xmlns:p14="http://schemas.microsoft.com/office/powerpoint/2010/main" val="3819732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FF266B1-3DBF-2549-BEA1-56DD131E02B1}"/>
              </a:ext>
            </a:extLst>
          </p:cNvPr>
          <p:cNvPicPr>
            <a:picLocks noChangeAspect="1"/>
          </p:cNvPicPr>
          <p:nvPr/>
        </p:nvPicPr>
        <p:blipFill>
          <a:blip r:embed="rId3"/>
          <a:stretch>
            <a:fillRect/>
          </a:stretch>
        </p:blipFill>
        <p:spPr>
          <a:xfrm rot="5400000">
            <a:off x="5696712" y="362712"/>
            <a:ext cx="798577" cy="12192002"/>
          </a:xfrm>
          <a:prstGeom prst="rect">
            <a:avLst/>
          </a:prstGeom>
        </p:spPr>
      </p:pic>
      <p:pic>
        <p:nvPicPr>
          <p:cNvPr id="16" name="Picture 15">
            <a:extLst>
              <a:ext uri="{FF2B5EF4-FFF2-40B4-BE49-F238E27FC236}">
                <a16:creationId xmlns:a16="http://schemas.microsoft.com/office/drawing/2014/main" id="{F9DE31B4-9580-874C-83FE-D07D672225ED}"/>
              </a:ext>
            </a:extLst>
          </p:cNvPr>
          <p:cNvPicPr>
            <a:picLocks noChangeAspect="1"/>
          </p:cNvPicPr>
          <p:nvPr/>
        </p:nvPicPr>
        <p:blipFill>
          <a:blip r:embed="rId4"/>
          <a:stretch>
            <a:fillRect/>
          </a:stretch>
        </p:blipFill>
        <p:spPr>
          <a:xfrm>
            <a:off x="182649" y="6209422"/>
            <a:ext cx="2308995" cy="498019"/>
          </a:xfrm>
          <a:prstGeom prst="rect">
            <a:avLst/>
          </a:prstGeom>
        </p:spPr>
      </p:pic>
      <p:sp>
        <p:nvSpPr>
          <p:cNvPr id="18" name="TextBox 17">
            <a:extLst>
              <a:ext uri="{FF2B5EF4-FFF2-40B4-BE49-F238E27FC236}">
                <a16:creationId xmlns:a16="http://schemas.microsoft.com/office/drawing/2014/main" id="{7EF5B7AC-8AE3-AD4A-A4B1-7B0A30BC702E}"/>
              </a:ext>
            </a:extLst>
          </p:cNvPr>
          <p:cNvSpPr txBox="1"/>
          <p:nvPr/>
        </p:nvSpPr>
        <p:spPr>
          <a:xfrm>
            <a:off x="621614" y="494040"/>
            <a:ext cx="11166433" cy="630942"/>
          </a:xfrm>
          <a:prstGeom prst="rect">
            <a:avLst/>
          </a:prstGeom>
          <a:noFill/>
        </p:spPr>
        <p:txBody>
          <a:bodyPr wrap="square" rtlCol="0">
            <a:spAutoFit/>
          </a:bodyPr>
          <a:lstStyle/>
          <a:p>
            <a:r>
              <a:rPr lang="en-US" sz="3500" b="1" dirty="0">
                <a:solidFill>
                  <a:srgbClr val="6B002A"/>
                </a:solidFill>
                <a:latin typeface="Times" pitchFamily="2" charset="0"/>
                <a:ea typeface="Charter Roman" charset="0"/>
                <a:cs typeface="Charter Roman" charset="0"/>
              </a:rPr>
              <a:t>POPULATION AND SAMPLE</a:t>
            </a:r>
          </a:p>
        </p:txBody>
      </p:sp>
      <p:cxnSp>
        <p:nvCxnSpPr>
          <p:cNvPr id="19" name="Straight Connector 18">
            <a:extLst>
              <a:ext uri="{FF2B5EF4-FFF2-40B4-BE49-F238E27FC236}">
                <a16:creationId xmlns:a16="http://schemas.microsoft.com/office/drawing/2014/main" id="{310D1E8A-99B9-ED41-A5CE-E526728EE10C}"/>
              </a:ext>
            </a:extLst>
          </p:cNvPr>
          <p:cNvCxnSpPr>
            <a:cxnSpLocks/>
          </p:cNvCxnSpPr>
          <p:nvPr/>
        </p:nvCxnSpPr>
        <p:spPr>
          <a:xfrm>
            <a:off x="702166" y="1182856"/>
            <a:ext cx="770134" cy="0"/>
          </a:xfrm>
          <a:prstGeom prst="line">
            <a:avLst/>
          </a:prstGeom>
          <a:ln w="19050">
            <a:solidFill>
              <a:srgbClr val="FDA31B"/>
            </a:solidFill>
          </a:ln>
        </p:spPr>
        <p:style>
          <a:lnRef idx="1">
            <a:schemeClr val="accent1"/>
          </a:lnRef>
          <a:fillRef idx="0">
            <a:schemeClr val="accent1"/>
          </a:fillRef>
          <a:effectRef idx="0">
            <a:schemeClr val="accent1"/>
          </a:effectRef>
          <a:fontRef idx="minor">
            <a:schemeClr val="tx1"/>
          </a:fontRef>
        </p:style>
      </p:cxnSp>
      <p:sp>
        <p:nvSpPr>
          <p:cNvPr id="20" name="Slide Number Placeholder 2">
            <a:extLst>
              <a:ext uri="{FF2B5EF4-FFF2-40B4-BE49-F238E27FC236}">
                <a16:creationId xmlns:a16="http://schemas.microsoft.com/office/drawing/2014/main" id="{15C6B4A0-0495-D04F-A189-4521848AF16C}"/>
              </a:ext>
            </a:extLst>
          </p:cNvPr>
          <p:cNvSpPr>
            <a:spLocks noGrp="1"/>
          </p:cNvSpPr>
          <p:nvPr>
            <p:ph type="sldNum" sz="quarter" idx="12"/>
          </p:nvPr>
        </p:nvSpPr>
        <p:spPr>
          <a:xfrm>
            <a:off x="9329928" y="6319774"/>
            <a:ext cx="2743200" cy="365125"/>
          </a:xfrm>
        </p:spPr>
        <p:txBody>
          <a:bodyPr/>
          <a:lstStyle/>
          <a:p>
            <a:fld id="{0CA61455-9239-9841-9259-BED08DB38B90}" type="slidenum">
              <a:rPr lang="en-US" smtClean="0">
                <a:solidFill>
                  <a:schemeClr val="bg1"/>
                </a:solidFill>
                <a:latin typeface="Arial" panose="020B0604020202020204" pitchFamily="34" charset="0"/>
                <a:cs typeface="Arial" panose="020B0604020202020204" pitchFamily="34" charset="0"/>
              </a:rPr>
              <a:t>11</a:t>
            </a:fld>
            <a:endParaRPr lang="en-US" dirty="0">
              <a:solidFill>
                <a:schemeClr val="bg1"/>
              </a:solidFill>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621615" y="1385332"/>
            <a:ext cx="11035229" cy="38778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600" dirty="0"/>
          </a:p>
        </p:txBody>
      </p:sp>
      <p:sp>
        <p:nvSpPr>
          <p:cNvPr id="10" name="Text Placeholder 2">
            <a:extLst>
              <a:ext uri="{FF2B5EF4-FFF2-40B4-BE49-F238E27FC236}">
                <a16:creationId xmlns:a16="http://schemas.microsoft.com/office/drawing/2014/main" id="{B85F470C-B046-4D29-961E-B9103388F169}"/>
              </a:ext>
            </a:extLst>
          </p:cNvPr>
          <p:cNvSpPr txBox="1">
            <a:spLocks/>
          </p:cNvSpPr>
          <p:nvPr/>
        </p:nvSpPr>
        <p:spPr>
          <a:xfrm>
            <a:off x="621614" y="1251717"/>
            <a:ext cx="11817073" cy="4894954"/>
          </a:xfrm>
          <a:prstGeom prst="rect">
            <a:avLst/>
          </a:prstGeom>
        </p:spPr>
        <p:txBody>
          <a:bodyPr vert="horz" lIns="91440" tIns="45720" rIns="91440" bIns="45720" rtlCol="0">
            <a:no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endPar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p:txBody>
      </p:sp>
      <p:sp>
        <p:nvSpPr>
          <p:cNvPr id="2" name="TextBox 1">
            <a:extLst>
              <a:ext uri="{FF2B5EF4-FFF2-40B4-BE49-F238E27FC236}">
                <a16:creationId xmlns:a16="http://schemas.microsoft.com/office/drawing/2014/main" id="{252DF584-FFDC-304E-8C2D-34F310731DC7}"/>
              </a:ext>
            </a:extLst>
          </p:cNvPr>
          <p:cNvSpPr txBox="1"/>
          <p:nvPr/>
        </p:nvSpPr>
        <p:spPr>
          <a:xfrm>
            <a:off x="182649" y="1274980"/>
            <a:ext cx="9648475" cy="4056495"/>
          </a:xfrm>
          <a:prstGeom prst="rect">
            <a:avLst/>
          </a:prstGeom>
          <a:noFill/>
        </p:spPr>
        <p:txBody>
          <a:bodyPr wrap="none" rtlCol="0">
            <a:spAutoFit/>
          </a:bodyPr>
          <a:lstStyle/>
          <a:p>
            <a:pPr marL="228600" lvl="0" indent="-228600" defTabSz="457200">
              <a:spcBef>
                <a:spcPct val="20000"/>
              </a:spcBef>
              <a:buFont typeface="Wingdings" panose="05000000000000000000" pitchFamily="2" charset="2"/>
              <a:buChar char="§"/>
              <a:defRPr/>
            </a:pPr>
            <a:r>
              <a:rPr lang="en-US" sz="2600" dirty="0">
                <a:solidFill>
                  <a:sysClr val="windowText" lastClr="000000">
                    <a:lumMod val="85000"/>
                    <a:lumOff val="15000"/>
                  </a:sysClr>
                </a:solidFill>
              </a:rPr>
              <a:t>Population – Employees and management in the hospitality industry</a:t>
            </a:r>
          </a:p>
          <a:p>
            <a:pPr marL="228600" lvl="0" indent="-228600" defTabSz="457200">
              <a:spcBef>
                <a:spcPct val="20000"/>
              </a:spcBef>
              <a:buFont typeface="Wingdings" panose="05000000000000000000" pitchFamily="2" charset="2"/>
              <a:buChar char="§"/>
              <a:defRPr/>
            </a:pPr>
            <a:r>
              <a:rPr lang="en-US" sz="2600" dirty="0">
                <a:solidFill>
                  <a:sysClr val="windowText" lastClr="000000">
                    <a:lumMod val="85000"/>
                    <a:lumOff val="15000"/>
                  </a:sysClr>
                </a:solidFill>
              </a:rPr>
              <a:t>Sampling Method– random sampling   </a:t>
            </a:r>
          </a:p>
          <a:p>
            <a:pPr marL="228600" lvl="0" indent="-228600" defTabSz="457200">
              <a:spcBef>
                <a:spcPct val="20000"/>
              </a:spcBef>
              <a:buFont typeface="Wingdings" panose="05000000000000000000" pitchFamily="2" charset="2"/>
              <a:buChar char="§"/>
              <a:defRPr/>
            </a:pPr>
            <a:r>
              <a:rPr lang="en-US" sz="2600" dirty="0">
                <a:solidFill>
                  <a:sysClr val="windowText" lastClr="000000">
                    <a:lumMod val="85000"/>
                    <a:lumOff val="15000"/>
                  </a:sysClr>
                </a:solidFill>
              </a:rPr>
              <a:t>Sample Size – 34 participants recruited through online social media </a:t>
            </a:r>
          </a:p>
          <a:p>
            <a:pPr marL="571500" lvl="1" indent="-280988" defTabSz="457200">
              <a:spcBef>
                <a:spcPct val="20000"/>
              </a:spcBef>
              <a:buFont typeface="Wingdings 3" panose="05040102010807070707" pitchFamily="18" charset="2"/>
              <a:buChar char="&quot;"/>
              <a:defRPr/>
            </a:pPr>
            <a:r>
              <a:rPr lang="en-US" sz="2400" dirty="0">
                <a:solidFill>
                  <a:sysClr val="windowText" lastClr="000000">
                    <a:lumMod val="85000"/>
                    <a:lumOff val="15000"/>
                  </a:sysClr>
                </a:solidFill>
              </a:rPr>
              <a:t>Recruitment flyer </a:t>
            </a:r>
          </a:p>
          <a:p>
            <a:pPr marL="571500" lvl="1" indent="-280988" defTabSz="457200">
              <a:spcBef>
                <a:spcPct val="20000"/>
              </a:spcBef>
              <a:buFont typeface="Wingdings 3" panose="05040102010807070707" pitchFamily="18" charset="2"/>
              <a:buChar char="&quot;"/>
              <a:defRPr/>
            </a:pPr>
            <a:r>
              <a:rPr lang="en-US" sz="2400" dirty="0">
                <a:solidFill>
                  <a:sysClr val="windowText" lastClr="000000">
                    <a:lumMod val="85000"/>
                    <a:lumOff val="15000"/>
                  </a:sysClr>
                </a:solidFill>
              </a:rPr>
              <a:t>Temple University STHM Alumni page via LinkedIn</a:t>
            </a:r>
          </a:p>
          <a:p>
            <a:pPr marL="571500" lvl="1" indent="-280988" defTabSz="457200">
              <a:spcBef>
                <a:spcPct val="20000"/>
              </a:spcBef>
              <a:buFont typeface="Wingdings 3" panose="05040102010807070707" pitchFamily="18" charset="2"/>
              <a:buChar char="&quot;"/>
              <a:defRPr/>
            </a:pPr>
            <a:r>
              <a:rPr lang="en-US" sz="2400" dirty="0">
                <a:solidFill>
                  <a:sysClr val="windowText" lastClr="000000">
                    <a:lumMod val="85000"/>
                    <a:lumOff val="15000"/>
                  </a:sysClr>
                </a:solidFill>
              </a:rPr>
              <a:t>Online via Facebook </a:t>
            </a:r>
          </a:p>
          <a:p>
            <a:pPr lvl="0" defTabSz="457200">
              <a:spcBef>
                <a:spcPct val="20000"/>
              </a:spcBef>
              <a:defRPr/>
            </a:pPr>
            <a:endParaRPr lang="en-US" sz="2600" dirty="0">
              <a:solidFill>
                <a:sysClr val="windowText" lastClr="000000">
                  <a:lumMod val="85000"/>
                  <a:lumOff val="15000"/>
                </a:sysClr>
              </a:solidFill>
            </a:endParaRPr>
          </a:p>
          <a:p>
            <a:pPr lvl="0" defTabSz="457200">
              <a:spcBef>
                <a:spcPct val="20000"/>
              </a:spcBef>
              <a:defRPr/>
            </a:pPr>
            <a:r>
              <a:rPr lang="en-US" sz="2800" dirty="0">
                <a:solidFill>
                  <a:sysClr val="windowText" lastClr="000000">
                    <a:lumMod val="85000"/>
                    <a:lumOff val="15000"/>
                  </a:sysClr>
                </a:solidFill>
              </a:rPr>
              <a:t> </a:t>
            </a:r>
          </a:p>
          <a:p>
            <a:endParaRPr lang="en-US" dirty="0"/>
          </a:p>
        </p:txBody>
      </p:sp>
    </p:spTree>
    <p:extLst>
      <p:ext uri="{BB962C8B-B14F-4D97-AF65-F5344CB8AC3E}">
        <p14:creationId xmlns:p14="http://schemas.microsoft.com/office/powerpoint/2010/main" val="2856566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FF266B1-3DBF-2549-BEA1-56DD131E02B1}"/>
              </a:ext>
            </a:extLst>
          </p:cNvPr>
          <p:cNvPicPr>
            <a:picLocks noChangeAspect="1"/>
          </p:cNvPicPr>
          <p:nvPr/>
        </p:nvPicPr>
        <p:blipFill>
          <a:blip r:embed="rId3"/>
          <a:stretch>
            <a:fillRect/>
          </a:stretch>
        </p:blipFill>
        <p:spPr>
          <a:xfrm rot="5400000">
            <a:off x="5696712" y="362712"/>
            <a:ext cx="798577" cy="12192002"/>
          </a:xfrm>
          <a:prstGeom prst="rect">
            <a:avLst/>
          </a:prstGeom>
        </p:spPr>
      </p:pic>
      <p:pic>
        <p:nvPicPr>
          <p:cNvPr id="16" name="Picture 15">
            <a:extLst>
              <a:ext uri="{FF2B5EF4-FFF2-40B4-BE49-F238E27FC236}">
                <a16:creationId xmlns:a16="http://schemas.microsoft.com/office/drawing/2014/main" id="{F9DE31B4-9580-874C-83FE-D07D672225ED}"/>
              </a:ext>
            </a:extLst>
          </p:cNvPr>
          <p:cNvPicPr>
            <a:picLocks noChangeAspect="1"/>
          </p:cNvPicPr>
          <p:nvPr/>
        </p:nvPicPr>
        <p:blipFill>
          <a:blip r:embed="rId4"/>
          <a:stretch>
            <a:fillRect/>
          </a:stretch>
        </p:blipFill>
        <p:spPr>
          <a:xfrm>
            <a:off x="182649" y="6209422"/>
            <a:ext cx="2308995" cy="498019"/>
          </a:xfrm>
          <a:prstGeom prst="rect">
            <a:avLst/>
          </a:prstGeom>
        </p:spPr>
      </p:pic>
      <p:sp>
        <p:nvSpPr>
          <p:cNvPr id="18" name="TextBox 17">
            <a:extLst>
              <a:ext uri="{FF2B5EF4-FFF2-40B4-BE49-F238E27FC236}">
                <a16:creationId xmlns:a16="http://schemas.microsoft.com/office/drawing/2014/main" id="{7EF5B7AC-8AE3-AD4A-A4B1-7B0A30BC702E}"/>
              </a:ext>
            </a:extLst>
          </p:cNvPr>
          <p:cNvSpPr txBox="1"/>
          <p:nvPr/>
        </p:nvSpPr>
        <p:spPr>
          <a:xfrm>
            <a:off x="621614" y="494040"/>
            <a:ext cx="11166433" cy="630942"/>
          </a:xfrm>
          <a:prstGeom prst="rect">
            <a:avLst/>
          </a:prstGeom>
          <a:noFill/>
        </p:spPr>
        <p:txBody>
          <a:bodyPr wrap="square" rtlCol="0">
            <a:spAutoFit/>
          </a:bodyPr>
          <a:lstStyle/>
          <a:p>
            <a:r>
              <a:rPr lang="en-US" sz="3500" b="1" dirty="0">
                <a:solidFill>
                  <a:srgbClr val="6B002A"/>
                </a:solidFill>
                <a:latin typeface="Times" pitchFamily="2" charset="0"/>
                <a:ea typeface="Charter Roman" charset="0"/>
                <a:cs typeface="Charter Roman" charset="0"/>
              </a:rPr>
              <a:t>MATERIALS/INSTRUMENTATION</a:t>
            </a:r>
          </a:p>
        </p:txBody>
      </p:sp>
      <p:cxnSp>
        <p:nvCxnSpPr>
          <p:cNvPr id="19" name="Straight Connector 18">
            <a:extLst>
              <a:ext uri="{FF2B5EF4-FFF2-40B4-BE49-F238E27FC236}">
                <a16:creationId xmlns:a16="http://schemas.microsoft.com/office/drawing/2014/main" id="{310D1E8A-99B9-ED41-A5CE-E526728EE10C}"/>
              </a:ext>
            </a:extLst>
          </p:cNvPr>
          <p:cNvCxnSpPr>
            <a:cxnSpLocks/>
          </p:cNvCxnSpPr>
          <p:nvPr/>
        </p:nvCxnSpPr>
        <p:spPr>
          <a:xfrm>
            <a:off x="702166" y="1182856"/>
            <a:ext cx="770134" cy="0"/>
          </a:xfrm>
          <a:prstGeom prst="line">
            <a:avLst/>
          </a:prstGeom>
          <a:ln w="19050">
            <a:solidFill>
              <a:srgbClr val="FDA31B"/>
            </a:solidFill>
          </a:ln>
        </p:spPr>
        <p:style>
          <a:lnRef idx="1">
            <a:schemeClr val="accent1"/>
          </a:lnRef>
          <a:fillRef idx="0">
            <a:schemeClr val="accent1"/>
          </a:fillRef>
          <a:effectRef idx="0">
            <a:schemeClr val="accent1"/>
          </a:effectRef>
          <a:fontRef idx="minor">
            <a:schemeClr val="tx1"/>
          </a:fontRef>
        </p:style>
      </p:cxnSp>
      <p:sp>
        <p:nvSpPr>
          <p:cNvPr id="20" name="Slide Number Placeholder 2">
            <a:extLst>
              <a:ext uri="{FF2B5EF4-FFF2-40B4-BE49-F238E27FC236}">
                <a16:creationId xmlns:a16="http://schemas.microsoft.com/office/drawing/2014/main" id="{15C6B4A0-0495-D04F-A189-4521848AF16C}"/>
              </a:ext>
            </a:extLst>
          </p:cNvPr>
          <p:cNvSpPr>
            <a:spLocks noGrp="1"/>
          </p:cNvSpPr>
          <p:nvPr>
            <p:ph type="sldNum" sz="quarter" idx="12"/>
          </p:nvPr>
        </p:nvSpPr>
        <p:spPr>
          <a:xfrm>
            <a:off x="9329928" y="6319774"/>
            <a:ext cx="2743200" cy="365125"/>
          </a:xfrm>
        </p:spPr>
        <p:txBody>
          <a:bodyPr/>
          <a:lstStyle/>
          <a:p>
            <a:fld id="{0CA61455-9239-9841-9259-BED08DB38B90}" type="slidenum">
              <a:rPr lang="en-US" smtClean="0">
                <a:solidFill>
                  <a:schemeClr val="bg1"/>
                </a:solidFill>
                <a:latin typeface="Arial" panose="020B0604020202020204" pitchFamily="34" charset="0"/>
                <a:cs typeface="Arial" panose="020B0604020202020204" pitchFamily="34" charset="0"/>
              </a:rPr>
              <a:t>12</a:t>
            </a:fld>
            <a:endParaRPr lang="en-US" dirty="0">
              <a:solidFill>
                <a:schemeClr val="bg1"/>
              </a:solidFill>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621615" y="1385332"/>
            <a:ext cx="11035229" cy="38778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600" dirty="0"/>
          </a:p>
        </p:txBody>
      </p:sp>
      <p:sp>
        <p:nvSpPr>
          <p:cNvPr id="11" name="Text Placeholder 2">
            <a:extLst>
              <a:ext uri="{FF2B5EF4-FFF2-40B4-BE49-F238E27FC236}">
                <a16:creationId xmlns:a16="http://schemas.microsoft.com/office/drawing/2014/main" id="{B033B526-545E-4286-8310-221D9AD10CE4}"/>
              </a:ext>
            </a:extLst>
          </p:cNvPr>
          <p:cNvSpPr txBox="1">
            <a:spLocks/>
          </p:cNvSpPr>
          <p:nvPr/>
        </p:nvSpPr>
        <p:spPr>
          <a:xfrm>
            <a:off x="621614" y="1222345"/>
            <a:ext cx="11828090"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endPar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p:txBody>
      </p:sp>
      <p:sp>
        <p:nvSpPr>
          <p:cNvPr id="2" name="TextBox 1">
            <a:extLst>
              <a:ext uri="{FF2B5EF4-FFF2-40B4-BE49-F238E27FC236}">
                <a16:creationId xmlns:a16="http://schemas.microsoft.com/office/drawing/2014/main" id="{C1E7F141-96C2-4548-B5E8-C987B4D51685}"/>
              </a:ext>
            </a:extLst>
          </p:cNvPr>
          <p:cNvSpPr txBox="1"/>
          <p:nvPr/>
        </p:nvSpPr>
        <p:spPr>
          <a:xfrm>
            <a:off x="621613" y="1390866"/>
            <a:ext cx="7906908" cy="2646878"/>
          </a:xfrm>
          <a:prstGeom prst="rect">
            <a:avLst/>
          </a:prstGeom>
          <a:noFill/>
        </p:spPr>
        <p:txBody>
          <a:bodyPr wrap="none" rtlCol="0">
            <a:spAutoFit/>
          </a:bodyPr>
          <a:lstStyle/>
          <a:p>
            <a:pPr marL="228600" lvl="0" indent="-228600" defTabSz="457200">
              <a:spcBef>
                <a:spcPct val="20000"/>
              </a:spcBef>
              <a:buFont typeface="Wingdings" panose="05000000000000000000" pitchFamily="2" charset="2"/>
              <a:buChar char="§"/>
              <a:defRPr/>
            </a:pPr>
            <a:r>
              <a:rPr lang="en-US" sz="2600" dirty="0">
                <a:solidFill>
                  <a:sysClr val="windowText" lastClr="000000">
                    <a:lumMod val="85000"/>
                    <a:lumOff val="15000"/>
                  </a:sysClr>
                </a:solidFill>
              </a:rPr>
              <a:t>Survey questionnaire </a:t>
            </a:r>
          </a:p>
          <a:p>
            <a:pPr marL="571500" lvl="1" indent="-280988" defTabSz="457200">
              <a:spcBef>
                <a:spcPct val="20000"/>
              </a:spcBef>
              <a:buFont typeface="Wingdings 3" panose="05040102010807070707" pitchFamily="18" charset="2"/>
              <a:buChar char="&quot;"/>
              <a:defRPr/>
            </a:pPr>
            <a:r>
              <a:rPr lang="en-US" sz="2400" dirty="0">
                <a:solidFill>
                  <a:sysClr val="windowText" lastClr="000000">
                    <a:lumMod val="85000"/>
                    <a:lumOff val="15000"/>
                  </a:sysClr>
                </a:solidFill>
              </a:rPr>
              <a:t>Multifactor Leadership Questionnaire</a:t>
            </a:r>
          </a:p>
          <a:p>
            <a:pPr marL="571500" lvl="1" indent="-280988" defTabSz="457200">
              <a:spcBef>
                <a:spcPct val="20000"/>
              </a:spcBef>
              <a:buFont typeface="Wingdings 3" panose="05040102010807070707" pitchFamily="18" charset="2"/>
              <a:buChar char="&quot;"/>
              <a:defRPr/>
            </a:pPr>
            <a:r>
              <a:rPr lang="en-US" sz="2400" dirty="0">
                <a:solidFill>
                  <a:sysClr val="windowText" lastClr="000000">
                    <a:lumMod val="85000"/>
                    <a:lumOff val="15000"/>
                  </a:sysClr>
                </a:solidFill>
              </a:rPr>
              <a:t>Perceived Stress Scale </a:t>
            </a:r>
          </a:p>
          <a:p>
            <a:pPr marL="228600" lvl="0" indent="-228600" defTabSz="457200">
              <a:spcBef>
                <a:spcPct val="20000"/>
              </a:spcBef>
              <a:buFont typeface="Wingdings" panose="05000000000000000000" pitchFamily="2" charset="2"/>
              <a:buChar char="§"/>
              <a:defRPr/>
            </a:pPr>
            <a:r>
              <a:rPr lang="en-US" sz="2600" dirty="0">
                <a:solidFill>
                  <a:sysClr val="windowText" lastClr="000000">
                    <a:lumMod val="85000"/>
                    <a:lumOff val="15000"/>
                  </a:sysClr>
                </a:solidFill>
              </a:rPr>
              <a:t>15 questions (employee/staff and leader/management)</a:t>
            </a:r>
          </a:p>
          <a:p>
            <a:pPr marL="228600" lvl="0" indent="-228600" defTabSz="457200">
              <a:spcBef>
                <a:spcPct val="20000"/>
              </a:spcBef>
              <a:buFont typeface="Wingdings" panose="05000000000000000000" pitchFamily="2" charset="2"/>
              <a:buChar char="§"/>
              <a:defRPr/>
            </a:pPr>
            <a:r>
              <a:rPr lang="en-US" sz="2600" dirty="0">
                <a:solidFill>
                  <a:sysClr val="windowText" lastClr="000000">
                    <a:lumMod val="85000"/>
                    <a:lumOff val="15000"/>
                  </a:sysClr>
                </a:solidFill>
              </a:rPr>
              <a:t>10 questions (every participant) </a:t>
            </a:r>
          </a:p>
          <a:p>
            <a:endParaRPr lang="en-US" dirty="0"/>
          </a:p>
        </p:txBody>
      </p:sp>
    </p:spTree>
    <p:extLst>
      <p:ext uri="{BB962C8B-B14F-4D97-AF65-F5344CB8AC3E}">
        <p14:creationId xmlns:p14="http://schemas.microsoft.com/office/powerpoint/2010/main" val="2519812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FF266B1-3DBF-2549-BEA1-56DD131E02B1}"/>
              </a:ext>
            </a:extLst>
          </p:cNvPr>
          <p:cNvPicPr>
            <a:picLocks noChangeAspect="1"/>
          </p:cNvPicPr>
          <p:nvPr/>
        </p:nvPicPr>
        <p:blipFill>
          <a:blip r:embed="rId3"/>
          <a:stretch>
            <a:fillRect/>
          </a:stretch>
        </p:blipFill>
        <p:spPr>
          <a:xfrm rot="5400000">
            <a:off x="5696712" y="362712"/>
            <a:ext cx="798577" cy="12192002"/>
          </a:xfrm>
          <a:prstGeom prst="rect">
            <a:avLst/>
          </a:prstGeom>
        </p:spPr>
      </p:pic>
      <p:pic>
        <p:nvPicPr>
          <p:cNvPr id="16" name="Picture 15">
            <a:extLst>
              <a:ext uri="{FF2B5EF4-FFF2-40B4-BE49-F238E27FC236}">
                <a16:creationId xmlns:a16="http://schemas.microsoft.com/office/drawing/2014/main" id="{F9DE31B4-9580-874C-83FE-D07D672225ED}"/>
              </a:ext>
            </a:extLst>
          </p:cNvPr>
          <p:cNvPicPr>
            <a:picLocks noChangeAspect="1"/>
          </p:cNvPicPr>
          <p:nvPr/>
        </p:nvPicPr>
        <p:blipFill>
          <a:blip r:embed="rId4"/>
          <a:stretch>
            <a:fillRect/>
          </a:stretch>
        </p:blipFill>
        <p:spPr>
          <a:xfrm>
            <a:off x="182649" y="6209422"/>
            <a:ext cx="2308995" cy="498019"/>
          </a:xfrm>
          <a:prstGeom prst="rect">
            <a:avLst/>
          </a:prstGeom>
        </p:spPr>
      </p:pic>
      <p:sp>
        <p:nvSpPr>
          <p:cNvPr id="18" name="TextBox 17">
            <a:extLst>
              <a:ext uri="{FF2B5EF4-FFF2-40B4-BE49-F238E27FC236}">
                <a16:creationId xmlns:a16="http://schemas.microsoft.com/office/drawing/2014/main" id="{7EF5B7AC-8AE3-AD4A-A4B1-7B0A30BC702E}"/>
              </a:ext>
            </a:extLst>
          </p:cNvPr>
          <p:cNvSpPr txBox="1"/>
          <p:nvPr/>
        </p:nvSpPr>
        <p:spPr>
          <a:xfrm>
            <a:off x="621614" y="494040"/>
            <a:ext cx="11166433" cy="630942"/>
          </a:xfrm>
          <a:prstGeom prst="rect">
            <a:avLst/>
          </a:prstGeom>
          <a:noFill/>
        </p:spPr>
        <p:txBody>
          <a:bodyPr wrap="square" rtlCol="0">
            <a:spAutoFit/>
          </a:bodyPr>
          <a:lstStyle/>
          <a:p>
            <a:r>
              <a:rPr lang="en-US" sz="3500" b="1" dirty="0">
                <a:solidFill>
                  <a:srgbClr val="6B002A"/>
                </a:solidFill>
                <a:latin typeface="Times" pitchFamily="2" charset="0"/>
                <a:ea typeface="Charter Roman" charset="0"/>
                <a:cs typeface="Charter Roman" charset="0"/>
              </a:rPr>
              <a:t>OPERATIONAL DEFINITIONS OF VARIABLES</a:t>
            </a:r>
          </a:p>
        </p:txBody>
      </p:sp>
      <p:cxnSp>
        <p:nvCxnSpPr>
          <p:cNvPr id="19" name="Straight Connector 18">
            <a:extLst>
              <a:ext uri="{FF2B5EF4-FFF2-40B4-BE49-F238E27FC236}">
                <a16:creationId xmlns:a16="http://schemas.microsoft.com/office/drawing/2014/main" id="{310D1E8A-99B9-ED41-A5CE-E526728EE10C}"/>
              </a:ext>
            </a:extLst>
          </p:cNvPr>
          <p:cNvCxnSpPr>
            <a:cxnSpLocks/>
          </p:cNvCxnSpPr>
          <p:nvPr/>
        </p:nvCxnSpPr>
        <p:spPr>
          <a:xfrm>
            <a:off x="702166" y="1182856"/>
            <a:ext cx="770134" cy="0"/>
          </a:xfrm>
          <a:prstGeom prst="line">
            <a:avLst/>
          </a:prstGeom>
          <a:ln w="19050">
            <a:solidFill>
              <a:srgbClr val="FDA31B"/>
            </a:solidFill>
          </a:ln>
        </p:spPr>
        <p:style>
          <a:lnRef idx="1">
            <a:schemeClr val="accent1"/>
          </a:lnRef>
          <a:fillRef idx="0">
            <a:schemeClr val="accent1"/>
          </a:fillRef>
          <a:effectRef idx="0">
            <a:schemeClr val="accent1"/>
          </a:effectRef>
          <a:fontRef idx="minor">
            <a:schemeClr val="tx1"/>
          </a:fontRef>
        </p:style>
      </p:cxnSp>
      <p:sp>
        <p:nvSpPr>
          <p:cNvPr id="20" name="Slide Number Placeholder 2">
            <a:extLst>
              <a:ext uri="{FF2B5EF4-FFF2-40B4-BE49-F238E27FC236}">
                <a16:creationId xmlns:a16="http://schemas.microsoft.com/office/drawing/2014/main" id="{15C6B4A0-0495-D04F-A189-4521848AF16C}"/>
              </a:ext>
            </a:extLst>
          </p:cNvPr>
          <p:cNvSpPr>
            <a:spLocks noGrp="1"/>
          </p:cNvSpPr>
          <p:nvPr>
            <p:ph type="sldNum" sz="quarter" idx="12"/>
          </p:nvPr>
        </p:nvSpPr>
        <p:spPr>
          <a:xfrm>
            <a:off x="9329928" y="6319774"/>
            <a:ext cx="2743200" cy="365125"/>
          </a:xfrm>
        </p:spPr>
        <p:txBody>
          <a:bodyPr/>
          <a:lstStyle/>
          <a:p>
            <a:fld id="{0CA61455-9239-9841-9259-BED08DB38B90}" type="slidenum">
              <a:rPr lang="en-US" smtClean="0">
                <a:solidFill>
                  <a:schemeClr val="bg1"/>
                </a:solidFill>
                <a:latin typeface="Arial" panose="020B0604020202020204" pitchFamily="34" charset="0"/>
                <a:cs typeface="Arial" panose="020B0604020202020204" pitchFamily="34" charset="0"/>
              </a:rPr>
              <a:t>13</a:t>
            </a:fld>
            <a:endParaRPr lang="en-US" dirty="0">
              <a:solidFill>
                <a:schemeClr val="bg1"/>
              </a:solidFill>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621615" y="1385332"/>
            <a:ext cx="11035229" cy="38778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600" dirty="0"/>
          </a:p>
        </p:txBody>
      </p:sp>
      <p:sp>
        <p:nvSpPr>
          <p:cNvPr id="10" name="Text Placeholder 8">
            <a:extLst>
              <a:ext uri="{FF2B5EF4-FFF2-40B4-BE49-F238E27FC236}">
                <a16:creationId xmlns:a16="http://schemas.microsoft.com/office/drawing/2014/main" id="{749141E2-1FA2-4CB5-8E2C-3B1B0538DCBC}"/>
              </a:ext>
            </a:extLst>
          </p:cNvPr>
          <p:cNvSpPr txBox="1">
            <a:spLocks/>
          </p:cNvSpPr>
          <p:nvPr/>
        </p:nvSpPr>
        <p:spPr>
          <a:xfrm>
            <a:off x="511122" y="1222346"/>
            <a:ext cx="11387416" cy="489495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228600" marR="0" lvl="0" indent="-76200" algn="l" rtl="0">
              <a:lnSpc>
                <a:spcPct val="100000"/>
              </a:lnSpc>
              <a:spcBef>
                <a:spcPts val="480"/>
              </a:spcBef>
              <a:spcAft>
                <a:spcPts val="0"/>
              </a:spcAft>
              <a:buClr>
                <a:srgbClr val="262626"/>
              </a:buClr>
              <a:buSzPct val="100000"/>
              <a:buFont typeface="Noto Sans Symbols"/>
              <a:buChar char="▪"/>
              <a:defRPr sz="2400" b="0" i="0" u="none" strike="noStrike" cap="none">
                <a:solidFill>
                  <a:srgbClr val="262626"/>
                </a:solidFill>
                <a:latin typeface="Calibri"/>
                <a:ea typeface="Calibri"/>
                <a:cs typeface="Calibri"/>
                <a:sym typeface="Calibri"/>
              </a:defRPr>
            </a:lvl1pPr>
            <a:lvl2pPr marL="571500" marR="0" lvl="1" indent="-165100" algn="l" rtl="0">
              <a:lnSpc>
                <a:spcPct val="100000"/>
              </a:lnSpc>
              <a:spcBef>
                <a:spcPts val="400"/>
              </a:spcBef>
              <a:spcAft>
                <a:spcPts val="0"/>
              </a:spcAft>
              <a:buClr>
                <a:srgbClr val="262626"/>
              </a:buClr>
              <a:buSzPct val="100000"/>
              <a:buFont typeface="Noto Sans Symbols"/>
              <a:buChar char="→"/>
              <a:defRPr sz="2000" b="0" i="0" u="none" strike="noStrike" cap="none">
                <a:solidFill>
                  <a:srgbClr val="262626"/>
                </a:solidFill>
                <a:latin typeface="Calibri"/>
                <a:ea typeface="Calibri"/>
                <a:cs typeface="Calibri"/>
                <a:sym typeface="Calibri"/>
              </a:defRPr>
            </a:lvl2pPr>
            <a:lvl3pPr marL="862013" marR="0" lvl="2" indent="-61912" algn="l" rtl="0">
              <a:lnSpc>
                <a:spcPct val="100000"/>
              </a:lnSpc>
              <a:spcBef>
                <a:spcPts val="360"/>
              </a:spcBef>
              <a:spcAft>
                <a:spcPts val="0"/>
              </a:spcAft>
              <a:buClr>
                <a:srgbClr val="262626"/>
              </a:buClr>
              <a:buSzPct val="100000"/>
              <a:buFont typeface="Calibri"/>
              <a:buChar char="▪"/>
              <a:defRPr sz="1800" b="0" i="0" u="none" strike="noStrike" cap="none">
                <a:solidFill>
                  <a:srgbClr val="262626"/>
                </a:solidFill>
                <a:latin typeface="Calibri"/>
                <a:ea typeface="Calibri"/>
                <a:cs typeface="Calibri"/>
                <a:sym typeface="Calibri"/>
              </a:defRPr>
            </a:lvl3pPr>
            <a:lvl4pPr marL="1204913" marR="0" lvl="3" indent="-138112" algn="l" rtl="0">
              <a:lnSpc>
                <a:spcPct val="100000"/>
              </a:lnSpc>
              <a:spcBef>
                <a:spcPts val="320"/>
              </a:spcBef>
              <a:spcAft>
                <a:spcPts val="0"/>
              </a:spcAft>
              <a:buClr>
                <a:srgbClr val="262626"/>
              </a:buClr>
              <a:buSzPct val="100000"/>
              <a:buFont typeface="Arial"/>
              <a:buChar char="–"/>
              <a:defRPr sz="1600" b="0" i="0" u="none" strike="noStrike" cap="none">
                <a:solidFill>
                  <a:srgbClr val="262626"/>
                </a:solidFill>
                <a:latin typeface="Calibri"/>
                <a:ea typeface="Calibri"/>
                <a:cs typeface="Calibri"/>
                <a:sym typeface="Calibri"/>
              </a:defRPr>
            </a:lvl4pPr>
            <a:lvl5pPr marL="1485900" marR="0" lvl="4" indent="-76200" algn="l" rtl="0">
              <a:lnSpc>
                <a:spcPct val="100000"/>
              </a:lnSpc>
              <a:spcBef>
                <a:spcPts val="320"/>
              </a:spcBef>
              <a:spcAft>
                <a:spcPts val="0"/>
              </a:spcAft>
              <a:buClr>
                <a:srgbClr val="262626"/>
              </a:buClr>
              <a:buSzPct val="100000"/>
              <a:buFont typeface="Arial"/>
              <a:buChar char="»"/>
              <a:defRPr sz="1600" b="0" i="0" u="none" strike="noStrike" cap="none">
                <a:solidFill>
                  <a:srgbClr val="262626"/>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pPr marL="228600" marR="0" lvl="0" indent="-76200" algn="l" defTabSz="914400" rtl="0" eaLnBrk="1" fontAlgn="auto" latinLnBrk="0" hangingPunct="1">
              <a:lnSpc>
                <a:spcPct val="100000"/>
              </a:lnSpc>
              <a:spcBef>
                <a:spcPts val="480"/>
              </a:spcBef>
              <a:spcAft>
                <a:spcPts val="0"/>
              </a:spcAft>
              <a:buClr>
                <a:srgbClr val="262626"/>
              </a:buClr>
              <a:buSzPct val="100000"/>
              <a:buFont typeface="Noto Sans Symbols"/>
              <a:buChar char="▪"/>
              <a:tabLst/>
              <a:defRPr/>
            </a:pPr>
            <a:r>
              <a:rPr kumimoji="0" lang="en-US" b="0" i="0" u="none" strike="noStrike" kern="0" cap="none" spc="0" normalizeH="0" baseline="0" noProof="0" dirty="0">
                <a:ln>
                  <a:noFill/>
                </a:ln>
                <a:solidFill>
                  <a:srgbClr val="262626"/>
                </a:solidFill>
                <a:effectLst/>
                <a:uLnTx/>
                <a:uFillTx/>
                <a:latin typeface="Calibri"/>
                <a:cs typeface="Calibri"/>
                <a:sym typeface="Calibri"/>
              </a:rPr>
              <a:t> </a:t>
            </a:r>
            <a:r>
              <a:rPr kumimoji="0" lang="en-US" sz="2600" b="0" i="0" u="none" strike="noStrike" kern="0" cap="none" spc="0" normalizeH="0" baseline="0" noProof="0" dirty="0">
                <a:ln>
                  <a:noFill/>
                </a:ln>
                <a:solidFill>
                  <a:srgbClr val="262626"/>
                </a:solidFill>
                <a:effectLst/>
                <a:uLnTx/>
                <a:uFillTx/>
                <a:latin typeface="Calibri"/>
                <a:cs typeface="Calibri"/>
                <a:sym typeface="Calibri"/>
              </a:rPr>
              <a:t>Independent Variables – transformational and transactional leadership</a:t>
            </a:r>
          </a:p>
          <a:p>
            <a:pPr marL="228600" marR="0" lvl="0" indent="-76200" algn="l" defTabSz="914400" rtl="0" eaLnBrk="1" fontAlgn="auto" latinLnBrk="0" hangingPunct="1">
              <a:lnSpc>
                <a:spcPct val="100000"/>
              </a:lnSpc>
              <a:spcBef>
                <a:spcPts val="480"/>
              </a:spcBef>
              <a:spcAft>
                <a:spcPts val="0"/>
              </a:spcAft>
              <a:buClr>
                <a:srgbClr val="262626"/>
              </a:buClr>
              <a:buSzPct val="100000"/>
              <a:buFont typeface="Noto Sans Symbols"/>
              <a:buChar char="▪"/>
              <a:tabLst/>
              <a:defRPr/>
            </a:pPr>
            <a:r>
              <a:rPr lang="en-US" sz="2600" kern="0" dirty="0"/>
              <a:t> Dependent Variables – job stress and burnout</a:t>
            </a:r>
          </a:p>
          <a:p>
            <a:pPr marL="228600" marR="0" lvl="0" indent="-76200" algn="l" defTabSz="914400" rtl="0" eaLnBrk="1" fontAlgn="auto" latinLnBrk="0" hangingPunct="1">
              <a:lnSpc>
                <a:spcPct val="100000"/>
              </a:lnSpc>
              <a:spcBef>
                <a:spcPts val="480"/>
              </a:spcBef>
              <a:spcAft>
                <a:spcPts val="0"/>
              </a:spcAft>
              <a:buClr>
                <a:srgbClr val="262626"/>
              </a:buClr>
              <a:buSzPct val="100000"/>
              <a:buFont typeface="Noto Sans Symbols"/>
              <a:buChar char="▪"/>
              <a:tabLst/>
              <a:defRPr/>
            </a:pPr>
            <a:r>
              <a:rPr kumimoji="0" lang="en-US" sz="2600" b="0" i="0" u="none" strike="noStrike" kern="0" cap="none" spc="0" normalizeH="0" baseline="0" noProof="0" dirty="0">
                <a:ln>
                  <a:noFill/>
                </a:ln>
                <a:solidFill>
                  <a:srgbClr val="262626"/>
                </a:solidFill>
                <a:effectLst/>
                <a:uLnTx/>
                <a:uFillTx/>
                <a:latin typeface="Calibri"/>
                <a:cs typeface="Calibri"/>
                <a:sym typeface="Calibri"/>
              </a:rPr>
              <a:t> Demo</a:t>
            </a:r>
            <a:r>
              <a:rPr lang="en-US" sz="2600" kern="0" dirty="0"/>
              <a:t>graphic Variables - age, gender, level of education, length of time with organization, position with organization</a:t>
            </a:r>
          </a:p>
          <a:p>
            <a:pPr marL="228600" marR="0" lvl="0" indent="-76200" algn="l" defTabSz="914400" rtl="0" eaLnBrk="1" fontAlgn="auto" latinLnBrk="0" hangingPunct="1">
              <a:lnSpc>
                <a:spcPct val="100000"/>
              </a:lnSpc>
              <a:spcBef>
                <a:spcPts val="480"/>
              </a:spcBef>
              <a:spcAft>
                <a:spcPts val="0"/>
              </a:spcAft>
              <a:buClr>
                <a:srgbClr val="262626"/>
              </a:buClr>
              <a:buSzPct val="100000"/>
              <a:buFont typeface="Noto Sans Symbols"/>
              <a:buChar char="▪"/>
              <a:tabLst/>
              <a:defRPr/>
            </a:pPr>
            <a:r>
              <a:rPr kumimoji="0" lang="en-US" sz="2600" b="0" i="0" u="none" strike="noStrike" kern="0" cap="none" spc="0" normalizeH="0" baseline="0" noProof="0" dirty="0">
                <a:ln>
                  <a:noFill/>
                </a:ln>
                <a:solidFill>
                  <a:srgbClr val="262626"/>
                </a:solidFill>
                <a:effectLst/>
                <a:uLnTx/>
                <a:uFillTx/>
                <a:latin typeface="Calibri"/>
                <a:cs typeface="Calibri"/>
                <a:sym typeface="Calibri"/>
              </a:rPr>
              <a:t> Five</a:t>
            </a:r>
            <a:r>
              <a:rPr lang="en-US" sz="2600" kern="0" dirty="0"/>
              <a:t>-point Likert Scale </a:t>
            </a:r>
          </a:p>
          <a:p>
            <a:pPr lvl="1" indent="-76200">
              <a:spcBef>
                <a:spcPts val="480"/>
              </a:spcBef>
              <a:buFont typeface="Noto Sans Symbols"/>
              <a:buChar char="▪"/>
              <a:defRPr/>
            </a:pPr>
            <a:r>
              <a:rPr lang="en-US" sz="2400" kern="0" dirty="0"/>
              <a:t>Independent – 1= strongly disagree, 5= strongly agree</a:t>
            </a:r>
          </a:p>
          <a:p>
            <a:pPr lvl="1" indent="-76200">
              <a:spcBef>
                <a:spcPts val="480"/>
              </a:spcBef>
              <a:buFont typeface="Noto Sans Symbols"/>
              <a:buChar char="▪"/>
              <a:defRPr/>
            </a:pPr>
            <a:r>
              <a:rPr lang="en-US" sz="2400" kern="0" dirty="0"/>
              <a:t>Dependent – 1= Never, 5= Always</a:t>
            </a:r>
          </a:p>
          <a:p>
            <a:pPr lvl="1" indent="-76200">
              <a:spcBef>
                <a:spcPts val="480"/>
              </a:spcBef>
              <a:buFont typeface="Noto Sans Symbols"/>
              <a:buChar char="▪"/>
              <a:defRPr/>
            </a:pPr>
            <a:r>
              <a:rPr lang="en-US" sz="2400" kern="0" dirty="0"/>
              <a:t>Demographic  </a:t>
            </a:r>
          </a:p>
        </p:txBody>
      </p:sp>
    </p:spTree>
    <p:extLst>
      <p:ext uri="{BB962C8B-B14F-4D97-AF65-F5344CB8AC3E}">
        <p14:creationId xmlns:p14="http://schemas.microsoft.com/office/powerpoint/2010/main" val="1696136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FF266B1-3DBF-2549-BEA1-56DD131E02B1}"/>
              </a:ext>
            </a:extLst>
          </p:cNvPr>
          <p:cNvPicPr>
            <a:picLocks noChangeAspect="1"/>
          </p:cNvPicPr>
          <p:nvPr/>
        </p:nvPicPr>
        <p:blipFill>
          <a:blip r:embed="rId3"/>
          <a:stretch>
            <a:fillRect/>
          </a:stretch>
        </p:blipFill>
        <p:spPr>
          <a:xfrm rot="5400000">
            <a:off x="5696712" y="362712"/>
            <a:ext cx="798577" cy="12192002"/>
          </a:xfrm>
          <a:prstGeom prst="rect">
            <a:avLst/>
          </a:prstGeom>
        </p:spPr>
      </p:pic>
      <p:pic>
        <p:nvPicPr>
          <p:cNvPr id="16" name="Picture 15">
            <a:extLst>
              <a:ext uri="{FF2B5EF4-FFF2-40B4-BE49-F238E27FC236}">
                <a16:creationId xmlns:a16="http://schemas.microsoft.com/office/drawing/2014/main" id="{F9DE31B4-9580-874C-83FE-D07D672225ED}"/>
              </a:ext>
            </a:extLst>
          </p:cNvPr>
          <p:cNvPicPr>
            <a:picLocks noChangeAspect="1"/>
          </p:cNvPicPr>
          <p:nvPr/>
        </p:nvPicPr>
        <p:blipFill>
          <a:blip r:embed="rId4"/>
          <a:stretch>
            <a:fillRect/>
          </a:stretch>
        </p:blipFill>
        <p:spPr>
          <a:xfrm>
            <a:off x="182649" y="6209422"/>
            <a:ext cx="2308995" cy="498019"/>
          </a:xfrm>
          <a:prstGeom prst="rect">
            <a:avLst/>
          </a:prstGeom>
        </p:spPr>
      </p:pic>
      <p:sp>
        <p:nvSpPr>
          <p:cNvPr id="18" name="TextBox 17">
            <a:extLst>
              <a:ext uri="{FF2B5EF4-FFF2-40B4-BE49-F238E27FC236}">
                <a16:creationId xmlns:a16="http://schemas.microsoft.com/office/drawing/2014/main" id="{7EF5B7AC-8AE3-AD4A-A4B1-7B0A30BC702E}"/>
              </a:ext>
            </a:extLst>
          </p:cNvPr>
          <p:cNvSpPr txBox="1"/>
          <p:nvPr/>
        </p:nvSpPr>
        <p:spPr>
          <a:xfrm>
            <a:off x="621614" y="494040"/>
            <a:ext cx="11166433" cy="630942"/>
          </a:xfrm>
          <a:prstGeom prst="rect">
            <a:avLst/>
          </a:prstGeom>
          <a:noFill/>
        </p:spPr>
        <p:txBody>
          <a:bodyPr wrap="square" rtlCol="0">
            <a:spAutoFit/>
          </a:bodyPr>
          <a:lstStyle/>
          <a:p>
            <a:r>
              <a:rPr lang="en-US" sz="3500" b="1" dirty="0">
                <a:solidFill>
                  <a:srgbClr val="6B002A"/>
                </a:solidFill>
                <a:latin typeface="Times" pitchFamily="2" charset="0"/>
                <a:ea typeface="Charter Roman" charset="0"/>
                <a:cs typeface="Charter Roman" charset="0"/>
              </a:rPr>
              <a:t>STUDY PROCEDURES</a:t>
            </a:r>
          </a:p>
        </p:txBody>
      </p:sp>
      <p:cxnSp>
        <p:nvCxnSpPr>
          <p:cNvPr id="19" name="Straight Connector 18">
            <a:extLst>
              <a:ext uri="{FF2B5EF4-FFF2-40B4-BE49-F238E27FC236}">
                <a16:creationId xmlns:a16="http://schemas.microsoft.com/office/drawing/2014/main" id="{310D1E8A-99B9-ED41-A5CE-E526728EE10C}"/>
              </a:ext>
            </a:extLst>
          </p:cNvPr>
          <p:cNvCxnSpPr>
            <a:cxnSpLocks/>
          </p:cNvCxnSpPr>
          <p:nvPr/>
        </p:nvCxnSpPr>
        <p:spPr>
          <a:xfrm>
            <a:off x="702166" y="1182856"/>
            <a:ext cx="770134" cy="0"/>
          </a:xfrm>
          <a:prstGeom prst="line">
            <a:avLst/>
          </a:prstGeom>
          <a:ln w="19050">
            <a:solidFill>
              <a:srgbClr val="FDA31B"/>
            </a:solidFill>
          </a:ln>
        </p:spPr>
        <p:style>
          <a:lnRef idx="1">
            <a:schemeClr val="accent1"/>
          </a:lnRef>
          <a:fillRef idx="0">
            <a:schemeClr val="accent1"/>
          </a:fillRef>
          <a:effectRef idx="0">
            <a:schemeClr val="accent1"/>
          </a:effectRef>
          <a:fontRef idx="minor">
            <a:schemeClr val="tx1"/>
          </a:fontRef>
        </p:style>
      </p:cxnSp>
      <p:sp>
        <p:nvSpPr>
          <p:cNvPr id="20" name="Slide Number Placeholder 2">
            <a:extLst>
              <a:ext uri="{FF2B5EF4-FFF2-40B4-BE49-F238E27FC236}">
                <a16:creationId xmlns:a16="http://schemas.microsoft.com/office/drawing/2014/main" id="{15C6B4A0-0495-D04F-A189-4521848AF16C}"/>
              </a:ext>
            </a:extLst>
          </p:cNvPr>
          <p:cNvSpPr>
            <a:spLocks noGrp="1"/>
          </p:cNvSpPr>
          <p:nvPr>
            <p:ph type="sldNum" sz="quarter" idx="12"/>
          </p:nvPr>
        </p:nvSpPr>
        <p:spPr>
          <a:xfrm>
            <a:off x="9329928" y="6319774"/>
            <a:ext cx="2743200" cy="365125"/>
          </a:xfrm>
        </p:spPr>
        <p:txBody>
          <a:bodyPr/>
          <a:lstStyle/>
          <a:p>
            <a:fld id="{0CA61455-9239-9841-9259-BED08DB38B90}" type="slidenum">
              <a:rPr lang="en-US" smtClean="0">
                <a:solidFill>
                  <a:schemeClr val="bg1"/>
                </a:solidFill>
                <a:latin typeface="Arial" panose="020B0604020202020204" pitchFamily="34" charset="0"/>
                <a:cs typeface="Arial" panose="020B0604020202020204" pitchFamily="34" charset="0"/>
              </a:rPr>
              <a:t>14</a:t>
            </a:fld>
            <a:endParaRPr lang="en-US" dirty="0">
              <a:solidFill>
                <a:schemeClr val="bg1"/>
              </a:solidFill>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621615" y="1385332"/>
            <a:ext cx="11035229" cy="38778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600" dirty="0"/>
          </a:p>
        </p:txBody>
      </p:sp>
      <p:sp>
        <p:nvSpPr>
          <p:cNvPr id="10" name="Text Placeholder 2">
            <a:extLst>
              <a:ext uri="{FF2B5EF4-FFF2-40B4-BE49-F238E27FC236}">
                <a16:creationId xmlns:a16="http://schemas.microsoft.com/office/drawing/2014/main" id="{845CCC97-29C5-409F-8B57-B0FFDD03AF02}"/>
              </a:ext>
            </a:extLst>
          </p:cNvPr>
          <p:cNvSpPr txBox="1">
            <a:spLocks/>
          </p:cNvSpPr>
          <p:nvPr/>
        </p:nvSpPr>
        <p:spPr>
          <a:xfrm>
            <a:off x="621614" y="1222345"/>
            <a:ext cx="11166433"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 </a:t>
            </a:r>
            <a:r>
              <a:rPr kumimoji="0" lang="en-US" sz="26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Survey developed on Qualtrics XM platform</a:t>
            </a:r>
          </a:p>
          <a:p>
            <a:pPr lvl="1">
              <a:defRPr/>
            </a:pPr>
            <a:r>
              <a:rPr lang="en-US" sz="2400" dirty="0">
                <a:solidFill>
                  <a:sysClr val="windowText" lastClr="000000">
                    <a:lumMod val="85000"/>
                    <a:lumOff val="15000"/>
                  </a:sysClr>
                </a:solidFill>
                <a:latin typeface="Calibri"/>
              </a:rPr>
              <a:t>Online survey using link (desktop or mobile)</a:t>
            </a:r>
          </a:p>
          <a:p>
            <a:pPr>
              <a:defRPr/>
            </a:pPr>
            <a:r>
              <a:rPr lang="en-US" sz="2600" dirty="0">
                <a:solidFill>
                  <a:sysClr val="windowText" lastClr="000000">
                    <a:lumMod val="85000"/>
                    <a:lumOff val="15000"/>
                  </a:sysClr>
                </a:solidFill>
                <a:latin typeface="Calibri"/>
              </a:rPr>
              <a:t>Create recruitment flyer with link </a:t>
            </a:r>
          </a:p>
          <a:p>
            <a:pPr lvl="1">
              <a:defRPr/>
            </a:pPr>
            <a:r>
              <a:rPr lang="en-US" sz="2400" dirty="0">
                <a:solidFill>
                  <a:sysClr val="windowText" lastClr="000000">
                    <a:lumMod val="85000"/>
                    <a:lumOff val="15000"/>
                  </a:sysClr>
                </a:solidFill>
                <a:latin typeface="Calibri"/>
              </a:rPr>
              <a:t>Distribute via social media outlets</a:t>
            </a:r>
            <a:r>
              <a:rPr lang="en-US" sz="2400" dirty="0">
                <a:solidFill>
                  <a:sysClr val="windowText" lastClr="000000">
                    <a:lumMod val="85000"/>
                    <a:lumOff val="15000"/>
                  </a:sysClr>
                </a:solidFill>
              </a:rPr>
              <a:t> (LinkedIn and Facebook) </a:t>
            </a:r>
          </a:p>
          <a:p>
            <a:pPr marL="0" indent="0">
              <a:buNone/>
              <a:defRPr/>
            </a:pPr>
            <a:endParaRPr lang="en-US" sz="2800" dirty="0">
              <a:solidFill>
                <a:sysClr val="windowText" lastClr="000000">
                  <a:lumMod val="85000"/>
                  <a:lumOff val="15000"/>
                </a:sysClr>
              </a:solidFill>
              <a:latin typeface="Calibri"/>
            </a:endParaRPr>
          </a:p>
          <a:p>
            <a:pPr>
              <a:defRPr/>
            </a:pPr>
            <a:endParaRPr lang="en-US" sz="2800" dirty="0">
              <a:solidFill>
                <a:sysClr val="windowText" lastClr="000000">
                  <a:lumMod val="85000"/>
                  <a:lumOff val="15000"/>
                </a:sysClr>
              </a:solidFill>
              <a:latin typeface="Calibri"/>
            </a:endParaRPr>
          </a:p>
        </p:txBody>
      </p:sp>
    </p:spTree>
    <p:extLst>
      <p:ext uri="{BB962C8B-B14F-4D97-AF65-F5344CB8AC3E}">
        <p14:creationId xmlns:p14="http://schemas.microsoft.com/office/powerpoint/2010/main" val="3701434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FF266B1-3DBF-2549-BEA1-56DD131E02B1}"/>
              </a:ext>
            </a:extLst>
          </p:cNvPr>
          <p:cNvPicPr>
            <a:picLocks noChangeAspect="1"/>
          </p:cNvPicPr>
          <p:nvPr/>
        </p:nvPicPr>
        <p:blipFill>
          <a:blip r:embed="rId3"/>
          <a:stretch>
            <a:fillRect/>
          </a:stretch>
        </p:blipFill>
        <p:spPr>
          <a:xfrm rot="5400000">
            <a:off x="5696712" y="362712"/>
            <a:ext cx="798577" cy="12192002"/>
          </a:xfrm>
          <a:prstGeom prst="rect">
            <a:avLst/>
          </a:prstGeom>
        </p:spPr>
      </p:pic>
      <p:pic>
        <p:nvPicPr>
          <p:cNvPr id="16" name="Picture 15">
            <a:extLst>
              <a:ext uri="{FF2B5EF4-FFF2-40B4-BE49-F238E27FC236}">
                <a16:creationId xmlns:a16="http://schemas.microsoft.com/office/drawing/2014/main" id="{F9DE31B4-9580-874C-83FE-D07D672225ED}"/>
              </a:ext>
            </a:extLst>
          </p:cNvPr>
          <p:cNvPicPr>
            <a:picLocks noChangeAspect="1"/>
          </p:cNvPicPr>
          <p:nvPr/>
        </p:nvPicPr>
        <p:blipFill>
          <a:blip r:embed="rId4"/>
          <a:stretch>
            <a:fillRect/>
          </a:stretch>
        </p:blipFill>
        <p:spPr>
          <a:xfrm>
            <a:off x="182649" y="6209422"/>
            <a:ext cx="2308995" cy="498019"/>
          </a:xfrm>
          <a:prstGeom prst="rect">
            <a:avLst/>
          </a:prstGeom>
        </p:spPr>
      </p:pic>
      <p:sp>
        <p:nvSpPr>
          <p:cNvPr id="18" name="TextBox 17">
            <a:extLst>
              <a:ext uri="{FF2B5EF4-FFF2-40B4-BE49-F238E27FC236}">
                <a16:creationId xmlns:a16="http://schemas.microsoft.com/office/drawing/2014/main" id="{7EF5B7AC-8AE3-AD4A-A4B1-7B0A30BC702E}"/>
              </a:ext>
            </a:extLst>
          </p:cNvPr>
          <p:cNvSpPr txBox="1"/>
          <p:nvPr/>
        </p:nvSpPr>
        <p:spPr>
          <a:xfrm>
            <a:off x="621614" y="494040"/>
            <a:ext cx="11166433" cy="630942"/>
          </a:xfrm>
          <a:prstGeom prst="rect">
            <a:avLst/>
          </a:prstGeom>
          <a:noFill/>
        </p:spPr>
        <p:txBody>
          <a:bodyPr wrap="square" rtlCol="0">
            <a:spAutoFit/>
          </a:bodyPr>
          <a:lstStyle/>
          <a:p>
            <a:r>
              <a:rPr lang="en-US" sz="3500" b="1" dirty="0">
                <a:solidFill>
                  <a:srgbClr val="6B002A"/>
                </a:solidFill>
                <a:latin typeface="Times" pitchFamily="2" charset="0"/>
                <a:ea typeface="Charter Roman" charset="0"/>
                <a:cs typeface="Charter Roman" charset="0"/>
              </a:rPr>
              <a:t>DATA COLLECTION AND ANALYSIS</a:t>
            </a:r>
          </a:p>
        </p:txBody>
      </p:sp>
      <p:cxnSp>
        <p:nvCxnSpPr>
          <p:cNvPr id="19" name="Straight Connector 18">
            <a:extLst>
              <a:ext uri="{FF2B5EF4-FFF2-40B4-BE49-F238E27FC236}">
                <a16:creationId xmlns:a16="http://schemas.microsoft.com/office/drawing/2014/main" id="{310D1E8A-99B9-ED41-A5CE-E526728EE10C}"/>
              </a:ext>
            </a:extLst>
          </p:cNvPr>
          <p:cNvCxnSpPr>
            <a:cxnSpLocks/>
          </p:cNvCxnSpPr>
          <p:nvPr/>
        </p:nvCxnSpPr>
        <p:spPr>
          <a:xfrm>
            <a:off x="702166" y="1182856"/>
            <a:ext cx="770134" cy="0"/>
          </a:xfrm>
          <a:prstGeom prst="line">
            <a:avLst/>
          </a:prstGeom>
          <a:ln w="19050">
            <a:solidFill>
              <a:srgbClr val="FDA31B"/>
            </a:solidFill>
          </a:ln>
        </p:spPr>
        <p:style>
          <a:lnRef idx="1">
            <a:schemeClr val="accent1"/>
          </a:lnRef>
          <a:fillRef idx="0">
            <a:schemeClr val="accent1"/>
          </a:fillRef>
          <a:effectRef idx="0">
            <a:schemeClr val="accent1"/>
          </a:effectRef>
          <a:fontRef idx="minor">
            <a:schemeClr val="tx1"/>
          </a:fontRef>
        </p:style>
      </p:cxnSp>
      <p:sp>
        <p:nvSpPr>
          <p:cNvPr id="20" name="Slide Number Placeholder 2">
            <a:extLst>
              <a:ext uri="{FF2B5EF4-FFF2-40B4-BE49-F238E27FC236}">
                <a16:creationId xmlns:a16="http://schemas.microsoft.com/office/drawing/2014/main" id="{15C6B4A0-0495-D04F-A189-4521848AF16C}"/>
              </a:ext>
            </a:extLst>
          </p:cNvPr>
          <p:cNvSpPr>
            <a:spLocks noGrp="1"/>
          </p:cNvSpPr>
          <p:nvPr>
            <p:ph type="sldNum" sz="quarter" idx="12"/>
          </p:nvPr>
        </p:nvSpPr>
        <p:spPr>
          <a:xfrm>
            <a:off x="9329928" y="6319774"/>
            <a:ext cx="2743200" cy="365125"/>
          </a:xfrm>
        </p:spPr>
        <p:txBody>
          <a:bodyPr/>
          <a:lstStyle/>
          <a:p>
            <a:fld id="{0CA61455-9239-9841-9259-BED08DB38B90}" type="slidenum">
              <a:rPr lang="en-US" smtClean="0">
                <a:solidFill>
                  <a:schemeClr val="bg1"/>
                </a:solidFill>
                <a:latin typeface="Arial" panose="020B0604020202020204" pitchFamily="34" charset="0"/>
                <a:cs typeface="Arial" panose="020B0604020202020204" pitchFamily="34" charset="0"/>
              </a:rPr>
              <a:t>15</a:t>
            </a:fld>
            <a:endParaRPr lang="en-US" dirty="0">
              <a:solidFill>
                <a:schemeClr val="bg1"/>
              </a:solidFill>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621615" y="1385332"/>
            <a:ext cx="11035229" cy="38778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600" dirty="0"/>
          </a:p>
        </p:txBody>
      </p:sp>
      <p:sp>
        <p:nvSpPr>
          <p:cNvPr id="12" name="Text Placeholder 2">
            <a:extLst>
              <a:ext uri="{FF2B5EF4-FFF2-40B4-BE49-F238E27FC236}">
                <a16:creationId xmlns:a16="http://schemas.microsoft.com/office/drawing/2014/main" id="{8FE0FDA1-1C61-49AA-A0DF-82CEB115D027}"/>
              </a:ext>
            </a:extLst>
          </p:cNvPr>
          <p:cNvSpPr txBox="1">
            <a:spLocks/>
          </p:cNvSpPr>
          <p:nvPr/>
        </p:nvSpPr>
        <p:spPr>
          <a:xfrm>
            <a:off x="443342" y="1251718"/>
            <a:ext cx="11629786" cy="489495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228600" marR="0" lvl="0" indent="-76200" algn="l" rtl="0">
              <a:lnSpc>
                <a:spcPct val="100000"/>
              </a:lnSpc>
              <a:spcBef>
                <a:spcPts val="480"/>
              </a:spcBef>
              <a:spcAft>
                <a:spcPts val="0"/>
              </a:spcAft>
              <a:buClr>
                <a:srgbClr val="262626"/>
              </a:buClr>
              <a:buSzPct val="100000"/>
              <a:buFont typeface="Noto Sans Symbols"/>
              <a:buChar char="▪"/>
              <a:defRPr sz="2400" b="0" i="0" u="none" strike="noStrike" cap="none">
                <a:solidFill>
                  <a:srgbClr val="262626"/>
                </a:solidFill>
                <a:latin typeface="Calibri"/>
                <a:ea typeface="Calibri"/>
                <a:cs typeface="Calibri"/>
                <a:sym typeface="Calibri"/>
              </a:defRPr>
            </a:lvl1pPr>
            <a:lvl2pPr marL="571500" marR="0" lvl="1" indent="-165100" algn="l" rtl="0">
              <a:lnSpc>
                <a:spcPct val="100000"/>
              </a:lnSpc>
              <a:spcBef>
                <a:spcPts val="400"/>
              </a:spcBef>
              <a:spcAft>
                <a:spcPts val="0"/>
              </a:spcAft>
              <a:buClr>
                <a:srgbClr val="262626"/>
              </a:buClr>
              <a:buSzPct val="100000"/>
              <a:buFont typeface="Noto Sans Symbols"/>
              <a:buChar char="→"/>
              <a:defRPr sz="2000" b="0" i="0" u="none" strike="noStrike" cap="none">
                <a:solidFill>
                  <a:srgbClr val="262626"/>
                </a:solidFill>
                <a:latin typeface="Calibri"/>
                <a:ea typeface="Calibri"/>
                <a:cs typeface="Calibri"/>
                <a:sym typeface="Calibri"/>
              </a:defRPr>
            </a:lvl2pPr>
            <a:lvl3pPr marL="862013" marR="0" lvl="2" indent="-61912" algn="l" rtl="0">
              <a:lnSpc>
                <a:spcPct val="100000"/>
              </a:lnSpc>
              <a:spcBef>
                <a:spcPts val="360"/>
              </a:spcBef>
              <a:spcAft>
                <a:spcPts val="0"/>
              </a:spcAft>
              <a:buClr>
                <a:srgbClr val="262626"/>
              </a:buClr>
              <a:buSzPct val="100000"/>
              <a:buFont typeface="Calibri"/>
              <a:buChar char="▪"/>
              <a:defRPr sz="1800" b="0" i="0" u="none" strike="noStrike" cap="none">
                <a:solidFill>
                  <a:srgbClr val="262626"/>
                </a:solidFill>
                <a:latin typeface="Calibri"/>
                <a:ea typeface="Calibri"/>
                <a:cs typeface="Calibri"/>
                <a:sym typeface="Calibri"/>
              </a:defRPr>
            </a:lvl3pPr>
            <a:lvl4pPr marL="1204913" marR="0" lvl="3" indent="-138112" algn="l" rtl="0">
              <a:lnSpc>
                <a:spcPct val="100000"/>
              </a:lnSpc>
              <a:spcBef>
                <a:spcPts val="320"/>
              </a:spcBef>
              <a:spcAft>
                <a:spcPts val="0"/>
              </a:spcAft>
              <a:buClr>
                <a:srgbClr val="262626"/>
              </a:buClr>
              <a:buSzPct val="100000"/>
              <a:buFont typeface="Arial"/>
              <a:buChar char="–"/>
              <a:defRPr sz="1600" b="0" i="0" u="none" strike="noStrike" cap="none">
                <a:solidFill>
                  <a:srgbClr val="262626"/>
                </a:solidFill>
                <a:latin typeface="Calibri"/>
                <a:ea typeface="Calibri"/>
                <a:cs typeface="Calibri"/>
                <a:sym typeface="Calibri"/>
              </a:defRPr>
            </a:lvl4pPr>
            <a:lvl5pPr marL="1485900" marR="0" lvl="4" indent="-76200" algn="l" rtl="0">
              <a:lnSpc>
                <a:spcPct val="100000"/>
              </a:lnSpc>
              <a:spcBef>
                <a:spcPts val="320"/>
              </a:spcBef>
              <a:spcAft>
                <a:spcPts val="0"/>
              </a:spcAft>
              <a:buClr>
                <a:srgbClr val="262626"/>
              </a:buClr>
              <a:buSzPct val="100000"/>
              <a:buFont typeface="Arial"/>
              <a:buChar char="»"/>
              <a:defRPr sz="1600" b="0" i="0" u="none" strike="noStrike" cap="none">
                <a:solidFill>
                  <a:srgbClr val="262626"/>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pPr marL="228600" marR="0" lvl="0" indent="-76200" algn="l" defTabSz="914400" rtl="0" eaLnBrk="1" fontAlgn="auto" latinLnBrk="0" hangingPunct="1">
              <a:lnSpc>
                <a:spcPct val="100000"/>
              </a:lnSpc>
              <a:spcBef>
                <a:spcPts val="480"/>
              </a:spcBef>
              <a:spcAft>
                <a:spcPts val="0"/>
              </a:spcAft>
              <a:buClr>
                <a:srgbClr val="262626"/>
              </a:buClr>
              <a:buSzPct val="100000"/>
              <a:buFont typeface="Noto Sans Symbols"/>
              <a:buChar char="▪"/>
              <a:tabLst/>
              <a:defRPr/>
            </a:pPr>
            <a:r>
              <a:rPr kumimoji="0" lang="en-US" sz="2800" b="0" i="0" u="none" strike="noStrike" kern="0" cap="none" spc="0" normalizeH="0" baseline="0" noProof="0" dirty="0">
                <a:ln>
                  <a:noFill/>
                </a:ln>
                <a:solidFill>
                  <a:srgbClr val="262626"/>
                </a:solidFill>
                <a:effectLst/>
                <a:uLnTx/>
                <a:uFillTx/>
                <a:latin typeface="Calibri"/>
                <a:cs typeface="Calibri"/>
                <a:sym typeface="Calibri"/>
              </a:rPr>
              <a:t> </a:t>
            </a:r>
            <a:r>
              <a:rPr kumimoji="0" lang="en-US" sz="2600" b="0" i="0" u="none" strike="noStrike" kern="0" cap="none" spc="0" normalizeH="0" baseline="0" noProof="0" dirty="0">
                <a:ln>
                  <a:noFill/>
                </a:ln>
                <a:solidFill>
                  <a:srgbClr val="262626"/>
                </a:solidFill>
                <a:effectLst/>
                <a:uLnTx/>
                <a:uFillTx/>
                <a:latin typeface="Calibri"/>
                <a:cs typeface="Calibri"/>
                <a:sym typeface="Calibri"/>
              </a:rPr>
              <a:t>Data collection via Qualtrics</a:t>
            </a:r>
          </a:p>
          <a:p>
            <a:pPr lvl="1" indent="-76200">
              <a:spcBef>
                <a:spcPts val="480"/>
              </a:spcBef>
              <a:buFont typeface="Noto Sans Symbols"/>
              <a:buChar char="▪"/>
              <a:defRPr/>
            </a:pPr>
            <a:r>
              <a:rPr lang="en-US" sz="2400" kern="0" dirty="0"/>
              <a:t>Spreadsheet with data (encrypted) </a:t>
            </a:r>
          </a:p>
          <a:p>
            <a:pPr>
              <a:defRPr/>
            </a:pPr>
            <a:r>
              <a:rPr kumimoji="0" lang="en-US" sz="2600" b="0" i="0" u="none" strike="noStrike" kern="0" cap="none" spc="0" normalizeH="0" baseline="0" noProof="0" dirty="0">
                <a:ln>
                  <a:noFill/>
                </a:ln>
                <a:solidFill>
                  <a:srgbClr val="262626"/>
                </a:solidFill>
                <a:effectLst/>
                <a:uLnTx/>
                <a:uFillTx/>
                <a:latin typeface="Calibri"/>
                <a:cs typeface="Calibri"/>
                <a:sym typeface="Calibri"/>
              </a:rPr>
              <a:t>Analysis using R Programming </a:t>
            </a:r>
          </a:p>
          <a:p>
            <a:pPr lvl="1">
              <a:defRPr/>
            </a:pPr>
            <a:r>
              <a:rPr lang="en-US" sz="2400" kern="0" dirty="0"/>
              <a:t>Uploaded into program and script written to clean data </a:t>
            </a:r>
          </a:p>
          <a:p>
            <a:pPr>
              <a:defRPr/>
            </a:pPr>
            <a:r>
              <a:rPr lang="en-US" sz="2600" kern="0" dirty="0"/>
              <a:t>Analysis using chi-square testing </a:t>
            </a:r>
          </a:p>
          <a:p>
            <a:pPr lvl="1">
              <a:defRPr/>
            </a:pPr>
            <a:r>
              <a:rPr lang="en-US" sz="2400" kern="0" dirty="0"/>
              <a:t>Small sample size </a:t>
            </a:r>
          </a:p>
          <a:p>
            <a:pPr lvl="1">
              <a:defRPr/>
            </a:pPr>
            <a:r>
              <a:rPr lang="en-US" sz="2400" kern="0" dirty="0"/>
              <a:t>Comparison of results (observed vs. expected) </a:t>
            </a:r>
          </a:p>
          <a:p>
            <a:pPr>
              <a:defRPr/>
            </a:pPr>
            <a:endParaRPr lang="en-US" sz="2800" kern="0" dirty="0"/>
          </a:p>
          <a:p>
            <a:pPr marL="152400" indent="0">
              <a:buNone/>
              <a:defRPr/>
            </a:pPr>
            <a:r>
              <a:rPr lang="en-US" sz="2800" kern="0" dirty="0"/>
              <a:t> </a:t>
            </a:r>
          </a:p>
          <a:p>
            <a:pPr lvl="1">
              <a:defRPr/>
            </a:pPr>
            <a:endParaRPr kumimoji="0" lang="en-US" sz="2400" b="0" i="0" u="none" strike="noStrike" kern="0" cap="none" spc="0" normalizeH="0" baseline="0" noProof="0" dirty="0">
              <a:ln>
                <a:noFill/>
              </a:ln>
              <a:solidFill>
                <a:srgbClr val="262626"/>
              </a:solidFill>
              <a:effectLst/>
              <a:uLnTx/>
              <a:uFillTx/>
              <a:latin typeface="Calibri"/>
              <a:cs typeface="Calibri"/>
              <a:sym typeface="Calibri"/>
            </a:endParaRPr>
          </a:p>
        </p:txBody>
      </p:sp>
    </p:spTree>
    <p:extLst>
      <p:ext uri="{BB962C8B-B14F-4D97-AF65-F5344CB8AC3E}">
        <p14:creationId xmlns:p14="http://schemas.microsoft.com/office/powerpoint/2010/main" val="3182801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FF266B1-3DBF-2549-BEA1-56DD131E02B1}"/>
              </a:ext>
            </a:extLst>
          </p:cNvPr>
          <p:cNvPicPr>
            <a:picLocks noChangeAspect="1"/>
          </p:cNvPicPr>
          <p:nvPr/>
        </p:nvPicPr>
        <p:blipFill>
          <a:blip r:embed="rId3"/>
          <a:stretch>
            <a:fillRect/>
          </a:stretch>
        </p:blipFill>
        <p:spPr>
          <a:xfrm rot="5400000">
            <a:off x="5696712" y="362712"/>
            <a:ext cx="798577" cy="12192002"/>
          </a:xfrm>
          <a:prstGeom prst="rect">
            <a:avLst/>
          </a:prstGeom>
        </p:spPr>
      </p:pic>
      <p:pic>
        <p:nvPicPr>
          <p:cNvPr id="16" name="Picture 15">
            <a:extLst>
              <a:ext uri="{FF2B5EF4-FFF2-40B4-BE49-F238E27FC236}">
                <a16:creationId xmlns:a16="http://schemas.microsoft.com/office/drawing/2014/main" id="{F9DE31B4-9580-874C-83FE-D07D672225ED}"/>
              </a:ext>
            </a:extLst>
          </p:cNvPr>
          <p:cNvPicPr>
            <a:picLocks noChangeAspect="1"/>
          </p:cNvPicPr>
          <p:nvPr/>
        </p:nvPicPr>
        <p:blipFill>
          <a:blip r:embed="rId4"/>
          <a:stretch>
            <a:fillRect/>
          </a:stretch>
        </p:blipFill>
        <p:spPr>
          <a:xfrm>
            <a:off x="182649" y="6209422"/>
            <a:ext cx="2308995" cy="498019"/>
          </a:xfrm>
          <a:prstGeom prst="rect">
            <a:avLst/>
          </a:prstGeom>
        </p:spPr>
      </p:pic>
      <p:sp>
        <p:nvSpPr>
          <p:cNvPr id="18" name="TextBox 17">
            <a:extLst>
              <a:ext uri="{FF2B5EF4-FFF2-40B4-BE49-F238E27FC236}">
                <a16:creationId xmlns:a16="http://schemas.microsoft.com/office/drawing/2014/main" id="{7EF5B7AC-8AE3-AD4A-A4B1-7B0A30BC702E}"/>
              </a:ext>
            </a:extLst>
          </p:cNvPr>
          <p:cNvSpPr txBox="1"/>
          <p:nvPr/>
        </p:nvSpPr>
        <p:spPr>
          <a:xfrm>
            <a:off x="621614" y="494040"/>
            <a:ext cx="11451514" cy="584775"/>
          </a:xfrm>
          <a:prstGeom prst="rect">
            <a:avLst/>
          </a:prstGeom>
          <a:noFill/>
        </p:spPr>
        <p:txBody>
          <a:bodyPr wrap="square" rtlCol="0">
            <a:spAutoFit/>
          </a:bodyPr>
          <a:lstStyle/>
          <a:p>
            <a:r>
              <a:rPr lang="en-US" sz="3200" b="1" dirty="0">
                <a:solidFill>
                  <a:srgbClr val="6B002A"/>
                </a:solidFill>
                <a:latin typeface="Times" pitchFamily="2" charset="0"/>
                <a:ea typeface="Charter Roman" charset="0"/>
                <a:cs typeface="Charter Roman" charset="0"/>
              </a:rPr>
              <a:t>ASSUMPTIONS, LIMITATIONS, AND DELIMITATIONS</a:t>
            </a:r>
          </a:p>
        </p:txBody>
      </p:sp>
      <p:cxnSp>
        <p:nvCxnSpPr>
          <p:cNvPr id="19" name="Straight Connector 18">
            <a:extLst>
              <a:ext uri="{FF2B5EF4-FFF2-40B4-BE49-F238E27FC236}">
                <a16:creationId xmlns:a16="http://schemas.microsoft.com/office/drawing/2014/main" id="{310D1E8A-99B9-ED41-A5CE-E526728EE10C}"/>
              </a:ext>
            </a:extLst>
          </p:cNvPr>
          <p:cNvCxnSpPr>
            <a:cxnSpLocks/>
          </p:cNvCxnSpPr>
          <p:nvPr/>
        </p:nvCxnSpPr>
        <p:spPr>
          <a:xfrm>
            <a:off x="702166" y="1182856"/>
            <a:ext cx="770134" cy="0"/>
          </a:xfrm>
          <a:prstGeom prst="line">
            <a:avLst/>
          </a:prstGeom>
          <a:ln w="19050">
            <a:solidFill>
              <a:srgbClr val="FDA31B"/>
            </a:solidFill>
          </a:ln>
        </p:spPr>
        <p:style>
          <a:lnRef idx="1">
            <a:schemeClr val="accent1"/>
          </a:lnRef>
          <a:fillRef idx="0">
            <a:schemeClr val="accent1"/>
          </a:fillRef>
          <a:effectRef idx="0">
            <a:schemeClr val="accent1"/>
          </a:effectRef>
          <a:fontRef idx="minor">
            <a:schemeClr val="tx1"/>
          </a:fontRef>
        </p:style>
      </p:cxnSp>
      <p:sp>
        <p:nvSpPr>
          <p:cNvPr id="20" name="Slide Number Placeholder 2">
            <a:extLst>
              <a:ext uri="{FF2B5EF4-FFF2-40B4-BE49-F238E27FC236}">
                <a16:creationId xmlns:a16="http://schemas.microsoft.com/office/drawing/2014/main" id="{15C6B4A0-0495-D04F-A189-4521848AF16C}"/>
              </a:ext>
            </a:extLst>
          </p:cNvPr>
          <p:cNvSpPr>
            <a:spLocks noGrp="1"/>
          </p:cNvSpPr>
          <p:nvPr>
            <p:ph type="sldNum" sz="quarter" idx="12"/>
          </p:nvPr>
        </p:nvSpPr>
        <p:spPr>
          <a:xfrm>
            <a:off x="9329928" y="6319774"/>
            <a:ext cx="2743200" cy="365125"/>
          </a:xfrm>
        </p:spPr>
        <p:txBody>
          <a:bodyPr/>
          <a:lstStyle/>
          <a:p>
            <a:fld id="{0CA61455-9239-9841-9259-BED08DB38B90}" type="slidenum">
              <a:rPr lang="en-US" smtClean="0">
                <a:solidFill>
                  <a:schemeClr val="bg1"/>
                </a:solidFill>
                <a:latin typeface="Arial" panose="020B0604020202020204" pitchFamily="34" charset="0"/>
                <a:cs typeface="Arial" panose="020B0604020202020204" pitchFamily="34" charset="0"/>
              </a:rPr>
              <a:t>16</a:t>
            </a:fld>
            <a:endParaRPr lang="en-US" dirty="0">
              <a:solidFill>
                <a:schemeClr val="bg1"/>
              </a:solidFill>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621615" y="1385332"/>
            <a:ext cx="11035229" cy="38778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600" dirty="0"/>
          </a:p>
        </p:txBody>
      </p:sp>
      <p:sp>
        <p:nvSpPr>
          <p:cNvPr id="10" name="Content Placeholder 2"/>
          <p:cNvSpPr txBox="1">
            <a:spLocks/>
          </p:cNvSpPr>
          <p:nvPr/>
        </p:nvSpPr>
        <p:spPr>
          <a:xfrm>
            <a:off x="621615" y="1323674"/>
            <a:ext cx="11606351" cy="5120172"/>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endParaRPr kumimoji="0" lang="en-US" sz="36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20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r>
              <a:rPr kumimoji="0" lang="en-US" sz="20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           </a:t>
            </a:r>
          </a:p>
        </p:txBody>
      </p:sp>
      <p:sp>
        <p:nvSpPr>
          <p:cNvPr id="2" name="TextBox 1">
            <a:extLst>
              <a:ext uri="{FF2B5EF4-FFF2-40B4-BE49-F238E27FC236}">
                <a16:creationId xmlns:a16="http://schemas.microsoft.com/office/drawing/2014/main" id="{A77A8FD3-EBEF-7649-9948-BEC200812BC2}"/>
              </a:ext>
            </a:extLst>
          </p:cNvPr>
          <p:cNvSpPr txBox="1"/>
          <p:nvPr/>
        </p:nvSpPr>
        <p:spPr>
          <a:xfrm>
            <a:off x="585651" y="1358501"/>
            <a:ext cx="10984734" cy="5275290"/>
          </a:xfrm>
          <a:prstGeom prst="rect">
            <a:avLst/>
          </a:prstGeom>
          <a:noFill/>
        </p:spPr>
        <p:txBody>
          <a:bodyPr wrap="square" rtlCol="0">
            <a:spAutoFit/>
          </a:bodyPr>
          <a:lstStyle/>
          <a:p>
            <a:pPr marL="228600" lvl="0" indent="-228600" defTabSz="457200">
              <a:spcBef>
                <a:spcPct val="20000"/>
              </a:spcBef>
              <a:buFont typeface="Wingdings" panose="05000000000000000000" pitchFamily="2" charset="2"/>
              <a:buChar char="§"/>
              <a:defRPr/>
            </a:pPr>
            <a:r>
              <a:rPr lang="en-US" sz="2600" dirty="0">
                <a:solidFill>
                  <a:sysClr val="windowText" lastClr="000000">
                    <a:lumMod val="85000"/>
                    <a:lumOff val="15000"/>
                  </a:sysClr>
                </a:solidFill>
              </a:rPr>
              <a:t>Assumptions </a:t>
            </a:r>
          </a:p>
          <a:p>
            <a:pPr marL="685800" lvl="1" indent="-228600" defTabSz="457200">
              <a:spcBef>
                <a:spcPct val="20000"/>
              </a:spcBef>
              <a:buFont typeface="Wingdings" panose="05000000000000000000" pitchFamily="2" charset="2"/>
              <a:buChar char="§"/>
              <a:defRPr/>
            </a:pPr>
            <a:r>
              <a:rPr lang="en-US" sz="2600" dirty="0">
                <a:solidFill>
                  <a:sysClr val="windowText" lastClr="000000">
                    <a:lumMod val="85000"/>
                    <a:lumOff val="15000"/>
                  </a:sysClr>
                </a:solidFill>
              </a:rPr>
              <a:t>Truthfulness of responses from participants</a:t>
            </a:r>
          </a:p>
          <a:p>
            <a:pPr marL="228600" lvl="0" indent="-228600" defTabSz="457200">
              <a:spcBef>
                <a:spcPct val="20000"/>
              </a:spcBef>
              <a:buFont typeface="Wingdings" panose="05000000000000000000" pitchFamily="2" charset="2"/>
              <a:buChar char="§"/>
              <a:defRPr/>
            </a:pPr>
            <a:r>
              <a:rPr lang="en-US" sz="2600" dirty="0">
                <a:solidFill>
                  <a:sysClr val="windowText" lastClr="000000">
                    <a:lumMod val="85000"/>
                    <a:lumOff val="15000"/>
                  </a:sysClr>
                </a:solidFill>
              </a:rPr>
              <a:t>Limitations</a:t>
            </a:r>
          </a:p>
          <a:p>
            <a:pPr marL="571500" lvl="1" indent="-280988" defTabSz="457200">
              <a:spcBef>
                <a:spcPct val="20000"/>
              </a:spcBef>
              <a:buFont typeface="Wingdings 3" panose="05040102010807070707" pitchFamily="18" charset="2"/>
              <a:buChar char="&quot;"/>
              <a:defRPr/>
            </a:pPr>
            <a:r>
              <a:rPr lang="en-US" sz="2600" dirty="0">
                <a:solidFill>
                  <a:sysClr val="windowText" lastClr="000000">
                    <a:lumMod val="85000"/>
                    <a:lumOff val="15000"/>
                  </a:sysClr>
                </a:solidFill>
              </a:rPr>
              <a:t>Use of online survey and reliability</a:t>
            </a:r>
          </a:p>
          <a:p>
            <a:pPr marL="571500" lvl="1" indent="-280988" defTabSz="457200">
              <a:spcBef>
                <a:spcPct val="20000"/>
              </a:spcBef>
              <a:buFont typeface="Wingdings 3" panose="05040102010807070707" pitchFamily="18" charset="2"/>
              <a:buChar char="&quot;"/>
              <a:defRPr/>
            </a:pPr>
            <a:r>
              <a:rPr lang="en-US" sz="2600" dirty="0">
                <a:solidFill>
                  <a:sysClr val="windowText" lastClr="000000">
                    <a:lumMod val="85000"/>
                    <a:lumOff val="15000"/>
                  </a:sysClr>
                </a:solidFill>
              </a:rPr>
              <a:t>Time</a:t>
            </a:r>
          </a:p>
          <a:p>
            <a:pPr marL="571500" lvl="1" indent="-280988" defTabSz="457200">
              <a:spcBef>
                <a:spcPct val="20000"/>
              </a:spcBef>
              <a:buFont typeface="Wingdings 3" panose="05040102010807070707" pitchFamily="18" charset="2"/>
              <a:buChar char="&quot;"/>
              <a:defRPr/>
            </a:pPr>
            <a:r>
              <a:rPr lang="en-US" sz="2600" dirty="0">
                <a:solidFill>
                  <a:sysClr val="windowText" lastClr="000000">
                    <a:lumMod val="85000"/>
                    <a:lumOff val="15000"/>
                  </a:sysClr>
                </a:solidFill>
              </a:rPr>
              <a:t>Threat of bias</a:t>
            </a:r>
          </a:p>
          <a:p>
            <a:pPr marL="228600" lvl="0" indent="-228600" defTabSz="457200">
              <a:spcBef>
                <a:spcPct val="20000"/>
              </a:spcBef>
              <a:buFont typeface="Wingdings" panose="05000000000000000000" pitchFamily="2" charset="2"/>
              <a:buChar char="§"/>
              <a:defRPr/>
            </a:pPr>
            <a:r>
              <a:rPr lang="en-US" sz="2600" dirty="0">
                <a:solidFill>
                  <a:sysClr val="windowText" lastClr="000000">
                    <a:lumMod val="85000"/>
                    <a:lumOff val="15000"/>
                  </a:sysClr>
                </a:solidFill>
              </a:rPr>
              <a:t>Delimitations </a:t>
            </a:r>
          </a:p>
          <a:p>
            <a:pPr marL="571500" lvl="1" indent="-280988" defTabSz="457200">
              <a:spcBef>
                <a:spcPct val="20000"/>
              </a:spcBef>
              <a:buFont typeface="Wingdings 3" panose="05040102010807070707" pitchFamily="18" charset="2"/>
              <a:buChar char="&quot;"/>
              <a:defRPr/>
            </a:pPr>
            <a:r>
              <a:rPr lang="en-US" sz="2600" dirty="0">
                <a:solidFill>
                  <a:sysClr val="windowText" lastClr="000000">
                    <a:lumMod val="85000"/>
                    <a:lumOff val="15000"/>
                  </a:sysClr>
                </a:solidFill>
              </a:rPr>
              <a:t>Selection of Participants</a:t>
            </a:r>
          </a:p>
          <a:p>
            <a:pPr marL="571500" lvl="1" indent="-280988" defTabSz="457200">
              <a:spcBef>
                <a:spcPct val="20000"/>
              </a:spcBef>
              <a:buFont typeface="Wingdings 3" panose="05040102010807070707" pitchFamily="18" charset="2"/>
              <a:buChar char="&quot;"/>
              <a:defRPr/>
            </a:pPr>
            <a:r>
              <a:rPr lang="en-US" sz="2600" dirty="0">
                <a:solidFill>
                  <a:sysClr val="windowText" lastClr="000000">
                    <a:lumMod val="85000"/>
                    <a:lumOff val="15000"/>
                  </a:sysClr>
                </a:solidFill>
              </a:rPr>
              <a:t>COVID-19 and hospitality industry </a:t>
            </a:r>
          </a:p>
          <a:p>
            <a:pPr marL="406400" lvl="1" defTabSz="457200">
              <a:spcBef>
                <a:spcPct val="20000"/>
              </a:spcBef>
              <a:defRPr/>
            </a:pPr>
            <a:endParaRPr lang="en-US" sz="3600" dirty="0">
              <a:solidFill>
                <a:sysClr val="windowText" lastClr="000000">
                  <a:lumMod val="85000"/>
                  <a:lumOff val="15000"/>
                </a:sysClr>
              </a:solidFill>
            </a:endParaRPr>
          </a:p>
          <a:p>
            <a:r>
              <a:rPr lang="en-US" dirty="0"/>
              <a:t> </a:t>
            </a:r>
          </a:p>
        </p:txBody>
      </p:sp>
    </p:spTree>
    <p:extLst>
      <p:ext uri="{BB962C8B-B14F-4D97-AF65-F5344CB8AC3E}">
        <p14:creationId xmlns:p14="http://schemas.microsoft.com/office/powerpoint/2010/main" val="1184469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FF266B1-3DBF-2549-BEA1-56DD131E02B1}"/>
              </a:ext>
            </a:extLst>
          </p:cNvPr>
          <p:cNvPicPr>
            <a:picLocks noChangeAspect="1"/>
          </p:cNvPicPr>
          <p:nvPr/>
        </p:nvPicPr>
        <p:blipFill>
          <a:blip r:embed="rId3"/>
          <a:stretch>
            <a:fillRect/>
          </a:stretch>
        </p:blipFill>
        <p:spPr>
          <a:xfrm rot="5400000">
            <a:off x="5696712" y="362712"/>
            <a:ext cx="798577" cy="12192002"/>
          </a:xfrm>
          <a:prstGeom prst="rect">
            <a:avLst/>
          </a:prstGeom>
        </p:spPr>
      </p:pic>
      <p:pic>
        <p:nvPicPr>
          <p:cNvPr id="16" name="Picture 15">
            <a:extLst>
              <a:ext uri="{FF2B5EF4-FFF2-40B4-BE49-F238E27FC236}">
                <a16:creationId xmlns:a16="http://schemas.microsoft.com/office/drawing/2014/main" id="{F9DE31B4-9580-874C-83FE-D07D672225ED}"/>
              </a:ext>
            </a:extLst>
          </p:cNvPr>
          <p:cNvPicPr>
            <a:picLocks noChangeAspect="1"/>
          </p:cNvPicPr>
          <p:nvPr/>
        </p:nvPicPr>
        <p:blipFill>
          <a:blip r:embed="rId4"/>
          <a:stretch>
            <a:fillRect/>
          </a:stretch>
        </p:blipFill>
        <p:spPr>
          <a:xfrm>
            <a:off x="182649" y="6209422"/>
            <a:ext cx="2308995" cy="498019"/>
          </a:xfrm>
          <a:prstGeom prst="rect">
            <a:avLst/>
          </a:prstGeom>
        </p:spPr>
      </p:pic>
      <p:sp>
        <p:nvSpPr>
          <p:cNvPr id="18" name="TextBox 17">
            <a:extLst>
              <a:ext uri="{FF2B5EF4-FFF2-40B4-BE49-F238E27FC236}">
                <a16:creationId xmlns:a16="http://schemas.microsoft.com/office/drawing/2014/main" id="{7EF5B7AC-8AE3-AD4A-A4B1-7B0A30BC702E}"/>
              </a:ext>
            </a:extLst>
          </p:cNvPr>
          <p:cNvSpPr txBox="1"/>
          <p:nvPr/>
        </p:nvSpPr>
        <p:spPr>
          <a:xfrm>
            <a:off x="621614" y="494040"/>
            <a:ext cx="11451514" cy="646331"/>
          </a:xfrm>
          <a:prstGeom prst="rect">
            <a:avLst/>
          </a:prstGeom>
          <a:noFill/>
        </p:spPr>
        <p:txBody>
          <a:bodyPr wrap="square" rtlCol="0">
            <a:spAutoFit/>
          </a:bodyPr>
          <a:lstStyle/>
          <a:p>
            <a:r>
              <a:rPr lang="en-US" sz="3500" b="1" dirty="0">
                <a:solidFill>
                  <a:srgbClr val="6B002A"/>
                </a:solidFill>
                <a:latin typeface="Times" pitchFamily="2" charset="0"/>
                <a:ea typeface="Charter Roman" charset="0"/>
                <a:cs typeface="Charter Roman" charset="0"/>
              </a:rPr>
              <a:t>ETHICAL ASSURANCES</a:t>
            </a:r>
          </a:p>
        </p:txBody>
      </p:sp>
      <p:cxnSp>
        <p:nvCxnSpPr>
          <p:cNvPr id="19" name="Straight Connector 18">
            <a:extLst>
              <a:ext uri="{FF2B5EF4-FFF2-40B4-BE49-F238E27FC236}">
                <a16:creationId xmlns:a16="http://schemas.microsoft.com/office/drawing/2014/main" id="{310D1E8A-99B9-ED41-A5CE-E526728EE10C}"/>
              </a:ext>
            </a:extLst>
          </p:cNvPr>
          <p:cNvCxnSpPr>
            <a:cxnSpLocks/>
          </p:cNvCxnSpPr>
          <p:nvPr/>
        </p:nvCxnSpPr>
        <p:spPr>
          <a:xfrm>
            <a:off x="702166" y="1182856"/>
            <a:ext cx="770134" cy="0"/>
          </a:xfrm>
          <a:prstGeom prst="line">
            <a:avLst/>
          </a:prstGeom>
          <a:ln w="19050">
            <a:solidFill>
              <a:srgbClr val="FDA31B"/>
            </a:solidFill>
          </a:ln>
        </p:spPr>
        <p:style>
          <a:lnRef idx="1">
            <a:schemeClr val="accent1"/>
          </a:lnRef>
          <a:fillRef idx="0">
            <a:schemeClr val="accent1"/>
          </a:fillRef>
          <a:effectRef idx="0">
            <a:schemeClr val="accent1"/>
          </a:effectRef>
          <a:fontRef idx="minor">
            <a:schemeClr val="tx1"/>
          </a:fontRef>
        </p:style>
      </p:cxnSp>
      <p:sp>
        <p:nvSpPr>
          <p:cNvPr id="20" name="Slide Number Placeholder 2">
            <a:extLst>
              <a:ext uri="{FF2B5EF4-FFF2-40B4-BE49-F238E27FC236}">
                <a16:creationId xmlns:a16="http://schemas.microsoft.com/office/drawing/2014/main" id="{15C6B4A0-0495-D04F-A189-4521848AF16C}"/>
              </a:ext>
            </a:extLst>
          </p:cNvPr>
          <p:cNvSpPr>
            <a:spLocks noGrp="1"/>
          </p:cNvSpPr>
          <p:nvPr>
            <p:ph type="sldNum" sz="quarter" idx="12"/>
          </p:nvPr>
        </p:nvSpPr>
        <p:spPr>
          <a:xfrm>
            <a:off x="9329928" y="6319774"/>
            <a:ext cx="2743200" cy="365125"/>
          </a:xfrm>
        </p:spPr>
        <p:txBody>
          <a:bodyPr/>
          <a:lstStyle/>
          <a:p>
            <a:fld id="{0CA61455-9239-9841-9259-BED08DB38B90}" type="slidenum">
              <a:rPr lang="en-US" smtClean="0">
                <a:solidFill>
                  <a:schemeClr val="bg1"/>
                </a:solidFill>
                <a:latin typeface="Arial" panose="020B0604020202020204" pitchFamily="34" charset="0"/>
                <a:cs typeface="Arial" panose="020B0604020202020204" pitchFamily="34" charset="0"/>
              </a:rPr>
              <a:t>17</a:t>
            </a:fld>
            <a:endParaRPr lang="en-US" dirty="0">
              <a:solidFill>
                <a:schemeClr val="bg1"/>
              </a:solidFill>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621615" y="1385332"/>
            <a:ext cx="11035229" cy="38778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600" dirty="0"/>
          </a:p>
        </p:txBody>
      </p:sp>
      <p:sp>
        <p:nvSpPr>
          <p:cNvPr id="11" name="Text Placeholder 2">
            <a:extLst>
              <a:ext uri="{FF2B5EF4-FFF2-40B4-BE49-F238E27FC236}">
                <a16:creationId xmlns:a16="http://schemas.microsoft.com/office/drawing/2014/main" id="{29B4F7C0-8932-4299-A42B-9CF7F0DA7D62}"/>
              </a:ext>
            </a:extLst>
          </p:cNvPr>
          <p:cNvSpPr txBox="1">
            <a:spLocks/>
          </p:cNvSpPr>
          <p:nvPr/>
        </p:nvSpPr>
        <p:spPr>
          <a:xfrm>
            <a:off x="621615" y="1285587"/>
            <a:ext cx="11353720"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26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IRB approval – October 5, 2021</a:t>
            </a:r>
          </a:p>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lang="en-US" sz="2600" dirty="0">
                <a:solidFill>
                  <a:sysClr val="windowText" lastClr="000000">
                    <a:lumMod val="85000"/>
                    <a:lumOff val="15000"/>
                  </a:sysClr>
                </a:solidFill>
                <a:latin typeface="Calibri"/>
              </a:rPr>
              <a:t>No minimal risk to participants</a:t>
            </a:r>
          </a:p>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26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All information was confidential</a:t>
            </a:r>
          </a:p>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26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Data </a:t>
            </a:r>
            <a:r>
              <a:rPr lang="en-US" sz="2600" dirty="0">
                <a:solidFill>
                  <a:sysClr val="windowText" lastClr="000000">
                    <a:lumMod val="85000"/>
                    <a:lumOff val="15000"/>
                  </a:sysClr>
                </a:solidFill>
                <a:latin typeface="Calibri"/>
              </a:rPr>
              <a:t>collected and stored (encrypted) </a:t>
            </a:r>
          </a:p>
          <a:p>
            <a:pPr marL="0" marR="0" lvl="0" indent="0" algn="l" defTabSz="457200" rtl="0" eaLnBrk="1" fontAlgn="auto" latinLnBrk="0" hangingPunct="1">
              <a:lnSpc>
                <a:spcPct val="100000"/>
              </a:lnSpc>
              <a:spcBef>
                <a:spcPct val="20000"/>
              </a:spcBef>
              <a:spcAft>
                <a:spcPts val="0"/>
              </a:spcAft>
              <a:buClrTx/>
              <a:buSzTx/>
              <a:buNone/>
              <a:tabLst/>
              <a:defRPr/>
            </a:pPr>
            <a:endParaRPr kumimoji="0" lang="en-US" sz="36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p:txBody>
      </p:sp>
    </p:spTree>
    <p:extLst>
      <p:ext uri="{BB962C8B-B14F-4D97-AF65-F5344CB8AC3E}">
        <p14:creationId xmlns:p14="http://schemas.microsoft.com/office/powerpoint/2010/main" val="3521305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FF266B1-3DBF-2549-BEA1-56DD131E02B1}"/>
              </a:ext>
            </a:extLst>
          </p:cNvPr>
          <p:cNvPicPr>
            <a:picLocks noChangeAspect="1"/>
          </p:cNvPicPr>
          <p:nvPr/>
        </p:nvPicPr>
        <p:blipFill>
          <a:blip r:embed="rId3"/>
          <a:stretch>
            <a:fillRect/>
          </a:stretch>
        </p:blipFill>
        <p:spPr>
          <a:xfrm rot="5400000">
            <a:off x="5696712" y="362712"/>
            <a:ext cx="798577" cy="12192002"/>
          </a:xfrm>
          <a:prstGeom prst="rect">
            <a:avLst/>
          </a:prstGeom>
        </p:spPr>
      </p:pic>
      <p:pic>
        <p:nvPicPr>
          <p:cNvPr id="16" name="Picture 15">
            <a:extLst>
              <a:ext uri="{FF2B5EF4-FFF2-40B4-BE49-F238E27FC236}">
                <a16:creationId xmlns:a16="http://schemas.microsoft.com/office/drawing/2014/main" id="{F9DE31B4-9580-874C-83FE-D07D672225ED}"/>
              </a:ext>
            </a:extLst>
          </p:cNvPr>
          <p:cNvPicPr>
            <a:picLocks noChangeAspect="1"/>
          </p:cNvPicPr>
          <p:nvPr/>
        </p:nvPicPr>
        <p:blipFill>
          <a:blip r:embed="rId4"/>
          <a:stretch>
            <a:fillRect/>
          </a:stretch>
        </p:blipFill>
        <p:spPr>
          <a:xfrm>
            <a:off x="182649" y="6209422"/>
            <a:ext cx="2308995" cy="498019"/>
          </a:xfrm>
          <a:prstGeom prst="rect">
            <a:avLst/>
          </a:prstGeom>
        </p:spPr>
      </p:pic>
      <p:sp>
        <p:nvSpPr>
          <p:cNvPr id="18" name="TextBox 17">
            <a:extLst>
              <a:ext uri="{FF2B5EF4-FFF2-40B4-BE49-F238E27FC236}">
                <a16:creationId xmlns:a16="http://schemas.microsoft.com/office/drawing/2014/main" id="{7EF5B7AC-8AE3-AD4A-A4B1-7B0A30BC702E}"/>
              </a:ext>
            </a:extLst>
          </p:cNvPr>
          <p:cNvSpPr txBox="1"/>
          <p:nvPr/>
        </p:nvSpPr>
        <p:spPr>
          <a:xfrm>
            <a:off x="621614" y="494040"/>
            <a:ext cx="11451514" cy="646331"/>
          </a:xfrm>
          <a:prstGeom prst="rect">
            <a:avLst/>
          </a:prstGeom>
          <a:noFill/>
        </p:spPr>
        <p:txBody>
          <a:bodyPr wrap="square" rtlCol="0">
            <a:spAutoFit/>
          </a:bodyPr>
          <a:lstStyle/>
          <a:p>
            <a:r>
              <a:rPr lang="en-US" sz="3500" b="1" dirty="0">
                <a:solidFill>
                  <a:srgbClr val="6B002A"/>
                </a:solidFill>
                <a:latin typeface="Times" pitchFamily="2" charset="0"/>
                <a:ea typeface="Charter Roman" charset="0"/>
                <a:cs typeface="Charter Roman" charset="0"/>
              </a:rPr>
              <a:t>EVALUATION OF THE FINDINGS</a:t>
            </a:r>
          </a:p>
        </p:txBody>
      </p:sp>
      <p:cxnSp>
        <p:nvCxnSpPr>
          <p:cNvPr id="19" name="Straight Connector 18">
            <a:extLst>
              <a:ext uri="{FF2B5EF4-FFF2-40B4-BE49-F238E27FC236}">
                <a16:creationId xmlns:a16="http://schemas.microsoft.com/office/drawing/2014/main" id="{310D1E8A-99B9-ED41-A5CE-E526728EE10C}"/>
              </a:ext>
            </a:extLst>
          </p:cNvPr>
          <p:cNvCxnSpPr>
            <a:cxnSpLocks/>
          </p:cNvCxnSpPr>
          <p:nvPr/>
        </p:nvCxnSpPr>
        <p:spPr>
          <a:xfrm>
            <a:off x="702166" y="1182856"/>
            <a:ext cx="770134" cy="0"/>
          </a:xfrm>
          <a:prstGeom prst="line">
            <a:avLst/>
          </a:prstGeom>
          <a:ln w="19050">
            <a:solidFill>
              <a:srgbClr val="FDA31B"/>
            </a:solidFill>
          </a:ln>
        </p:spPr>
        <p:style>
          <a:lnRef idx="1">
            <a:schemeClr val="accent1"/>
          </a:lnRef>
          <a:fillRef idx="0">
            <a:schemeClr val="accent1"/>
          </a:fillRef>
          <a:effectRef idx="0">
            <a:schemeClr val="accent1"/>
          </a:effectRef>
          <a:fontRef idx="minor">
            <a:schemeClr val="tx1"/>
          </a:fontRef>
        </p:style>
      </p:cxnSp>
      <p:sp>
        <p:nvSpPr>
          <p:cNvPr id="20" name="Slide Number Placeholder 2">
            <a:extLst>
              <a:ext uri="{FF2B5EF4-FFF2-40B4-BE49-F238E27FC236}">
                <a16:creationId xmlns:a16="http://schemas.microsoft.com/office/drawing/2014/main" id="{15C6B4A0-0495-D04F-A189-4521848AF16C}"/>
              </a:ext>
            </a:extLst>
          </p:cNvPr>
          <p:cNvSpPr>
            <a:spLocks noGrp="1"/>
          </p:cNvSpPr>
          <p:nvPr>
            <p:ph type="sldNum" sz="quarter" idx="12"/>
          </p:nvPr>
        </p:nvSpPr>
        <p:spPr>
          <a:xfrm>
            <a:off x="9329928" y="6319774"/>
            <a:ext cx="2743200" cy="365125"/>
          </a:xfrm>
        </p:spPr>
        <p:txBody>
          <a:bodyPr/>
          <a:lstStyle/>
          <a:p>
            <a:fld id="{0CA61455-9239-9841-9259-BED08DB38B90}" type="slidenum">
              <a:rPr lang="en-US" smtClean="0">
                <a:solidFill>
                  <a:schemeClr val="bg1"/>
                </a:solidFill>
                <a:latin typeface="Arial" panose="020B0604020202020204" pitchFamily="34" charset="0"/>
                <a:cs typeface="Arial" panose="020B0604020202020204" pitchFamily="34" charset="0"/>
              </a:rPr>
              <a:t>18</a:t>
            </a:fld>
            <a:endParaRPr lang="en-US" dirty="0">
              <a:solidFill>
                <a:schemeClr val="bg1"/>
              </a:solidFill>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621615" y="1385332"/>
            <a:ext cx="11035229" cy="38778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600" dirty="0"/>
          </a:p>
        </p:txBody>
      </p:sp>
      <p:sp>
        <p:nvSpPr>
          <p:cNvPr id="11" name="Text Placeholder 2">
            <a:extLst>
              <a:ext uri="{FF2B5EF4-FFF2-40B4-BE49-F238E27FC236}">
                <a16:creationId xmlns:a16="http://schemas.microsoft.com/office/drawing/2014/main" id="{FF5C1806-EA72-4E27-BB28-BF61A0D6BD68}"/>
              </a:ext>
            </a:extLst>
          </p:cNvPr>
          <p:cNvSpPr txBox="1">
            <a:spLocks/>
          </p:cNvSpPr>
          <p:nvPr/>
        </p:nvSpPr>
        <p:spPr>
          <a:xfrm>
            <a:off x="621614" y="1230544"/>
            <a:ext cx="11695887"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endParaRPr kumimoji="0" lang="en-US"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p:txBody>
      </p:sp>
      <p:sp>
        <p:nvSpPr>
          <p:cNvPr id="2" name="TextBox 1">
            <a:extLst>
              <a:ext uri="{FF2B5EF4-FFF2-40B4-BE49-F238E27FC236}">
                <a16:creationId xmlns:a16="http://schemas.microsoft.com/office/drawing/2014/main" id="{A1D1EED1-C761-5945-A304-673CBE8496AB}"/>
              </a:ext>
            </a:extLst>
          </p:cNvPr>
          <p:cNvSpPr txBox="1"/>
          <p:nvPr/>
        </p:nvSpPr>
        <p:spPr>
          <a:xfrm>
            <a:off x="730304" y="1510225"/>
            <a:ext cx="11203391" cy="4468916"/>
          </a:xfrm>
          <a:prstGeom prst="rect">
            <a:avLst/>
          </a:prstGeom>
          <a:noFill/>
        </p:spPr>
        <p:txBody>
          <a:bodyPr wrap="square" rtlCol="0">
            <a:spAutoFit/>
          </a:bodyPr>
          <a:lstStyle/>
          <a:p>
            <a:pPr marL="228600" lvl="0" indent="-228600" defTabSz="457200">
              <a:spcBef>
                <a:spcPct val="20000"/>
              </a:spcBef>
              <a:buFont typeface="Wingdings" panose="05000000000000000000" pitchFamily="2" charset="2"/>
              <a:buChar char="§"/>
              <a:defRPr/>
            </a:pPr>
            <a:r>
              <a:rPr lang="en-US" sz="2400" dirty="0">
                <a:solidFill>
                  <a:sysClr val="windowText" lastClr="000000">
                    <a:lumMod val="85000"/>
                    <a:lumOff val="15000"/>
                  </a:sysClr>
                </a:solidFill>
              </a:rPr>
              <a:t>Research Question 1</a:t>
            </a:r>
          </a:p>
          <a:p>
            <a:pPr marL="571500" lvl="1" indent="-280988" defTabSz="457200">
              <a:spcBef>
                <a:spcPct val="20000"/>
              </a:spcBef>
              <a:buFont typeface="Wingdings 3" panose="05040102010807070707" pitchFamily="18" charset="2"/>
              <a:buChar char="&quot;"/>
              <a:defRPr/>
            </a:pPr>
            <a:r>
              <a:rPr lang="en-US" sz="2400" dirty="0">
                <a:solidFill>
                  <a:sysClr val="windowText" lastClr="000000">
                    <a:lumMod val="85000"/>
                    <a:lumOff val="15000"/>
                  </a:sysClr>
                </a:solidFill>
              </a:rPr>
              <a:t>There is no significant difference in stress levels whether employee or management</a:t>
            </a:r>
          </a:p>
          <a:p>
            <a:pPr marL="571500" lvl="1" indent="-280988" defTabSz="457200">
              <a:spcBef>
                <a:spcPct val="20000"/>
              </a:spcBef>
              <a:buFont typeface="Wingdings 3" panose="05040102010807070707" pitchFamily="18" charset="2"/>
              <a:buChar char="&quot;"/>
              <a:defRPr/>
            </a:pPr>
            <a:r>
              <a:rPr lang="en-US" sz="2400" dirty="0">
                <a:solidFill>
                  <a:sysClr val="windowText" lastClr="000000">
                    <a:lumMod val="85000"/>
                    <a:lumOff val="15000"/>
                  </a:sysClr>
                </a:solidFill>
              </a:rPr>
              <a:t> Management and employee perceived use of transformational leadership </a:t>
            </a:r>
          </a:p>
          <a:p>
            <a:pPr marL="571500" lvl="1" indent="-280988" defTabSz="457200">
              <a:spcBef>
                <a:spcPct val="20000"/>
              </a:spcBef>
              <a:buFont typeface="Wingdings 3" panose="05040102010807070707" pitchFamily="18" charset="2"/>
              <a:buChar char="&quot;"/>
              <a:defRPr/>
            </a:pPr>
            <a:r>
              <a:rPr lang="en-US" sz="2400" dirty="0">
                <a:solidFill>
                  <a:sysClr val="windowText" lastClr="000000">
                    <a:lumMod val="85000"/>
                    <a:lumOff val="15000"/>
                  </a:sysClr>
                </a:solidFill>
              </a:rPr>
              <a:t>There was not a significant difference in stress levels between management and employees </a:t>
            </a:r>
          </a:p>
          <a:p>
            <a:pPr marL="228600" lvl="0" indent="-228600" defTabSz="457200">
              <a:spcBef>
                <a:spcPct val="20000"/>
              </a:spcBef>
              <a:buFont typeface="Wingdings" panose="05000000000000000000" pitchFamily="2" charset="2"/>
              <a:buChar char="§"/>
              <a:defRPr/>
            </a:pPr>
            <a:r>
              <a:rPr lang="en-US" sz="2400" dirty="0">
                <a:solidFill>
                  <a:sysClr val="windowText" lastClr="000000">
                    <a:lumMod val="85000"/>
                    <a:lumOff val="15000"/>
                  </a:sysClr>
                </a:solidFill>
              </a:rPr>
              <a:t>Research Question 2</a:t>
            </a:r>
          </a:p>
          <a:p>
            <a:pPr marL="571500" lvl="1" indent="-280988" defTabSz="457200">
              <a:spcBef>
                <a:spcPct val="20000"/>
              </a:spcBef>
              <a:buFont typeface="Wingdings 3" panose="05040102010807070707" pitchFamily="18" charset="2"/>
              <a:buChar char="&quot;"/>
              <a:defRPr/>
            </a:pPr>
            <a:r>
              <a:rPr lang="en-US" sz="2400" dirty="0">
                <a:solidFill>
                  <a:sysClr val="windowText" lastClr="000000">
                    <a:lumMod val="85000"/>
                    <a:lumOff val="15000"/>
                  </a:sysClr>
                </a:solidFill>
              </a:rPr>
              <a:t>There is no significant difference in leadership styles to reduce stress</a:t>
            </a:r>
          </a:p>
          <a:p>
            <a:pPr marL="571500" lvl="1" indent="-280988" defTabSz="457200">
              <a:spcBef>
                <a:spcPct val="20000"/>
              </a:spcBef>
              <a:buFont typeface="Wingdings 3" panose="05040102010807070707" pitchFamily="18" charset="2"/>
              <a:buChar char="&quot;"/>
              <a:defRPr/>
            </a:pPr>
            <a:r>
              <a:rPr lang="en-US" sz="2400" dirty="0">
                <a:solidFill>
                  <a:sysClr val="windowText" lastClr="000000">
                    <a:lumMod val="85000"/>
                    <a:lumOff val="15000"/>
                  </a:sysClr>
                </a:solidFill>
              </a:rPr>
              <a:t>RQ2 – Inconclusive results to which leadership style is effective in reducing job stress and burnout</a:t>
            </a:r>
          </a:p>
          <a:p>
            <a:pPr marL="228600" lvl="0" indent="-228600" defTabSz="457200">
              <a:spcBef>
                <a:spcPct val="20000"/>
              </a:spcBef>
              <a:buFont typeface="Wingdings" panose="05000000000000000000" pitchFamily="2" charset="2"/>
              <a:buChar char="§"/>
              <a:defRPr/>
            </a:pPr>
            <a:endParaRPr lang="en-US" dirty="0">
              <a:solidFill>
                <a:sysClr val="windowText" lastClr="000000">
                  <a:lumMod val="85000"/>
                  <a:lumOff val="15000"/>
                </a:sysClr>
              </a:solidFill>
            </a:endParaRPr>
          </a:p>
          <a:p>
            <a:endParaRPr lang="en-US" dirty="0"/>
          </a:p>
        </p:txBody>
      </p:sp>
    </p:spTree>
    <p:extLst>
      <p:ext uri="{BB962C8B-B14F-4D97-AF65-F5344CB8AC3E}">
        <p14:creationId xmlns:p14="http://schemas.microsoft.com/office/powerpoint/2010/main" val="4133726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FF266B1-3DBF-2549-BEA1-56DD131E02B1}"/>
              </a:ext>
            </a:extLst>
          </p:cNvPr>
          <p:cNvPicPr>
            <a:picLocks noChangeAspect="1"/>
          </p:cNvPicPr>
          <p:nvPr/>
        </p:nvPicPr>
        <p:blipFill>
          <a:blip r:embed="rId3"/>
          <a:stretch>
            <a:fillRect/>
          </a:stretch>
        </p:blipFill>
        <p:spPr>
          <a:xfrm rot="5400000">
            <a:off x="5696712" y="362712"/>
            <a:ext cx="798577" cy="12192002"/>
          </a:xfrm>
          <a:prstGeom prst="rect">
            <a:avLst/>
          </a:prstGeom>
        </p:spPr>
      </p:pic>
      <p:pic>
        <p:nvPicPr>
          <p:cNvPr id="16" name="Picture 15">
            <a:extLst>
              <a:ext uri="{FF2B5EF4-FFF2-40B4-BE49-F238E27FC236}">
                <a16:creationId xmlns:a16="http://schemas.microsoft.com/office/drawing/2014/main" id="{F9DE31B4-9580-874C-83FE-D07D672225ED}"/>
              </a:ext>
            </a:extLst>
          </p:cNvPr>
          <p:cNvPicPr>
            <a:picLocks noChangeAspect="1"/>
          </p:cNvPicPr>
          <p:nvPr/>
        </p:nvPicPr>
        <p:blipFill>
          <a:blip r:embed="rId4"/>
          <a:stretch>
            <a:fillRect/>
          </a:stretch>
        </p:blipFill>
        <p:spPr>
          <a:xfrm>
            <a:off x="182649" y="6209422"/>
            <a:ext cx="2308995" cy="498019"/>
          </a:xfrm>
          <a:prstGeom prst="rect">
            <a:avLst/>
          </a:prstGeom>
        </p:spPr>
      </p:pic>
      <p:sp>
        <p:nvSpPr>
          <p:cNvPr id="18" name="TextBox 17">
            <a:extLst>
              <a:ext uri="{FF2B5EF4-FFF2-40B4-BE49-F238E27FC236}">
                <a16:creationId xmlns:a16="http://schemas.microsoft.com/office/drawing/2014/main" id="{7EF5B7AC-8AE3-AD4A-A4B1-7B0A30BC702E}"/>
              </a:ext>
            </a:extLst>
          </p:cNvPr>
          <p:cNvSpPr txBox="1"/>
          <p:nvPr/>
        </p:nvSpPr>
        <p:spPr>
          <a:xfrm>
            <a:off x="621614" y="494040"/>
            <a:ext cx="11451514" cy="646331"/>
          </a:xfrm>
          <a:prstGeom prst="rect">
            <a:avLst/>
          </a:prstGeom>
          <a:noFill/>
        </p:spPr>
        <p:txBody>
          <a:bodyPr wrap="square" rtlCol="0">
            <a:spAutoFit/>
          </a:bodyPr>
          <a:lstStyle/>
          <a:p>
            <a:r>
              <a:rPr lang="en-US" sz="3500" b="1" dirty="0">
                <a:solidFill>
                  <a:srgbClr val="6B002A"/>
                </a:solidFill>
                <a:latin typeface="Times" pitchFamily="2" charset="0"/>
                <a:ea typeface="Charter Roman" charset="0"/>
                <a:cs typeface="Charter Roman" charset="0"/>
              </a:rPr>
              <a:t>IMPLICATIONS</a:t>
            </a:r>
          </a:p>
        </p:txBody>
      </p:sp>
      <p:cxnSp>
        <p:nvCxnSpPr>
          <p:cNvPr id="19" name="Straight Connector 18">
            <a:extLst>
              <a:ext uri="{FF2B5EF4-FFF2-40B4-BE49-F238E27FC236}">
                <a16:creationId xmlns:a16="http://schemas.microsoft.com/office/drawing/2014/main" id="{310D1E8A-99B9-ED41-A5CE-E526728EE10C}"/>
              </a:ext>
            </a:extLst>
          </p:cNvPr>
          <p:cNvCxnSpPr>
            <a:cxnSpLocks/>
          </p:cNvCxnSpPr>
          <p:nvPr/>
        </p:nvCxnSpPr>
        <p:spPr>
          <a:xfrm>
            <a:off x="702166" y="1182856"/>
            <a:ext cx="770134" cy="0"/>
          </a:xfrm>
          <a:prstGeom prst="line">
            <a:avLst/>
          </a:prstGeom>
          <a:ln w="19050">
            <a:solidFill>
              <a:srgbClr val="FDA31B"/>
            </a:solidFill>
          </a:ln>
        </p:spPr>
        <p:style>
          <a:lnRef idx="1">
            <a:schemeClr val="accent1"/>
          </a:lnRef>
          <a:fillRef idx="0">
            <a:schemeClr val="accent1"/>
          </a:fillRef>
          <a:effectRef idx="0">
            <a:schemeClr val="accent1"/>
          </a:effectRef>
          <a:fontRef idx="minor">
            <a:schemeClr val="tx1"/>
          </a:fontRef>
        </p:style>
      </p:cxnSp>
      <p:sp>
        <p:nvSpPr>
          <p:cNvPr id="20" name="Slide Number Placeholder 2">
            <a:extLst>
              <a:ext uri="{FF2B5EF4-FFF2-40B4-BE49-F238E27FC236}">
                <a16:creationId xmlns:a16="http://schemas.microsoft.com/office/drawing/2014/main" id="{15C6B4A0-0495-D04F-A189-4521848AF16C}"/>
              </a:ext>
            </a:extLst>
          </p:cNvPr>
          <p:cNvSpPr>
            <a:spLocks noGrp="1"/>
          </p:cNvSpPr>
          <p:nvPr>
            <p:ph type="sldNum" sz="quarter" idx="12"/>
          </p:nvPr>
        </p:nvSpPr>
        <p:spPr>
          <a:xfrm>
            <a:off x="9329928" y="6319774"/>
            <a:ext cx="2743200" cy="365125"/>
          </a:xfrm>
        </p:spPr>
        <p:txBody>
          <a:bodyPr/>
          <a:lstStyle/>
          <a:p>
            <a:fld id="{0CA61455-9239-9841-9259-BED08DB38B90}" type="slidenum">
              <a:rPr lang="en-US" smtClean="0">
                <a:solidFill>
                  <a:schemeClr val="bg1"/>
                </a:solidFill>
                <a:latin typeface="Arial" panose="020B0604020202020204" pitchFamily="34" charset="0"/>
                <a:cs typeface="Arial" panose="020B0604020202020204" pitchFamily="34" charset="0"/>
              </a:rPr>
              <a:t>19</a:t>
            </a:fld>
            <a:endParaRPr lang="en-US" dirty="0">
              <a:solidFill>
                <a:schemeClr val="bg1"/>
              </a:solidFill>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621615" y="1385332"/>
            <a:ext cx="11035229" cy="38778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600" dirty="0"/>
          </a:p>
        </p:txBody>
      </p:sp>
      <p:sp>
        <p:nvSpPr>
          <p:cNvPr id="10" name="Content Placeholder 2"/>
          <p:cNvSpPr txBox="1">
            <a:spLocks/>
          </p:cNvSpPr>
          <p:nvPr/>
        </p:nvSpPr>
        <p:spPr>
          <a:xfrm>
            <a:off x="621614" y="1284554"/>
            <a:ext cx="11629786"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endPar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p:txBody>
      </p:sp>
      <p:sp>
        <p:nvSpPr>
          <p:cNvPr id="2" name="TextBox 1">
            <a:extLst>
              <a:ext uri="{FF2B5EF4-FFF2-40B4-BE49-F238E27FC236}">
                <a16:creationId xmlns:a16="http://schemas.microsoft.com/office/drawing/2014/main" id="{30F73C69-6FC0-504A-B454-64AD82CFF88D}"/>
              </a:ext>
            </a:extLst>
          </p:cNvPr>
          <p:cNvSpPr txBox="1"/>
          <p:nvPr/>
        </p:nvSpPr>
        <p:spPr>
          <a:xfrm>
            <a:off x="999589" y="1385332"/>
            <a:ext cx="9701939" cy="2936188"/>
          </a:xfrm>
          <a:prstGeom prst="rect">
            <a:avLst/>
          </a:prstGeom>
          <a:noFill/>
        </p:spPr>
        <p:txBody>
          <a:bodyPr wrap="square" rtlCol="0">
            <a:spAutoFit/>
          </a:bodyPr>
          <a:lstStyle/>
          <a:p>
            <a:pPr marL="228600" lvl="0" indent="-228600" defTabSz="457200">
              <a:spcBef>
                <a:spcPct val="20000"/>
              </a:spcBef>
              <a:buFont typeface="Wingdings" panose="05000000000000000000" pitchFamily="2" charset="2"/>
              <a:buChar char="§"/>
              <a:defRPr/>
            </a:pPr>
            <a:r>
              <a:rPr lang="en-US" sz="2600" dirty="0">
                <a:solidFill>
                  <a:sysClr val="windowText" lastClr="000000">
                    <a:lumMod val="85000"/>
                    <a:lumOff val="15000"/>
                  </a:sysClr>
                </a:solidFill>
              </a:rPr>
              <a:t>RQ 1 – Employees and managers perception of the use of transformational leadership in the workplace to reduce stress</a:t>
            </a:r>
          </a:p>
          <a:p>
            <a:pPr marL="571500" lvl="1" indent="-280988" defTabSz="457200">
              <a:spcBef>
                <a:spcPct val="20000"/>
              </a:spcBef>
              <a:buFont typeface="Wingdings 3" panose="05040102010807070707" pitchFamily="18" charset="2"/>
              <a:buChar char="&quot;"/>
              <a:defRPr/>
            </a:pPr>
            <a:r>
              <a:rPr lang="en-US" sz="2400" dirty="0">
                <a:solidFill>
                  <a:sysClr val="windowText" lastClr="000000">
                    <a:lumMod val="85000"/>
                    <a:lumOff val="15000"/>
                  </a:sysClr>
                </a:solidFill>
              </a:rPr>
              <a:t>Aggregate number of responses “strongly agree”</a:t>
            </a:r>
          </a:p>
          <a:p>
            <a:pPr marL="114300" indent="-280988" defTabSz="457200">
              <a:spcBef>
                <a:spcPct val="20000"/>
              </a:spcBef>
              <a:buFont typeface="Wingdings 3" panose="05040102010807070707" pitchFamily="18" charset="2"/>
              <a:buChar char="&quot;"/>
              <a:defRPr/>
            </a:pPr>
            <a:r>
              <a:rPr lang="en-US" sz="2600" dirty="0">
                <a:solidFill>
                  <a:sysClr val="windowText" lastClr="000000">
                    <a:lumMod val="85000"/>
                    <a:lumOff val="15000"/>
                  </a:sysClr>
                </a:solidFill>
              </a:rPr>
              <a:t>RQ 2 – Transformational vs. transactional leadership in reducing stress</a:t>
            </a:r>
          </a:p>
          <a:p>
            <a:pPr marL="571500" lvl="1" indent="-280988" defTabSz="457200">
              <a:spcBef>
                <a:spcPct val="20000"/>
              </a:spcBef>
              <a:buFont typeface="Wingdings 3" panose="05040102010807070707" pitchFamily="18" charset="2"/>
              <a:buChar char="&quot;"/>
              <a:defRPr/>
            </a:pPr>
            <a:r>
              <a:rPr lang="en-US" sz="2400" dirty="0">
                <a:solidFill>
                  <a:sysClr val="windowText" lastClr="000000">
                    <a:lumMod val="85000"/>
                    <a:lumOff val="15000"/>
                  </a:sysClr>
                </a:solidFill>
              </a:rPr>
              <a:t>There is no clear leadership style that can be used to help reduce stress</a:t>
            </a:r>
            <a:endParaRPr lang="en-US" sz="2800" dirty="0">
              <a:solidFill>
                <a:sysClr val="windowText" lastClr="000000">
                  <a:lumMod val="85000"/>
                  <a:lumOff val="15000"/>
                </a:sysClr>
              </a:solidFill>
            </a:endParaRPr>
          </a:p>
          <a:p>
            <a:endParaRPr lang="en-US" dirty="0"/>
          </a:p>
        </p:txBody>
      </p:sp>
    </p:spTree>
    <p:extLst>
      <p:ext uri="{BB962C8B-B14F-4D97-AF65-F5344CB8AC3E}">
        <p14:creationId xmlns:p14="http://schemas.microsoft.com/office/powerpoint/2010/main" val="3200178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FF266B1-3DBF-2549-BEA1-56DD131E02B1}"/>
              </a:ext>
            </a:extLst>
          </p:cNvPr>
          <p:cNvPicPr>
            <a:picLocks noChangeAspect="1"/>
          </p:cNvPicPr>
          <p:nvPr/>
        </p:nvPicPr>
        <p:blipFill>
          <a:blip r:embed="rId3"/>
          <a:stretch>
            <a:fillRect/>
          </a:stretch>
        </p:blipFill>
        <p:spPr>
          <a:xfrm rot="5400000">
            <a:off x="5696712" y="362712"/>
            <a:ext cx="798577" cy="12192002"/>
          </a:xfrm>
          <a:prstGeom prst="rect">
            <a:avLst/>
          </a:prstGeom>
        </p:spPr>
      </p:pic>
      <p:pic>
        <p:nvPicPr>
          <p:cNvPr id="16" name="Picture 15">
            <a:extLst>
              <a:ext uri="{FF2B5EF4-FFF2-40B4-BE49-F238E27FC236}">
                <a16:creationId xmlns:a16="http://schemas.microsoft.com/office/drawing/2014/main" id="{F9DE31B4-9580-874C-83FE-D07D672225ED}"/>
              </a:ext>
            </a:extLst>
          </p:cNvPr>
          <p:cNvPicPr>
            <a:picLocks noChangeAspect="1"/>
          </p:cNvPicPr>
          <p:nvPr/>
        </p:nvPicPr>
        <p:blipFill>
          <a:blip r:embed="rId4"/>
          <a:stretch>
            <a:fillRect/>
          </a:stretch>
        </p:blipFill>
        <p:spPr>
          <a:xfrm>
            <a:off x="182649" y="6209422"/>
            <a:ext cx="2308995" cy="498019"/>
          </a:xfrm>
          <a:prstGeom prst="rect">
            <a:avLst/>
          </a:prstGeom>
        </p:spPr>
      </p:pic>
      <p:sp>
        <p:nvSpPr>
          <p:cNvPr id="18" name="TextBox 17">
            <a:extLst>
              <a:ext uri="{FF2B5EF4-FFF2-40B4-BE49-F238E27FC236}">
                <a16:creationId xmlns:a16="http://schemas.microsoft.com/office/drawing/2014/main" id="{7EF5B7AC-8AE3-AD4A-A4B1-7B0A30BC702E}"/>
              </a:ext>
            </a:extLst>
          </p:cNvPr>
          <p:cNvSpPr txBox="1"/>
          <p:nvPr/>
        </p:nvSpPr>
        <p:spPr>
          <a:xfrm>
            <a:off x="621615" y="494040"/>
            <a:ext cx="8413824" cy="630942"/>
          </a:xfrm>
          <a:prstGeom prst="rect">
            <a:avLst/>
          </a:prstGeom>
          <a:noFill/>
        </p:spPr>
        <p:txBody>
          <a:bodyPr wrap="square" rtlCol="0">
            <a:spAutoFit/>
          </a:bodyPr>
          <a:lstStyle/>
          <a:p>
            <a:r>
              <a:rPr lang="en-US" sz="3500" b="1" dirty="0">
                <a:solidFill>
                  <a:srgbClr val="6B002A"/>
                </a:solidFill>
                <a:latin typeface="Times" pitchFamily="2" charset="0"/>
                <a:ea typeface="Charter Roman" charset="0"/>
                <a:cs typeface="Charter Roman" charset="0"/>
              </a:rPr>
              <a:t>INTRODUCTION</a:t>
            </a:r>
          </a:p>
        </p:txBody>
      </p:sp>
      <p:cxnSp>
        <p:nvCxnSpPr>
          <p:cNvPr id="19" name="Straight Connector 18">
            <a:extLst>
              <a:ext uri="{FF2B5EF4-FFF2-40B4-BE49-F238E27FC236}">
                <a16:creationId xmlns:a16="http://schemas.microsoft.com/office/drawing/2014/main" id="{310D1E8A-99B9-ED41-A5CE-E526728EE10C}"/>
              </a:ext>
            </a:extLst>
          </p:cNvPr>
          <p:cNvCxnSpPr>
            <a:cxnSpLocks/>
          </p:cNvCxnSpPr>
          <p:nvPr/>
        </p:nvCxnSpPr>
        <p:spPr>
          <a:xfrm>
            <a:off x="702166" y="1182856"/>
            <a:ext cx="770134" cy="0"/>
          </a:xfrm>
          <a:prstGeom prst="line">
            <a:avLst/>
          </a:prstGeom>
          <a:ln w="19050">
            <a:solidFill>
              <a:srgbClr val="FDA31B"/>
            </a:solidFill>
          </a:ln>
        </p:spPr>
        <p:style>
          <a:lnRef idx="1">
            <a:schemeClr val="accent1"/>
          </a:lnRef>
          <a:fillRef idx="0">
            <a:schemeClr val="accent1"/>
          </a:fillRef>
          <a:effectRef idx="0">
            <a:schemeClr val="accent1"/>
          </a:effectRef>
          <a:fontRef idx="minor">
            <a:schemeClr val="tx1"/>
          </a:fontRef>
        </p:style>
      </p:cxnSp>
      <p:sp>
        <p:nvSpPr>
          <p:cNvPr id="20" name="Slide Number Placeholder 2">
            <a:extLst>
              <a:ext uri="{FF2B5EF4-FFF2-40B4-BE49-F238E27FC236}">
                <a16:creationId xmlns:a16="http://schemas.microsoft.com/office/drawing/2014/main" id="{15C6B4A0-0495-D04F-A189-4521848AF16C}"/>
              </a:ext>
            </a:extLst>
          </p:cNvPr>
          <p:cNvSpPr>
            <a:spLocks noGrp="1"/>
          </p:cNvSpPr>
          <p:nvPr>
            <p:ph type="sldNum" sz="quarter" idx="12"/>
          </p:nvPr>
        </p:nvSpPr>
        <p:spPr>
          <a:xfrm>
            <a:off x="9329928" y="6319774"/>
            <a:ext cx="2743200" cy="365125"/>
          </a:xfrm>
        </p:spPr>
        <p:txBody>
          <a:bodyPr/>
          <a:lstStyle/>
          <a:p>
            <a:fld id="{0CA61455-9239-9841-9259-BED08DB38B90}" type="slidenum">
              <a:rPr lang="en-US" smtClean="0">
                <a:solidFill>
                  <a:schemeClr val="bg1"/>
                </a:solidFill>
                <a:latin typeface="Arial" panose="020B0604020202020204" pitchFamily="34" charset="0"/>
                <a:cs typeface="Arial" panose="020B0604020202020204" pitchFamily="34" charset="0"/>
              </a:rPr>
              <a:t>2</a:t>
            </a:fld>
            <a:endParaRPr lang="en-US" dirty="0">
              <a:solidFill>
                <a:schemeClr val="bg1"/>
              </a:solidFill>
              <a:latin typeface="Arial" panose="020B0604020202020204" pitchFamily="34" charset="0"/>
              <a:cs typeface="Arial" panose="020B0604020202020204" pitchFamily="34" charset="0"/>
            </a:endParaRPr>
          </a:p>
        </p:txBody>
      </p:sp>
      <p:sp>
        <p:nvSpPr>
          <p:cNvPr id="11" name="Content Placeholder 2"/>
          <p:cNvSpPr txBox="1">
            <a:spLocks/>
          </p:cNvSpPr>
          <p:nvPr/>
        </p:nvSpPr>
        <p:spPr>
          <a:xfrm>
            <a:off x="621615" y="1276194"/>
            <a:ext cx="11119282" cy="4725355"/>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lang="en-US" sz="2600" dirty="0">
                <a:solidFill>
                  <a:sysClr val="windowText" lastClr="000000">
                    <a:lumMod val="85000"/>
                    <a:lumOff val="15000"/>
                  </a:sysClr>
                </a:solidFill>
                <a:latin typeface="Calibri"/>
              </a:rPr>
              <a:t>Leaders motivate and empower employees</a:t>
            </a:r>
          </a:p>
          <a:p>
            <a:pPr lvl="1" indent="-228600">
              <a:buFont typeface="Wingdings" panose="05000000000000000000" pitchFamily="2" charset="2"/>
              <a:buChar char="§"/>
              <a:defRPr/>
            </a:pPr>
            <a:r>
              <a:rPr kumimoji="0" lang="en-US" sz="24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Excellent communication skills, managing </a:t>
            </a:r>
            <a:r>
              <a:rPr lang="en-US" sz="2400" dirty="0">
                <a:solidFill>
                  <a:sysClr val="windowText" lastClr="000000">
                    <a:lumMod val="85000"/>
                    <a:lumOff val="15000"/>
                  </a:sysClr>
                </a:solidFill>
                <a:latin typeface="Calibri"/>
              </a:rPr>
              <a:t>human capital, and time management</a:t>
            </a:r>
          </a:p>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26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Effective management calls for effective leadership</a:t>
            </a:r>
          </a:p>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lang="en-US" sz="2600" dirty="0">
                <a:solidFill>
                  <a:sysClr val="windowText" lastClr="000000">
                    <a:lumMod val="85000"/>
                    <a:lumOff val="15000"/>
                  </a:sysClr>
                </a:solidFill>
                <a:latin typeface="Calibri"/>
              </a:rPr>
              <a:t>Transformational leaders bring the company vision to light</a:t>
            </a:r>
          </a:p>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26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Jo</a:t>
            </a:r>
            <a:r>
              <a:rPr lang="en-US" sz="2600" dirty="0">
                <a:solidFill>
                  <a:sysClr val="windowText" lastClr="000000">
                    <a:lumMod val="85000"/>
                    <a:lumOff val="15000"/>
                  </a:sysClr>
                </a:solidFill>
                <a:latin typeface="Calibri"/>
              </a:rPr>
              <a:t>b stress is common in the hospitality industry</a:t>
            </a:r>
          </a:p>
        </p:txBody>
      </p:sp>
    </p:spTree>
    <p:extLst>
      <p:ext uri="{BB962C8B-B14F-4D97-AF65-F5344CB8AC3E}">
        <p14:creationId xmlns:p14="http://schemas.microsoft.com/office/powerpoint/2010/main" val="1563645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FF266B1-3DBF-2549-BEA1-56DD131E02B1}"/>
              </a:ext>
            </a:extLst>
          </p:cNvPr>
          <p:cNvPicPr>
            <a:picLocks noChangeAspect="1"/>
          </p:cNvPicPr>
          <p:nvPr/>
        </p:nvPicPr>
        <p:blipFill>
          <a:blip r:embed="rId3"/>
          <a:stretch>
            <a:fillRect/>
          </a:stretch>
        </p:blipFill>
        <p:spPr>
          <a:xfrm rot="5400000">
            <a:off x="5696712" y="362712"/>
            <a:ext cx="798577" cy="12192002"/>
          </a:xfrm>
          <a:prstGeom prst="rect">
            <a:avLst/>
          </a:prstGeom>
        </p:spPr>
      </p:pic>
      <p:pic>
        <p:nvPicPr>
          <p:cNvPr id="16" name="Picture 15">
            <a:extLst>
              <a:ext uri="{FF2B5EF4-FFF2-40B4-BE49-F238E27FC236}">
                <a16:creationId xmlns:a16="http://schemas.microsoft.com/office/drawing/2014/main" id="{F9DE31B4-9580-874C-83FE-D07D672225ED}"/>
              </a:ext>
            </a:extLst>
          </p:cNvPr>
          <p:cNvPicPr>
            <a:picLocks noChangeAspect="1"/>
          </p:cNvPicPr>
          <p:nvPr/>
        </p:nvPicPr>
        <p:blipFill>
          <a:blip r:embed="rId4"/>
          <a:stretch>
            <a:fillRect/>
          </a:stretch>
        </p:blipFill>
        <p:spPr>
          <a:xfrm>
            <a:off x="182649" y="6209422"/>
            <a:ext cx="2308995" cy="498019"/>
          </a:xfrm>
          <a:prstGeom prst="rect">
            <a:avLst/>
          </a:prstGeom>
        </p:spPr>
      </p:pic>
      <p:sp>
        <p:nvSpPr>
          <p:cNvPr id="18" name="TextBox 17">
            <a:extLst>
              <a:ext uri="{FF2B5EF4-FFF2-40B4-BE49-F238E27FC236}">
                <a16:creationId xmlns:a16="http://schemas.microsoft.com/office/drawing/2014/main" id="{7EF5B7AC-8AE3-AD4A-A4B1-7B0A30BC702E}"/>
              </a:ext>
            </a:extLst>
          </p:cNvPr>
          <p:cNvSpPr txBox="1"/>
          <p:nvPr/>
        </p:nvSpPr>
        <p:spPr>
          <a:xfrm>
            <a:off x="621614" y="494040"/>
            <a:ext cx="11451514" cy="646331"/>
          </a:xfrm>
          <a:prstGeom prst="rect">
            <a:avLst/>
          </a:prstGeom>
          <a:noFill/>
        </p:spPr>
        <p:txBody>
          <a:bodyPr wrap="square" rtlCol="0">
            <a:spAutoFit/>
          </a:bodyPr>
          <a:lstStyle/>
          <a:p>
            <a:r>
              <a:rPr lang="en-US" sz="3500" b="1" dirty="0">
                <a:solidFill>
                  <a:srgbClr val="6B002A"/>
                </a:solidFill>
                <a:latin typeface="Times" pitchFamily="2" charset="0"/>
                <a:ea typeface="Charter Roman" charset="0"/>
                <a:cs typeface="Charter Roman" charset="0"/>
              </a:rPr>
              <a:t>RECOMMENDATIONS (PRACTICAL APPLICATION)</a:t>
            </a:r>
          </a:p>
        </p:txBody>
      </p:sp>
      <p:cxnSp>
        <p:nvCxnSpPr>
          <p:cNvPr id="19" name="Straight Connector 18">
            <a:extLst>
              <a:ext uri="{FF2B5EF4-FFF2-40B4-BE49-F238E27FC236}">
                <a16:creationId xmlns:a16="http://schemas.microsoft.com/office/drawing/2014/main" id="{310D1E8A-99B9-ED41-A5CE-E526728EE10C}"/>
              </a:ext>
            </a:extLst>
          </p:cNvPr>
          <p:cNvCxnSpPr>
            <a:cxnSpLocks/>
          </p:cNvCxnSpPr>
          <p:nvPr/>
        </p:nvCxnSpPr>
        <p:spPr>
          <a:xfrm>
            <a:off x="702166" y="1182856"/>
            <a:ext cx="770134" cy="0"/>
          </a:xfrm>
          <a:prstGeom prst="line">
            <a:avLst/>
          </a:prstGeom>
          <a:ln w="19050">
            <a:solidFill>
              <a:srgbClr val="FDA31B"/>
            </a:solidFill>
          </a:ln>
        </p:spPr>
        <p:style>
          <a:lnRef idx="1">
            <a:schemeClr val="accent1"/>
          </a:lnRef>
          <a:fillRef idx="0">
            <a:schemeClr val="accent1"/>
          </a:fillRef>
          <a:effectRef idx="0">
            <a:schemeClr val="accent1"/>
          </a:effectRef>
          <a:fontRef idx="minor">
            <a:schemeClr val="tx1"/>
          </a:fontRef>
        </p:style>
      </p:cxnSp>
      <p:sp>
        <p:nvSpPr>
          <p:cNvPr id="20" name="Slide Number Placeholder 2">
            <a:extLst>
              <a:ext uri="{FF2B5EF4-FFF2-40B4-BE49-F238E27FC236}">
                <a16:creationId xmlns:a16="http://schemas.microsoft.com/office/drawing/2014/main" id="{15C6B4A0-0495-D04F-A189-4521848AF16C}"/>
              </a:ext>
            </a:extLst>
          </p:cNvPr>
          <p:cNvSpPr>
            <a:spLocks noGrp="1"/>
          </p:cNvSpPr>
          <p:nvPr>
            <p:ph type="sldNum" sz="quarter" idx="12"/>
          </p:nvPr>
        </p:nvSpPr>
        <p:spPr>
          <a:xfrm>
            <a:off x="9329928" y="6319774"/>
            <a:ext cx="2743200" cy="365125"/>
          </a:xfrm>
        </p:spPr>
        <p:txBody>
          <a:bodyPr/>
          <a:lstStyle/>
          <a:p>
            <a:fld id="{0CA61455-9239-9841-9259-BED08DB38B90}" type="slidenum">
              <a:rPr lang="en-US" smtClean="0">
                <a:solidFill>
                  <a:schemeClr val="bg1"/>
                </a:solidFill>
                <a:latin typeface="Arial" panose="020B0604020202020204" pitchFamily="34" charset="0"/>
                <a:cs typeface="Arial" panose="020B0604020202020204" pitchFamily="34" charset="0"/>
              </a:rPr>
              <a:t>20</a:t>
            </a:fld>
            <a:endParaRPr lang="en-US" dirty="0">
              <a:solidFill>
                <a:schemeClr val="bg1"/>
              </a:solidFill>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621615" y="1385332"/>
            <a:ext cx="11035229" cy="38778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600" dirty="0"/>
          </a:p>
        </p:txBody>
      </p:sp>
      <p:sp>
        <p:nvSpPr>
          <p:cNvPr id="11" name="Content Placeholder 2"/>
          <p:cNvSpPr txBox="1">
            <a:spLocks/>
          </p:cNvSpPr>
          <p:nvPr/>
        </p:nvSpPr>
        <p:spPr>
          <a:xfrm>
            <a:off x="621615" y="1290369"/>
            <a:ext cx="10971044" cy="4609653"/>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endPar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p:txBody>
      </p:sp>
      <p:sp>
        <p:nvSpPr>
          <p:cNvPr id="2" name="TextBox 1">
            <a:extLst>
              <a:ext uri="{FF2B5EF4-FFF2-40B4-BE49-F238E27FC236}">
                <a16:creationId xmlns:a16="http://schemas.microsoft.com/office/drawing/2014/main" id="{4FDB26F8-4D3E-D841-9B6D-EED4734AADFE}"/>
              </a:ext>
            </a:extLst>
          </p:cNvPr>
          <p:cNvSpPr txBox="1"/>
          <p:nvPr/>
        </p:nvSpPr>
        <p:spPr>
          <a:xfrm>
            <a:off x="884857" y="1742267"/>
            <a:ext cx="10042902" cy="3163943"/>
          </a:xfrm>
          <a:prstGeom prst="rect">
            <a:avLst/>
          </a:prstGeom>
          <a:noFill/>
        </p:spPr>
        <p:txBody>
          <a:bodyPr wrap="square" rtlCol="0">
            <a:spAutoFit/>
          </a:bodyPr>
          <a:lstStyle/>
          <a:p>
            <a:pPr marL="228600" lvl="0" indent="-228600" defTabSz="457200">
              <a:spcBef>
                <a:spcPct val="20000"/>
              </a:spcBef>
              <a:buFont typeface="Wingdings" panose="05000000000000000000" pitchFamily="2" charset="2"/>
              <a:buChar char="§"/>
              <a:defRPr/>
            </a:pPr>
            <a:r>
              <a:rPr lang="en-US" sz="2600" dirty="0">
                <a:solidFill>
                  <a:sysClr val="windowText" lastClr="000000">
                    <a:lumMod val="85000"/>
                    <a:lumOff val="15000"/>
                  </a:sysClr>
                </a:solidFill>
              </a:rPr>
              <a:t>Implications for organizations and management</a:t>
            </a:r>
          </a:p>
          <a:p>
            <a:pPr marL="685800" lvl="1" indent="-228600" defTabSz="457200">
              <a:spcBef>
                <a:spcPct val="20000"/>
              </a:spcBef>
              <a:buFont typeface="Wingdings" panose="05000000000000000000" pitchFamily="2" charset="2"/>
              <a:buChar char="§"/>
              <a:defRPr/>
            </a:pPr>
            <a:r>
              <a:rPr lang="en-US" sz="2400" dirty="0">
                <a:solidFill>
                  <a:sysClr val="windowText" lastClr="000000">
                    <a:lumMod val="85000"/>
                    <a:lumOff val="15000"/>
                  </a:sysClr>
                </a:solidFill>
              </a:rPr>
              <a:t>Employees and leadership</a:t>
            </a:r>
          </a:p>
          <a:p>
            <a:pPr marL="685800" lvl="1" indent="-228600" defTabSz="457200">
              <a:spcBef>
                <a:spcPct val="20000"/>
              </a:spcBef>
              <a:buFont typeface="Wingdings" panose="05000000000000000000" pitchFamily="2" charset="2"/>
              <a:buChar char="§"/>
              <a:defRPr/>
            </a:pPr>
            <a:r>
              <a:rPr lang="en-US" sz="2400" dirty="0">
                <a:solidFill>
                  <a:sysClr val="windowText" lastClr="000000">
                    <a:lumMod val="85000"/>
                    <a:lumOff val="15000"/>
                  </a:sysClr>
                </a:solidFill>
              </a:rPr>
              <a:t>Management utilizing skills </a:t>
            </a:r>
          </a:p>
          <a:p>
            <a:pPr marL="571500" lvl="1" indent="-280988" defTabSz="457200">
              <a:spcBef>
                <a:spcPct val="20000"/>
              </a:spcBef>
              <a:buFont typeface="Wingdings 3" panose="05040102010807070707" pitchFamily="18" charset="2"/>
              <a:buChar char="&quot;"/>
              <a:defRPr/>
            </a:pPr>
            <a:r>
              <a:rPr lang="en-US" sz="2400" dirty="0">
                <a:solidFill>
                  <a:sysClr val="windowText" lastClr="000000">
                    <a:lumMod val="85000"/>
                    <a:lumOff val="15000"/>
                  </a:sysClr>
                </a:solidFill>
              </a:rPr>
              <a:t> Hildenbrand et al. (2018) and Abbasi (2018)</a:t>
            </a:r>
          </a:p>
          <a:p>
            <a:pPr marL="114300" indent="-280988" defTabSz="457200">
              <a:spcBef>
                <a:spcPct val="20000"/>
              </a:spcBef>
              <a:buFont typeface="Wingdings 3" panose="05040102010807070707" pitchFamily="18" charset="2"/>
              <a:buChar char="&quot;"/>
              <a:defRPr/>
            </a:pPr>
            <a:r>
              <a:rPr lang="en-US" sz="2600" dirty="0">
                <a:solidFill>
                  <a:sysClr val="windowText" lastClr="000000">
                    <a:lumMod val="85000"/>
                    <a:lumOff val="15000"/>
                  </a:sysClr>
                </a:solidFill>
              </a:rPr>
              <a:t>Employee use of resources </a:t>
            </a:r>
          </a:p>
          <a:p>
            <a:pPr marL="114300" indent="-280988" defTabSz="457200">
              <a:spcBef>
                <a:spcPct val="20000"/>
              </a:spcBef>
              <a:buFont typeface="Wingdings 3" panose="05040102010807070707" pitchFamily="18" charset="2"/>
              <a:buChar char="&quot;"/>
              <a:defRPr/>
            </a:pPr>
            <a:r>
              <a:rPr lang="en-US" sz="2600" dirty="0">
                <a:solidFill>
                  <a:sysClr val="windowText" lastClr="000000">
                    <a:lumMod val="85000"/>
                    <a:lumOff val="15000"/>
                  </a:sysClr>
                </a:solidFill>
              </a:rPr>
              <a:t>Task assignment to lighten workload </a:t>
            </a:r>
          </a:p>
          <a:p>
            <a:endParaRPr lang="en-US" dirty="0"/>
          </a:p>
        </p:txBody>
      </p:sp>
    </p:spTree>
    <p:extLst>
      <p:ext uri="{BB962C8B-B14F-4D97-AF65-F5344CB8AC3E}">
        <p14:creationId xmlns:p14="http://schemas.microsoft.com/office/powerpoint/2010/main" val="1636660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FF266B1-3DBF-2549-BEA1-56DD131E02B1}"/>
              </a:ext>
            </a:extLst>
          </p:cNvPr>
          <p:cNvPicPr>
            <a:picLocks noChangeAspect="1"/>
          </p:cNvPicPr>
          <p:nvPr/>
        </p:nvPicPr>
        <p:blipFill>
          <a:blip r:embed="rId3"/>
          <a:stretch>
            <a:fillRect/>
          </a:stretch>
        </p:blipFill>
        <p:spPr>
          <a:xfrm rot="5400000">
            <a:off x="5696712" y="362712"/>
            <a:ext cx="798577" cy="12192002"/>
          </a:xfrm>
          <a:prstGeom prst="rect">
            <a:avLst/>
          </a:prstGeom>
        </p:spPr>
      </p:pic>
      <p:pic>
        <p:nvPicPr>
          <p:cNvPr id="16" name="Picture 15">
            <a:extLst>
              <a:ext uri="{FF2B5EF4-FFF2-40B4-BE49-F238E27FC236}">
                <a16:creationId xmlns:a16="http://schemas.microsoft.com/office/drawing/2014/main" id="{F9DE31B4-9580-874C-83FE-D07D672225ED}"/>
              </a:ext>
            </a:extLst>
          </p:cNvPr>
          <p:cNvPicPr>
            <a:picLocks noChangeAspect="1"/>
          </p:cNvPicPr>
          <p:nvPr/>
        </p:nvPicPr>
        <p:blipFill>
          <a:blip r:embed="rId4"/>
          <a:stretch>
            <a:fillRect/>
          </a:stretch>
        </p:blipFill>
        <p:spPr>
          <a:xfrm>
            <a:off x="182649" y="6209422"/>
            <a:ext cx="2308995" cy="498019"/>
          </a:xfrm>
          <a:prstGeom prst="rect">
            <a:avLst/>
          </a:prstGeom>
        </p:spPr>
      </p:pic>
      <p:sp>
        <p:nvSpPr>
          <p:cNvPr id="18" name="TextBox 17">
            <a:extLst>
              <a:ext uri="{FF2B5EF4-FFF2-40B4-BE49-F238E27FC236}">
                <a16:creationId xmlns:a16="http://schemas.microsoft.com/office/drawing/2014/main" id="{7EF5B7AC-8AE3-AD4A-A4B1-7B0A30BC702E}"/>
              </a:ext>
            </a:extLst>
          </p:cNvPr>
          <p:cNvSpPr txBox="1"/>
          <p:nvPr/>
        </p:nvSpPr>
        <p:spPr>
          <a:xfrm>
            <a:off x="621614" y="494040"/>
            <a:ext cx="11451514" cy="646331"/>
          </a:xfrm>
          <a:prstGeom prst="rect">
            <a:avLst/>
          </a:prstGeom>
          <a:noFill/>
        </p:spPr>
        <p:txBody>
          <a:bodyPr wrap="square" rtlCol="0">
            <a:spAutoFit/>
          </a:bodyPr>
          <a:lstStyle/>
          <a:p>
            <a:r>
              <a:rPr lang="en-US" sz="3500" b="1" dirty="0">
                <a:solidFill>
                  <a:srgbClr val="6B002A"/>
                </a:solidFill>
                <a:latin typeface="Times" pitchFamily="2" charset="0"/>
                <a:ea typeface="Charter Roman" charset="0"/>
                <a:cs typeface="Charter Roman" charset="0"/>
              </a:rPr>
              <a:t>RECOMMENDATIONS (FUTURE RESEARCH)</a:t>
            </a:r>
          </a:p>
        </p:txBody>
      </p:sp>
      <p:cxnSp>
        <p:nvCxnSpPr>
          <p:cNvPr id="19" name="Straight Connector 18">
            <a:extLst>
              <a:ext uri="{FF2B5EF4-FFF2-40B4-BE49-F238E27FC236}">
                <a16:creationId xmlns:a16="http://schemas.microsoft.com/office/drawing/2014/main" id="{310D1E8A-99B9-ED41-A5CE-E526728EE10C}"/>
              </a:ext>
            </a:extLst>
          </p:cNvPr>
          <p:cNvCxnSpPr>
            <a:cxnSpLocks/>
          </p:cNvCxnSpPr>
          <p:nvPr/>
        </p:nvCxnSpPr>
        <p:spPr>
          <a:xfrm>
            <a:off x="702166" y="1182856"/>
            <a:ext cx="770134" cy="0"/>
          </a:xfrm>
          <a:prstGeom prst="line">
            <a:avLst/>
          </a:prstGeom>
          <a:ln w="19050">
            <a:solidFill>
              <a:srgbClr val="FDA31B"/>
            </a:solidFill>
          </a:ln>
        </p:spPr>
        <p:style>
          <a:lnRef idx="1">
            <a:schemeClr val="accent1"/>
          </a:lnRef>
          <a:fillRef idx="0">
            <a:schemeClr val="accent1"/>
          </a:fillRef>
          <a:effectRef idx="0">
            <a:schemeClr val="accent1"/>
          </a:effectRef>
          <a:fontRef idx="minor">
            <a:schemeClr val="tx1"/>
          </a:fontRef>
        </p:style>
      </p:cxnSp>
      <p:sp>
        <p:nvSpPr>
          <p:cNvPr id="20" name="Slide Number Placeholder 2">
            <a:extLst>
              <a:ext uri="{FF2B5EF4-FFF2-40B4-BE49-F238E27FC236}">
                <a16:creationId xmlns:a16="http://schemas.microsoft.com/office/drawing/2014/main" id="{15C6B4A0-0495-D04F-A189-4521848AF16C}"/>
              </a:ext>
            </a:extLst>
          </p:cNvPr>
          <p:cNvSpPr>
            <a:spLocks noGrp="1"/>
          </p:cNvSpPr>
          <p:nvPr>
            <p:ph type="sldNum" sz="quarter" idx="12"/>
          </p:nvPr>
        </p:nvSpPr>
        <p:spPr>
          <a:xfrm>
            <a:off x="9329928" y="6319774"/>
            <a:ext cx="2743200" cy="365125"/>
          </a:xfrm>
        </p:spPr>
        <p:txBody>
          <a:bodyPr/>
          <a:lstStyle/>
          <a:p>
            <a:fld id="{0CA61455-9239-9841-9259-BED08DB38B90}" type="slidenum">
              <a:rPr lang="en-US" smtClean="0">
                <a:solidFill>
                  <a:schemeClr val="bg1"/>
                </a:solidFill>
                <a:latin typeface="Arial" panose="020B0604020202020204" pitchFamily="34" charset="0"/>
                <a:cs typeface="Arial" panose="020B0604020202020204" pitchFamily="34" charset="0"/>
              </a:rPr>
              <a:t>21</a:t>
            </a:fld>
            <a:endParaRPr lang="en-US" dirty="0">
              <a:solidFill>
                <a:schemeClr val="bg1"/>
              </a:solidFill>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621615" y="1385332"/>
            <a:ext cx="11035229" cy="38778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600" dirty="0"/>
          </a:p>
        </p:txBody>
      </p:sp>
      <p:sp>
        <p:nvSpPr>
          <p:cNvPr id="10" name="Content Placeholder 2"/>
          <p:cNvSpPr txBox="1">
            <a:spLocks/>
          </p:cNvSpPr>
          <p:nvPr/>
        </p:nvSpPr>
        <p:spPr>
          <a:xfrm>
            <a:off x="621614" y="1284861"/>
            <a:ext cx="10661573" cy="4609653"/>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defRPr/>
            </a:pPr>
            <a:endPar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p:txBody>
      </p:sp>
      <p:sp>
        <p:nvSpPr>
          <p:cNvPr id="2" name="TextBox 1">
            <a:extLst>
              <a:ext uri="{FF2B5EF4-FFF2-40B4-BE49-F238E27FC236}">
                <a16:creationId xmlns:a16="http://schemas.microsoft.com/office/drawing/2014/main" id="{09B8034F-A055-3848-84CE-D75713B3F6F3}"/>
              </a:ext>
            </a:extLst>
          </p:cNvPr>
          <p:cNvSpPr txBox="1"/>
          <p:nvPr/>
        </p:nvSpPr>
        <p:spPr>
          <a:xfrm>
            <a:off x="1239864" y="2092271"/>
            <a:ext cx="10182387" cy="1249573"/>
          </a:xfrm>
          <a:prstGeom prst="rect">
            <a:avLst/>
          </a:prstGeom>
          <a:noFill/>
        </p:spPr>
        <p:txBody>
          <a:bodyPr wrap="square" rtlCol="0">
            <a:spAutoFit/>
          </a:bodyPr>
          <a:lstStyle/>
          <a:p>
            <a:pPr marL="228600" lvl="0" indent="-228600" defTabSz="457200">
              <a:spcBef>
                <a:spcPct val="20000"/>
              </a:spcBef>
              <a:buFont typeface="Wingdings" panose="05000000000000000000" pitchFamily="2" charset="2"/>
              <a:buChar char="§"/>
              <a:defRPr/>
            </a:pPr>
            <a:r>
              <a:rPr lang="en-US" sz="2600" dirty="0">
                <a:solidFill>
                  <a:sysClr val="windowText" lastClr="000000">
                    <a:lumMod val="85000"/>
                    <a:lumOff val="15000"/>
                  </a:sysClr>
                </a:solidFill>
              </a:rPr>
              <a:t>Examine problem from qualitative standpoint</a:t>
            </a:r>
          </a:p>
          <a:p>
            <a:pPr marL="228600" lvl="0" indent="-228600" defTabSz="457200">
              <a:spcBef>
                <a:spcPct val="20000"/>
              </a:spcBef>
              <a:buFont typeface="Wingdings" panose="05000000000000000000" pitchFamily="2" charset="2"/>
              <a:buChar char="§"/>
              <a:defRPr/>
            </a:pPr>
            <a:r>
              <a:rPr lang="en-US" sz="2600" dirty="0">
                <a:solidFill>
                  <a:sysClr val="windowText" lastClr="000000">
                    <a:lumMod val="85000"/>
                    <a:lumOff val="15000"/>
                  </a:sysClr>
                </a:solidFill>
              </a:rPr>
              <a:t>Measure stress levels before, during, and after pandemic   </a:t>
            </a:r>
          </a:p>
          <a:p>
            <a:endParaRPr lang="en-US" dirty="0"/>
          </a:p>
        </p:txBody>
      </p:sp>
    </p:spTree>
    <p:extLst>
      <p:ext uri="{BB962C8B-B14F-4D97-AF65-F5344CB8AC3E}">
        <p14:creationId xmlns:p14="http://schemas.microsoft.com/office/powerpoint/2010/main" val="41586672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FF266B1-3DBF-2549-BEA1-56DD131E02B1}"/>
              </a:ext>
            </a:extLst>
          </p:cNvPr>
          <p:cNvPicPr>
            <a:picLocks noChangeAspect="1"/>
          </p:cNvPicPr>
          <p:nvPr/>
        </p:nvPicPr>
        <p:blipFill>
          <a:blip r:embed="rId3"/>
          <a:stretch>
            <a:fillRect/>
          </a:stretch>
        </p:blipFill>
        <p:spPr>
          <a:xfrm rot="5400000">
            <a:off x="5696712" y="362712"/>
            <a:ext cx="798577" cy="12192002"/>
          </a:xfrm>
          <a:prstGeom prst="rect">
            <a:avLst/>
          </a:prstGeom>
        </p:spPr>
      </p:pic>
      <p:pic>
        <p:nvPicPr>
          <p:cNvPr id="16" name="Picture 15">
            <a:extLst>
              <a:ext uri="{FF2B5EF4-FFF2-40B4-BE49-F238E27FC236}">
                <a16:creationId xmlns:a16="http://schemas.microsoft.com/office/drawing/2014/main" id="{F9DE31B4-9580-874C-83FE-D07D672225ED}"/>
              </a:ext>
            </a:extLst>
          </p:cNvPr>
          <p:cNvPicPr>
            <a:picLocks noChangeAspect="1"/>
          </p:cNvPicPr>
          <p:nvPr/>
        </p:nvPicPr>
        <p:blipFill>
          <a:blip r:embed="rId4"/>
          <a:stretch>
            <a:fillRect/>
          </a:stretch>
        </p:blipFill>
        <p:spPr>
          <a:xfrm>
            <a:off x="182649" y="6209422"/>
            <a:ext cx="2308995" cy="498019"/>
          </a:xfrm>
          <a:prstGeom prst="rect">
            <a:avLst/>
          </a:prstGeom>
        </p:spPr>
      </p:pic>
      <p:sp>
        <p:nvSpPr>
          <p:cNvPr id="18" name="TextBox 17">
            <a:extLst>
              <a:ext uri="{FF2B5EF4-FFF2-40B4-BE49-F238E27FC236}">
                <a16:creationId xmlns:a16="http://schemas.microsoft.com/office/drawing/2014/main" id="{7EF5B7AC-8AE3-AD4A-A4B1-7B0A30BC702E}"/>
              </a:ext>
            </a:extLst>
          </p:cNvPr>
          <p:cNvSpPr txBox="1"/>
          <p:nvPr/>
        </p:nvSpPr>
        <p:spPr>
          <a:xfrm>
            <a:off x="621614" y="494040"/>
            <a:ext cx="11451514" cy="646331"/>
          </a:xfrm>
          <a:prstGeom prst="rect">
            <a:avLst/>
          </a:prstGeom>
          <a:noFill/>
        </p:spPr>
        <p:txBody>
          <a:bodyPr wrap="square" rtlCol="0">
            <a:spAutoFit/>
          </a:bodyPr>
          <a:lstStyle/>
          <a:p>
            <a:r>
              <a:rPr lang="en-US" sz="3500" b="1" dirty="0">
                <a:solidFill>
                  <a:srgbClr val="6B002A"/>
                </a:solidFill>
                <a:latin typeface="Times" pitchFamily="2" charset="0"/>
                <a:ea typeface="Charter Roman" charset="0"/>
                <a:cs typeface="Charter Roman" charset="0"/>
              </a:rPr>
              <a:t>CONCLUSION</a:t>
            </a:r>
          </a:p>
        </p:txBody>
      </p:sp>
      <p:cxnSp>
        <p:nvCxnSpPr>
          <p:cNvPr id="19" name="Straight Connector 18">
            <a:extLst>
              <a:ext uri="{FF2B5EF4-FFF2-40B4-BE49-F238E27FC236}">
                <a16:creationId xmlns:a16="http://schemas.microsoft.com/office/drawing/2014/main" id="{310D1E8A-99B9-ED41-A5CE-E526728EE10C}"/>
              </a:ext>
            </a:extLst>
          </p:cNvPr>
          <p:cNvCxnSpPr>
            <a:cxnSpLocks/>
          </p:cNvCxnSpPr>
          <p:nvPr/>
        </p:nvCxnSpPr>
        <p:spPr>
          <a:xfrm>
            <a:off x="702166" y="1182856"/>
            <a:ext cx="770134" cy="0"/>
          </a:xfrm>
          <a:prstGeom prst="line">
            <a:avLst/>
          </a:prstGeom>
          <a:ln w="19050">
            <a:solidFill>
              <a:srgbClr val="FDA31B"/>
            </a:solidFill>
          </a:ln>
        </p:spPr>
        <p:style>
          <a:lnRef idx="1">
            <a:schemeClr val="accent1"/>
          </a:lnRef>
          <a:fillRef idx="0">
            <a:schemeClr val="accent1"/>
          </a:fillRef>
          <a:effectRef idx="0">
            <a:schemeClr val="accent1"/>
          </a:effectRef>
          <a:fontRef idx="minor">
            <a:schemeClr val="tx1"/>
          </a:fontRef>
        </p:style>
      </p:cxnSp>
      <p:sp>
        <p:nvSpPr>
          <p:cNvPr id="20" name="Slide Number Placeholder 2">
            <a:extLst>
              <a:ext uri="{FF2B5EF4-FFF2-40B4-BE49-F238E27FC236}">
                <a16:creationId xmlns:a16="http://schemas.microsoft.com/office/drawing/2014/main" id="{15C6B4A0-0495-D04F-A189-4521848AF16C}"/>
              </a:ext>
            </a:extLst>
          </p:cNvPr>
          <p:cNvSpPr>
            <a:spLocks noGrp="1"/>
          </p:cNvSpPr>
          <p:nvPr>
            <p:ph type="sldNum" sz="quarter" idx="12"/>
          </p:nvPr>
        </p:nvSpPr>
        <p:spPr>
          <a:xfrm>
            <a:off x="9329928" y="6319774"/>
            <a:ext cx="2743200" cy="365125"/>
          </a:xfrm>
        </p:spPr>
        <p:txBody>
          <a:bodyPr/>
          <a:lstStyle/>
          <a:p>
            <a:fld id="{0CA61455-9239-9841-9259-BED08DB38B90}" type="slidenum">
              <a:rPr lang="en-US" smtClean="0">
                <a:solidFill>
                  <a:schemeClr val="bg1"/>
                </a:solidFill>
                <a:latin typeface="Arial" panose="020B0604020202020204" pitchFamily="34" charset="0"/>
                <a:cs typeface="Arial" panose="020B0604020202020204" pitchFamily="34" charset="0"/>
              </a:rPr>
              <a:t>22</a:t>
            </a:fld>
            <a:endParaRPr lang="en-US" dirty="0">
              <a:solidFill>
                <a:schemeClr val="bg1"/>
              </a:solidFill>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621615" y="1385332"/>
            <a:ext cx="11035229" cy="38778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600" dirty="0"/>
          </a:p>
        </p:txBody>
      </p:sp>
      <p:sp>
        <p:nvSpPr>
          <p:cNvPr id="11" name="Content Placeholder 2"/>
          <p:cNvSpPr txBox="1">
            <a:spLocks/>
          </p:cNvSpPr>
          <p:nvPr/>
        </p:nvSpPr>
        <p:spPr>
          <a:xfrm>
            <a:off x="621615" y="1251717"/>
            <a:ext cx="11498582"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endPar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p:txBody>
      </p:sp>
      <p:sp>
        <p:nvSpPr>
          <p:cNvPr id="2" name="TextBox 1">
            <a:extLst>
              <a:ext uri="{FF2B5EF4-FFF2-40B4-BE49-F238E27FC236}">
                <a16:creationId xmlns:a16="http://schemas.microsoft.com/office/drawing/2014/main" id="{BE5BD25F-7631-AB43-916E-EA56DEB96094}"/>
              </a:ext>
            </a:extLst>
          </p:cNvPr>
          <p:cNvSpPr txBox="1"/>
          <p:nvPr/>
        </p:nvSpPr>
        <p:spPr>
          <a:xfrm>
            <a:off x="1224366" y="1704814"/>
            <a:ext cx="4678332" cy="1317284"/>
          </a:xfrm>
          <a:prstGeom prst="rect">
            <a:avLst/>
          </a:prstGeom>
          <a:noFill/>
        </p:spPr>
        <p:txBody>
          <a:bodyPr wrap="none" rtlCol="0">
            <a:spAutoFit/>
          </a:bodyPr>
          <a:lstStyle/>
          <a:p>
            <a:pPr marL="228600" lvl="0" indent="-228600" defTabSz="457200">
              <a:spcBef>
                <a:spcPct val="20000"/>
              </a:spcBef>
              <a:buFont typeface="Wingdings" panose="05000000000000000000" pitchFamily="2" charset="2"/>
              <a:buChar char="§"/>
              <a:defRPr/>
            </a:pPr>
            <a:r>
              <a:rPr lang="en-US" sz="2800" dirty="0">
                <a:solidFill>
                  <a:sysClr val="windowText" lastClr="000000">
                    <a:lumMod val="85000"/>
                    <a:lumOff val="15000"/>
                  </a:sysClr>
                </a:solidFill>
              </a:rPr>
              <a:t>Thank you for your attention.</a:t>
            </a:r>
          </a:p>
          <a:p>
            <a:pPr marL="571500" lvl="1" indent="-280988" defTabSz="457200">
              <a:spcBef>
                <a:spcPct val="20000"/>
              </a:spcBef>
              <a:buFont typeface="Wingdings 3" panose="05040102010807070707" pitchFamily="18" charset="2"/>
              <a:buChar char="&quot;"/>
              <a:defRPr/>
            </a:pPr>
            <a:r>
              <a:rPr lang="en-US" sz="2800" dirty="0">
                <a:solidFill>
                  <a:sysClr val="windowText" lastClr="000000">
                    <a:lumMod val="85000"/>
                    <a:lumOff val="15000"/>
                  </a:sysClr>
                </a:solidFill>
              </a:rPr>
              <a:t>Are there any questions?</a:t>
            </a:r>
          </a:p>
          <a:p>
            <a:endParaRPr lang="en-US" dirty="0"/>
          </a:p>
        </p:txBody>
      </p:sp>
    </p:spTree>
    <p:extLst>
      <p:ext uri="{BB962C8B-B14F-4D97-AF65-F5344CB8AC3E}">
        <p14:creationId xmlns:p14="http://schemas.microsoft.com/office/powerpoint/2010/main" val="16841754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FF266B1-3DBF-2549-BEA1-56DD131E02B1}"/>
              </a:ext>
            </a:extLst>
          </p:cNvPr>
          <p:cNvPicPr>
            <a:picLocks noChangeAspect="1"/>
          </p:cNvPicPr>
          <p:nvPr/>
        </p:nvPicPr>
        <p:blipFill>
          <a:blip r:embed="rId3"/>
          <a:stretch>
            <a:fillRect/>
          </a:stretch>
        </p:blipFill>
        <p:spPr>
          <a:xfrm rot="5400000">
            <a:off x="5696712" y="362712"/>
            <a:ext cx="798577" cy="12192002"/>
          </a:xfrm>
          <a:prstGeom prst="rect">
            <a:avLst/>
          </a:prstGeom>
        </p:spPr>
      </p:pic>
      <p:pic>
        <p:nvPicPr>
          <p:cNvPr id="16" name="Picture 15">
            <a:extLst>
              <a:ext uri="{FF2B5EF4-FFF2-40B4-BE49-F238E27FC236}">
                <a16:creationId xmlns:a16="http://schemas.microsoft.com/office/drawing/2014/main" id="{F9DE31B4-9580-874C-83FE-D07D672225ED}"/>
              </a:ext>
            </a:extLst>
          </p:cNvPr>
          <p:cNvPicPr>
            <a:picLocks noChangeAspect="1"/>
          </p:cNvPicPr>
          <p:nvPr/>
        </p:nvPicPr>
        <p:blipFill>
          <a:blip r:embed="rId4"/>
          <a:stretch>
            <a:fillRect/>
          </a:stretch>
        </p:blipFill>
        <p:spPr>
          <a:xfrm>
            <a:off x="182649" y="6209422"/>
            <a:ext cx="2308995" cy="498019"/>
          </a:xfrm>
          <a:prstGeom prst="rect">
            <a:avLst/>
          </a:prstGeom>
        </p:spPr>
      </p:pic>
      <p:sp>
        <p:nvSpPr>
          <p:cNvPr id="18" name="TextBox 17">
            <a:extLst>
              <a:ext uri="{FF2B5EF4-FFF2-40B4-BE49-F238E27FC236}">
                <a16:creationId xmlns:a16="http://schemas.microsoft.com/office/drawing/2014/main" id="{7EF5B7AC-8AE3-AD4A-A4B1-7B0A30BC702E}"/>
              </a:ext>
            </a:extLst>
          </p:cNvPr>
          <p:cNvSpPr txBox="1"/>
          <p:nvPr/>
        </p:nvSpPr>
        <p:spPr>
          <a:xfrm>
            <a:off x="621614" y="494040"/>
            <a:ext cx="11451514" cy="646331"/>
          </a:xfrm>
          <a:prstGeom prst="rect">
            <a:avLst/>
          </a:prstGeom>
          <a:noFill/>
        </p:spPr>
        <p:txBody>
          <a:bodyPr wrap="square" rtlCol="0">
            <a:spAutoFit/>
          </a:bodyPr>
          <a:lstStyle/>
          <a:p>
            <a:r>
              <a:rPr lang="en-US" sz="3500" b="1" dirty="0">
                <a:solidFill>
                  <a:srgbClr val="6B002A"/>
                </a:solidFill>
                <a:latin typeface="Times" pitchFamily="2" charset="0"/>
                <a:ea typeface="Charter Roman" charset="0"/>
                <a:cs typeface="Charter Roman" charset="0"/>
              </a:rPr>
              <a:t>REFERENCES</a:t>
            </a:r>
          </a:p>
        </p:txBody>
      </p:sp>
      <p:cxnSp>
        <p:nvCxnSpPr>
          <p:cNvPr id="19" name="Straight Connector 18">
            <a:extLst>
              <a:ext uri="{FF2B5EF4-FFF2-40B4-BE49-F238E27FC236}">
                <a16:creationId xmlns:a16="http://schemas.microsoft.com/office/drawing/2014/main" id="{310D1E8A-99B9-ED41-A5CE-E526728EE10C}"/>
              </a:ext>
            </a:extLst>
          </p:cNvPr>
          <p:cNvCxnSpPr>
            <a:cxnSpLocks/>
          </p:cNvCxnSpPr>
          <p:nvPr/>
        </p:nvCxnSpPr>
        <p:spPr>
          <a:xfrm>
            <a:off x="702166" y="1182856"/>
            <a:ext cx="770134" cy="0"/>
          </a:xfrm>
          <a:prstGeom prst="line">
            <a:avLst/>
          </a:prstGeom>
          <a:ln w="19050">
            <a:solidFill>
              <a:srgbClr val="FDA31B"/>
            </a:solidFill>
          </a:ln>
        </p:spPr>
        <p:style>
          <a:lnRef idx="1">
            <a:schemeClr val="accent1"/>
          </a:lnRef>
          <a:fillRef idx="0">
            <a:schemeClr val="accent1"/>
          </a:fillRef>
          <a:effectRef idx="0">
            <a:schemeClr val="accent1"/>
          </a:effectRef>
          <a:fontRef idx="minor">
            <a:schemeClr val="tx1"/>
          </a:fontRef>
        </p:style>
      </p:cxnSp>
      <p:sp>
        <p:nvSpPr>
          <p:cNvPr id="20" name="Slide Number Placeholder 2">
            <a:extLst>
              <a:ext uri="{FF2B5EF4-FFF2-40B4-BE49-F238E27FC236}">
                <a16:creationId xmlns:a16="http://schemas.microsoft.com/office/drawing/2014/main" id="{15C6B4A0-0495-D04F-A189-4521848AF16C}"/>
              </a:ext>
            </a:extLst>
          </p:cNvPr>
          <p:cNvSpPr>
            <a:spLocks noGrp="1"/>
          </p:cNvSpPr>
          <p:nvPr>
            <p:ph type="sldNum" sz="quarter" idx="12"/>
          </p:nvPr>
        </p:nvSpPr>
        <p:spPr>
          <a:xfrm>
            <a:off x="9329928" y="6319774"/>
            <a:ext cx="2743200" cy="365125"/>
          </a:xfrm>
        </p:spPr>
        <p:txBody>
          <a:bodyPr/>
          <a:lstStyle/>
          <a:p>
            <a:fld id="{0CA61455-9239-9841-9259-BED08DB38B90}" type="slidenum">
              <a:rPr lang="en-US" smtClean="0">
                <a:solidFill>
                  <a:schemeClr val="bg1"/>
                </a:solidFill>
                <a:latin typeface="Arial" panose="020B0604020202020204" pitchFamily="34" charset="0"/>
                <a:cs typeface="Arial" panose="020B0604020202020204" pitchFamily="34" charset="0"/>
              </a:rPr>
              <a:t>23</a:t>
            </a:fld>
            <a:endParaRPr lang="en-US" dirty="0">
              <a:solidFill>
                <a:schemeClr val="bg1"/>
              </a:solidFill>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621615" y="1385332"/>
            <a:ext cx="11035229" cy="38778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600" dirty="0"/>
          </a:p>
        </p:txBody>
      </p:sp>
      <p:sp>
        <p:nvSpPr>
          <p:cNvPr id="2" name="TextBox 1">
            <a:extLst>
              <a:ext uri="{FF2B5EF4-FFF2-40B4-BE49-F238E27FC236}">
                <a16:creationId xmlns:a16="http://schemas.microsoft.com/office/drawing/2014/main" id="{1D5EA89E-6F62-EC48-AEC1-0588EA86263B}"/>
              </a:ext>
            </a:extLst>
          </p:cNvPr>
          <p:cNvSpPr txBox="1"/>
          <p:nvPr/>
        </p:nvSpPr>
        <p:spPr>
          <a:xfrm>
            <a:off x="182648" y="1182856"/>
            <a:ext cx="11890479" cy="4524315"/>
          </a:xfrm>
          <a:prstGeom prst="rect">
            <a:avLst/>
          </a:prstGeom>
          <a:noFill/>
        </p:spPr>
        <p:txBody>
          <a:bodyPr wrap="square" rtlCol="0">
            <a:spAutoFit/>
          </a:bodyPr>
          <a:lstStyle/>
          <a:p>
            <a:r>
              <a:rPr lang="en-US" dirty="0"/>
              <a:t>Gul Abbasi, S. (2018). Leadership Styles: Moderating impact on job stress and health. </a:t>
            </a:r>
            <a:r>
              <a:rPr lang="en-US" i="1" dirty="0"/>
              <a:t>Journal of Human Resources Management Research</a:t>
            </a:r>
            <a:r>
              <a:rPr lang="en-US" dirty="0"/>
              <a:t>, </a:t>
            </a:r>
            <a:r>
              <a:rPr lang="en-US" i="1" dirty="0"/>
              <a:t>2018</a:t>
            </a:r>
            <a:r>
              <a:rPr lang="en-US" dirty="0"/>
              <a:t>, 1–12. </a:t>
            </a:r>
            <a:r>
              <a:rPr lang="en-US" u="sng" dirty="0">
                <a:hlinkClick r:id="rId5"/>
              </a:rPr>
              <a:t>https://doi.org/10.5171/2018.322892</a:t>
            </a:r>
            <a:endParaRPr lang="en-US" u="sng" dirty="0"/>
          </a:p>
          <a:p>
            <a:r>
              <a:rPr lang="en-US" dirty="0"/>
              <a:t>Avolio, B., &amp; Bass, B. (2004). Multifactor leadership questionnaire (tm). </a:t>
            </a:r>
            <a:r>
              <a:rPr lang="en-US" i="1" dirty="0"/>
              <a:t>Mind Garden, Inc. Menlo Park, CA</a:t>
            </a:r>
            <a:r>
              <a:rPr lang="en-US" dirty="0"/>
              <a:t>.</a:t>
            </a:r>
          </a:p>
          <a:p>
            <a:r>
              <a:rPr lang="en-US" dirty="0"/>
              <a:t>Hildenbrand, K., Sacramento, C. A., &amp; Binnewies, C. (2018). Transformational leadership and burnout: The role of thriving and followers’ openness to experience. </a:t>
            </a:r>
            <a:r>
              <a:rPr lang="en-US" i="1" dirty="0"/>
              <a:t>Journal of Occupational Health Psychology</a:t>
            </a:r>
            <a:r>
              <a:rPr lang="en-US" dirty="0"/>
              <a:t>, </a:t>
            </a:r>
            <a:r>
              <a:rPr lang="en-US" i="1" dirty="0"/>
              <a:t>23</a:t>
            </a:r>
            <a:r>
              <a:rPr lang="en-US" dirty="0"/>
              <a:t>(1), 31–43. </a:t>
            </a:r>
            <a:r>
              <a:rPr lang="en-US" u="sng" dirty="0">
                <a:hlinkClick r:id="rId6"/>
              </a:rPr>
              <a:t>https://doi.org/10.1037/ocp0000051</a:t>
            </a:r>
            <a:endParaRPr lang="en-US" dirty="0"/>
          </a:p>
          <a:p>
            <a:r>
              <a:rPr lang="en-US" dirty="0"/>
              <a:t>Rehman, N., &amp; Mubashar, T. (2017). Job stress, psychological capital and turnover intentions in employees of hospitality industry. </a:t>
            </a:r>
            <a:r>
              <a:rPr lang="en-US" i="1" dirty="0"/>
              <a:t>Journal of Behavioural Sciences</a:t>
            </a:r>
            <a:r>
              <a:rPr lang="en-US" dirty="0"/>
              <a:t>, </a:t>
            </a:r>
            <a:r>
              <a:rPr lang="en-US" i="1" dirty="0"/>
              <a:t>27</a:t>
            </a:r>
            <a:r>
              <a:rPr lang="en-US" dirty="0"/>
              <a:t>(2), 59–79</a:t>
            </a:r>
            <a:r>
              <a:rPr lang="en-US" u="sng" dirty="0"/>
              <a:t>. </a:t>
            </a:r>
            <a:r>
              <a:rPr lang="en-US" u="sng" dirty="0">
                <a:hlinkClick r:id="rId7"/>
              </a:rPr>
              <a:t>https://www.proquest.com/scholarly-journals/job-stress-psychological-capital-turnover/docview/2006710713/se-2?accountid=28180</a:t>
            </a:r>
            <a:endParaRPr lang="en-US" dirty="0"/>
          </a:p>
          <a:p>
            <a:r>
              <a:rPr lang="en-US" dirty="0"/>
              <a:t>Silva, C. T., Hakim, M. P., Zanetta, L. D., Pinheiro, G. S. D. D., Gemma, S. F. B., &amp; da Cunha, D. T. (2021). Burnout and food safety: Understanding the role of job satisfaction and menu complexity in foodservice. </a:t>
            </a:r>
            <a:r>
              <a:rPr lang="en-US" i="1" dirty="0"/>
              <a:t>International Journal of Hospitality Management</a:t>
            </a:r>
            <a:r>
              <a:rPr lang="en-US" dirty="0"/>
              <a:t>, </a:t>
            </a:r>
            <a:r>
              <a:rPr lang="en-US" i="1" dirty="0"/>
              <a:t>92</a:t>
            </a:r>
            <a:r>
              <a:rPr lang="en-US" dirty="0"/>
              <a:t>, 102705. </a:t>
            </a:r>
            <a:r>
              <a:rPr lang="en-US" u="sng" dirty="0">
                <a:hlinkClick r:id="rId8"/>
              </a:rPr>
              <a:t>https://doi.org/10.1016/j.ijhm.2020.102705</a:t>
            </a:r>
            <a:endParaRPr lang="en-US" dirty="0"/>
          </a:p>
          <a:p>
            <a:r>
              <a:rPr lang="en-US" dirty="0"/>
              <a:t>Yan, J., Kim, S., Zhang, S. X., Foo, M.-D., Alvarez-Risco, A., Del-Aguila-Arcentales, S., &amp; Yáñez, J. A. (2021). Hospitality workers’ COVID-19 risk perception and depression: A contingent model based on transactional theory of stress model. </a:t>
            </a:r>
            <a:r>
              <a:rPr lang="en-US" i="1" dirty="0"/>
              <a:t>International Journal of Hospitality Management</a:t>
            </a:r>
            <a:r>
              <a:rPr lang="en-US" dirty="0"/>
              <a:t>, </a:t>
            </a:r>
            <a:r>
              <a:rPr lang="en-US" i="1" dirty="0"/>
              <a:t>95</a:t>
            </a:r>
            <a:r>
              <a:rPr lang="en-US" dirty="0"/>
              <a:t>, 102935. </a:t>
            </a:r>
            <a:r>
              <a:rPr lang="en-US" u="sng" dirty="0">
                <a:hlinkClick r:id="rId9"/>
              </a:rPr>
              <a:t>https://doi.org/10.1016/j.ijhm.2021.102935</a:t>
            </a:r>
            <a:endParaRPr lang="en-US" dirty="0"/>
          </a:p>
          <a:p>
            <a:r>
              <a:rPr lang="en-US" dirty="0"/>
              <a:t> </a:t>
            </a:r>
          </a:p>
        </p:txBody>
      </p:sp>
    </p:spTree>
    <p:extLst>
      <p:ext uri="{BB962C8B-B14F-4D97-AF65-F5344CB8AC3E}">
        <p14:creationId xmlns:p14="http://schemas.microsoft.com/office/powerpoint/2010/main" val="3488626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FF266B1-3DBF-2549-BEA1-56DD131E02B1}"/>
              </a:ext>
            </a:extLst>
          </p:cNvPr>
          <p:cNvPicPr>
            <a:picLocks noChangeAspect="1"/>
          </p:cNvPicPr>
          <p:nvPr/>
        </p:nvPicPr>
        <p:blipFill>
          <a:blip r:embed="rId3"/>
          <a:stretch>
            <a:fillRect/>
          </a:stretch>
        </p:blipFill>
        <p:spPr>
          <a:xfrm rot="5400000">
            <a:off x="5696712" y="362712"/>
            <a:ext cx="798577" cy="12192002"/>
          </a:xfrm>
          <a:prstGeom prst="rect">
            <a:avLst/>
          </a:prstGeom>
        </p:spPr>
      </p:pic>
      <p:pic>
        <p:nvPicPr>
          <p:cNvPr id="16" name="Picture 15">
            <a:extLst>
              <a:ext uri="{FF2B5EF4-FFF2-40B4-BE49-F238E27FC236}">
                <a16:creationId xmlns:a16="http://schemas.microsoft.com/office/drawing/2014/main" id="{F9DE31B4-9580-874C-83FE-D07D672225ED}"/>
              </a:ext>
            </a:extLst>
          </p:cNvPr>
          <p:cNvPicPr>
            <a:picLocks noChangeAspect="1"/>
          </p:cNvPicPr>
          <p:nvPr/>
        </p:nvPicPr>
        <p:blipFill>
          <a:blip r:embed="rId4"/>
          <a:stretch>
            <a:fillRect/>
          </a:stretch>
        </p:blipFill>
        <p:spPr>
          <a:xfrm>
            <a:off x="182649" y="6209422"/>
            <a:ext cx="2308995" cy="498019"/>
          </a:xfrm>
          <a:prstGeom prst="rect">
            <a:avLst/>
          </a:prstGeom>
        </p:spPr>
      </p:pic>
      <p:sp>
        <p:nvSpPr>
          <p:cNvPr id="18" name="TextBox 17">
            <a:extLst>
              <a:ext uri="{FF2B5EF4-FFF2-40B4-BE49-F238E27FC236}">
                <a16:creationId xmlns:a16="http://schemas.microsoft.com/office/drawing/2014/main" id="{7EF5B7AC-8AE3-AD4A-A4B1-7B0A30BC702E}"/>
              </a:ext>
            </a:extLst>
          </p:cNvPr>
          <p:cNvSpPr txBox="1"/>
          <p:nvPr/>
        </p:nvSpPr>
        <p:spPr>
          <a:xfrm>
            <a:off x="621615" y="494040"/>
            <a:ext cx="8413824" cy="1169551"/>
          </a:xfrm>
          <a:prstGeom prst="rect">
            <a:avLst/>
          </a:prstGeom>
          <a:noFill/>
        </p:spPr>
        <p:txBody>
          <a:bodyPr wrap="square" rtlCol="0">
            <a:spAutoFit/>
          </a:bodyPr>
          <a:lstStyle/>
          <a:p>
            <a:r>
              <a:rPr lang="en-US" sz="3500" b="1" dirty="0">
                <a:solidFill>
                  <a:srgbClr val="6B002A"/>
                </a:solidFill>
                <a:latin typeface="Times" pitchFamily="2" charset="0"/>
                <a:ea typeface="Charter Roman" charset="0"/>
                <a:cs typeface="Charter Roman" charset="0"/>
              </a:rPr>
              <a:t>PROBLEM STATEMENT &amp; PURPOSE STATEMENT</a:t>
            </a:r>
          </a:p>
        </p:txBody>
      </p:sp>
      <p:cxnSp>
        <p:nvCxnSpPr>
          <p:cNvPr id="19" name="Straight Connector 18">
            <a:extLst>
              <a:ext uri="{FF2B5EF4-FFF2-40B4-BE49-F238E27FC236}">
                <a16:creationId xmlns:a16="http://schemas.microsoft.com/office/drawing/2014/main" id="{310D1E8A-99B9-ED41-A5CE-E526728EE10C}"/>
              </a:ext>
            </a:extLst>
          </p:cNvPr>
          <p:cNvCxnSpPr>
            <a:cxnSpLocks/>
          </p:cNvCxnSpPr>
          <p:nvPr/>
        </p:nvCxnSpPr>
        <p:spPr>
          <a:xfrm>
            <a:off x="702166" y="1182856"/>
            <a:ext cx="770134" cy="0"/>
          </a:xfrm>
          <a:prstGeom prst="line">
            <a:avLst/>
          </a:prstGeom>
          <a:ln w="19050">
            <a:solidFill>
              <a:srgbClr val="FDA31B"/>
            </a:solidFill>
          </a:ln>
        </p:spPr>
        <p:style>
          <a:lnRef idx="1">
            <a:schemeClr val="accent1"/>
          </a:lnRef>
          <a:fillRef idx="0">
            <a:schemeClr val="accent1"/>
          </a:fillRef>
          <a:effectRef idx="0">
            <a:schemeClr val="accent1"/>
          </a:effectRef>
          <a:fontRef idx="minor">
            <a:schemeClr val="tx1"/>
          </a:fontRef>
        </p:style>
      </p:cxnSp>
      <p:sp>
        <p:nvSpPr>
          <p:cNvPr id="20" name="Slide Number Placeholder 2">
            <a:extLst>
              <a:ext uri="{FF2B5EF4-FFF2-40B4-BE49-F238E27FC236}">
                <a16:creationId xmlns:a16="http://schemas.microsoft.com/office/drawing/2014/main" id="{15C6B4A0-0495-D04F-A189-4521848AF16C}"/>
              </a:ext>
            </a:extLst>
          </p:cNvPr>
          <p:cNvSpPr>
            <a:spLocks noGrp="1"/>
          </p:cNvSpPr>
          <p:nvPr>
            <p:ph type="sldNum" sz="quarter" idx="12"/>
          </p:nvPr>
        </p:nvSpPr>
        <p:spPr>
          <a:xfrm>
            <a:off x="9329928" y="6319774"/>
            <a:ext cx="2743200" cy="365125"/>
          </a:xfrm>
        </p:spPr>
        <p:txBody>
          <a:bodyPr/>
          <a:lstStyle/>
          <a:p>
            <a:fld id="{0CA61455-9239-9841-9259-BED08DB38B90}" type="slidenum">
              <a:rPr lang="en-US" smtClean="0">
                <a:solidFill>
                  <a:schemeClr val="bg1"/>
                </a:solidFill>
                <a:latin typeface="Arial" panose="020B0604020202020204" pitchFamily="34" charset="0"/>
                <a:cs typeface="Arial" panose="020B0604020202020204" pitchFamily="34" charset="0"/>
              </a:rPr>
              <a:t>3</a:t>
            </a:fld>
            <a:endParaRPr lang="en-US" dirty="0">
              <a:solidFill>
                <a:schemeClr val="bg1"/>
              </a:solidFill>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465376" y="1605476"/>
            <a:ext cx="11607752"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r>
              <a:rPr lang="en-US" sz="2600" dirty="0">
                <a:solidFill>
                  <a:sysClr val="windowText" lastClr="000000">
                    <a:lumMod val="85000"/>
                    <a:lumOff val="15000"/>
                  </a:sysClr>
                </a:solidFill>
                <a:latin typeface="Calibri"/>
              </a:rPr>
              <a:t>The problem addressed in this study is the inefficient use of transformational leadership by management, which leads to job stress and burnout in the hospitality industry. </a:t>
            </a: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lang="en-US" sz="2800" dirty="0">
              <a:solidFill>
                <a:sysClr val="windowText" lastClr="000000">
                  <a:lumMod val="85000"/>
                  <a:lumOff val="15000"/>
                </a:sysClr>
              </a:solidFill>
              <a:latin typeface="Calibri"/>
            </a:endParaRPr>
          </a:p>
          <a:p>
            <a:pPr marL="0" lvl="0" indent="0" defTabSz="914400">
              <a:spcBef>
                <a:spcPts val="0"/>
              </a:spcBef>
              <a:buNone/>
            </a:pPr>
            <a:r>
              <a:rPr lang="en-US" sz="2600" dirty="0">
                <a:solidFill>
                  <a:prstClr val="black"/>
                </a:solidFill>
              </a:rPr>
              <a:t>The purpose of this quantitative, correlational study is to examine the relationship of transformational leadership on job stress and burnout within the hospitality industry. </a:t>
            </a: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p:txBody>
      </p:sp>
    </p:spTree>
    <p:extLst>
      <p:ext uri="{BB962C8B-B14F-4D97-AF65-F5344CB8AC3E}">
        <p14:creationId xmlns:p14="http://schemas.microsoft.com/office/powerpoint/2010/main" val="2006551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FF266B1-3DBF-2549-BEA1-56DD131E02B1}"/>
              </a:ext>
            </a:extLst>
          </p:cNvPr>
          <p:cNvPicPr>
            <a:picLocks noChangeAspect="1"/>
          </p:cNvPicPr>
          <p:nvPr/>
        </p:nvPicPr>
        <p:blipFill>
          <a:blip r:embed="rId3"/>
          <a:stretch>
            <a:fillRect/>
          </a:stretch>
        </p:blipFill>
        <p:spPr>
          <a:xfrm rot="5400000">
            <a:off x="5696712" y="362712"/>
            <a:ext cx="798577" cy="12192002"/>
          </a:xfrm>
          <a:prstGeom prst="rect">
            <a:avLst/>
          </a:prstGeom>
        </p:spPr>
      </p:pic>
      <p:pic>
        <p:nvPicPr>
          <p:cNvPr id="16" name="Picture 15">
            <a:extLst>
              <a:ext uri="{FF2B5EF4-FFF2-40B4-BE49-F238E27FC236}">
                <a16:creationId xmlns:a16="http://schemas.microsoft.com/office/drawing/2014/main" id="{F9DE31B4-9580-874C-83FE-D07D672225ED}"/>
              </a:ext>
            </a:extLst>
          </p:cNvPr>
          <p:cNvPicPr>
            <a:picLocks noChangeAspect="1"/>
          </p:cNvPicPr>
          <p:nvPr/>
        </p:nvPicPr>
        <p:blipFill>
          <a:blip r:embed="rId4"/>
          <a:stretch>
            <a:fillRect/>
          </a:stretch>
        </p:blipFill>
        <p:spPr>
          <a:xfrm>
            <a:off x="182649" y="6209422"/>
            <a:ext cx="2308995" cy="498019"/>
          </a:xfrm>
          <a:prstGeom prst="rect">
            <a:avLst/>
          </a:prstGeom>
        </p:spPr>
      </p:pic>
      <p:sp>
        <p:nvSpPr>
          <p:cNvPr id="18" name="TextBox 17">
            <a:extLst>
              <a:ext uri="{FF2B5EF4-FFF2-40B4-BE49-F238E27FC236}">
                <a16:creationId xmlns:a16="http://schemas.microsoft.com/office/drawing/2014/main" id="{7EF5B7AC-8AE3-AD4A-A4B1-7B0A30BC702E}"/>
              </a:ext>
            </a:extLst>
          </p:cNvPr>
          <p:cNvSpPr txBox="1"/>
          <p:nvPr/>
        </p:nvSpPr>
        <p:spPr>
          <a:xfrm>
            <a:off x="621614" y="494040"/>
            <a:ext cx="11166433" cy="630942"/>
          </a:xfrm>
          <a:prstGeom prst="rect">
            <a:avLst/>
          </a:prstGeom>
          <a:noFill/>
        </p:spPr>
        <p:txBody>
          <a:bodyPr wrap="square" rtlCol="0">
            <a:spAutoFit/>
          </a:bodyPr>
          <a:lstStyle/>
          <a:p>
            <a:r>
              <a:rPr lang="en-US" sz="3500" b="1" dirty="0">
                <a:solidFill>
                  <a:srgbClr val="6B002A"/>
                </a:solidFill>
                <a:latin typeface="Times" pitchFamily="2" charset="0"/>
                <a:ea typeface="Charter Roman" charset="0"/>
                <a:cs typeface="Charter Roman" charset="0"/>
              </a:rPr>
              <a:t>THEORETICAL/CONCEPTUAL FRAMEWORK</a:t>
            </a:r>
          </a:p>
        </p:txBody>
      </p:sp>
      <p:cxnSp>
        <p:nvCxnSpPr>
          <p:cNvPr id="19" name="Straight Connector 18">
            <a:extLst>
              <a:ext uri="{FF2B5EF4-FFF2-40B4-BE49-F238E27FC236}">
                <a16:creationId xmlns:a16="http://schemas.microsoft.com/office/drawing/2014/main" id="{310D1E8A-99B9-ED41-A5CE-E526728EE10C}"/>
              </a:ext>
            </a:extLst>
          </p:cNvPr>
          <p:cNvCxnSpPr>
            <a:cxnSpLocks/>
          </p:cNvCxnSpPr>
          <p:nvPr/>
        </p:nvCxnSpPr>
        <p:spPr>
          <a:xfrm>
            <a:off x="702166" y="1182856"/>
            <a:ext cx="770134" cy="0"/>
          </a:xfrm>
          <a:prstGeom prst="line">
            <a:avLst/>
          </a:prstGeom>
          <a:ln w="19050">
            <a:solidFill>
              <a:srgbClr val="FDA31B"/>
            </a:solidFill>
          </a:ln>
        </p:spPr>
        <p:style>
          <a:lnRef idx="1">
            <a:schemeClr val="accent1"/>
          </a:lnRef>
          <a:fillRef idx="0">
            <a:schemeClr val="accent1"/>
          </a:fillRef>
          <a:effectRef idx="0">
            <a:schemeClr val="accent1"/>
          </a:effectRef>
          <a:fontRef idx="minor">
            <a:schemeClr val="tx1"/>
          </a:fontRef>
        </p:style>
      </p:cxnSp>
      <p:sp>
        <p:nvSpPr>
          <p:cNvPr id="20" name="Slide Number Placeholder 2">
            <a:extLst>
              <a:ext uri="{FF2B5EF4-FFF2-40B4-BE49-F238E27FC236}">
                <a16:creationId xmlns:a16="http://schemas.microsoft.com/office/drawing/2014/main" id="{15C6B4A0-0495-D04F-A189-4521848AF16C}"/>
              </a:ext>
            </a:extLst>
          </p:cNvPr>
          <p:cNvSpPr>
            <a:spLocks noGrp="1"/>
          </p:cNvSpPr>
          <p:nvPr>
            <p:ph type="sldNum" sz="quarter" idx="12"/>
          </p:nvPr>
        </p:nvSpPr>
        <p:spPr>
          <a:xfrm>
            <a:off x="9329928" y="6319774"/>
            <a:ext cx="2743200" cy="365125"/>
          </a:xfrm>
        </p:spPr>
        <p:txBody>
          <a:bodyPr/>
          <a:lstStyle/>
          <a:p>
            <a:fld id="{0CA61455-9239-9841-9259-BED08DB38B90}" type="slidenum">
              <a:rPr lang="en-US" smtClean="0">
                <a:solidFill>
                  <a:schemeClr val="bg1"/>
                </a:solidFill>
                <a:latin typeface="Arial" panose="020B0604020202020204" pitchFamily="34" charset="0"/>
                <a:cs typeface="Arial" panose="020B0604020202020204" pitchFamily="34" charset="0"/>
              </a:rPr>
              <a:t>4</a:t>
            </a:fld>
            <a:endParaRPr lang="en-US" dirty="0">
              <a:solidFill>
                <a:schemeClr val="bg1"/>
              </a:solidFill>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621615" y="1385332"/>
            <a:ext cx="11035229" cy="38778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600" dirty="0"/>
          </a:p>
        </p:txBody>
      </p:sp>
      <p:sp>
        <p:nvSpPr>
          <p:cNvPr id="3" name="Rectangle 2"/>
          <p:cNvSpPr/>
          <p:nvPr/>
        </p:nvSpPr>
        <p:spPr>
          <a:xfrm>
            <a:off x="621615" y="1274980"/>
            <a:ext cx="10954678" cy="5182957"/>
          </a:xfrm>
          <a:prstGeom prst="rect">
            <a:avLst/>
          </a:prstGeom>
        </p:spPr>
        <p:txBody>
          <a:bodyPr wrap="square">
            <a:spAutoFit/>
          </a:bodyPr>
          <a:lstStyle/>
          <a:p>
            <a:pPr marL="228600" marR="0" lvl="0" indent="-228600" defTabSz="457200" eaLnBrk="1" fontAlgn="auto" latinLnBrk="0" hangingPunct="1">
              <a:lnSpc>
                <a:spcPct val="100000"/>
              </a:lnSpc>
              <a:spcBef>
                <a:spcPct val="20000"/>
              </a:spcBef>
              <a:spcAft>
                <a:spcPts val="0"/>
              </a:spcAft>
              <a:buClrTx/>
              <a:buSzTx/>
              <a:buFont typeface="Wingdings" panose="05000000000000000000" pitchFamily="2" charset="2"/>
              <a:buChar char="§"/>
              <a:tabLst/>
              <a:defRPr/>
            </a:pPr>
            <a:r>
              <a:rPr lang="en-US" sz="2600" kern="0" dirty="0">
                <a:solidFill>
                  <a:prstClr val="black">
                    <a:lumMod val="85000"/>
                    <a:lumOff val="15000"/>
                  </a:prstClr>
                </a:solidFill>
              </a:rPr>
              <a:t>Coping Theory</a:t>
            </a:r>
          </a:p>
          <a:p>
            <a:pPr marL="685800" lvl="1" indent="-228600" defTabSz="457200">
              <a:spcBef>
                <a:spcPct val="20000"/>
              </a:spcBef>
              <a:buFont typeface="Wingdings" panose="05000000000000000000" pitchFamily="2" charset="2"/>
              <a:buChar char="§"/>
              <a:defRPr/>
            </a:pPr>
            <a:r>
              <a:rPr kumimoji="0" lang="en-US" sz="2400" b="0" i="0" u="none" strike="noStrike" kern="0" cap="none" spc="0" normalizeH="0" baseline="0" noProof="0" dirty="0">
                <a:ln>
                  <a:noFill/>
                </a:ln>
                <a:solidFill>
                  <a:prstClr val="black">
                    <a:lumMod val="85000"/>
                    <a:lumOff val="15000"/>
                  </a:prstClr>
                </a:solidFill>
                <a:effectLst/>
                <a:uLnTx/>
                <a:uFillTx/>
              </a:rPr>
              <a:t>Founded by Lazarus and Folkman</a:t>
            </a:r>
            <a:r>
              <a:rPr lang="en-US" sz="2400" kern="0" dirty="0">
                <a:solidFill>
                  <a:prstClr val="black">
                    <a:lumMod val="85000"/>
                    <a:lumOff val="15000"/>
                  </a:prstClr>
                </a:solidFill>
              </a:rPr>
              <a:t> (1984) </a:t>
            </a:r>
          </a:p>
          <a:p>
            <a:pPr marL="685800" lvl="1" indent="-228600" defTabSz="457200">
              <a:spcBef>
                <a:spcPct val="20000"/>
              </a:spcBef>
              <a:buFont typeface="Wingdings" panose="05000000000000000000" pitchFamily="2" charset="2"/>
              <a:buChar char="§"/>
              <a:defRPr/>
            </a:pPr>
            <a:r>
              <a:rPr kumimoji="0" lang="en-US" sz="2400" b="0" i="0" u="none" strike="noStrike" kern="0" cap="none" spc="0" normalizeH="0" baseline="0" noProof="0" dirty="0">
                <a:ln>
                  <a:noFill/>
                </a:ln>
                <a:solidFill>
                  <a:prstClr val="black">
                    <a:lumMod val="85000"/>
                    <a:lumOff val="15000"/>
                  </a:prstClr>
                </a:solidFill>
                <a:effectLst/>
                <a:uLnTx/>
                <a:uFillTx/>
              </a:rPr>
              <a:t>People deal with stress differently </a:t>
            </a:r>
          </a:p>
          <a:p>
            <a:pPr marL="685800" lvl="1" indent="-228600" defTabSz="457200">
              <a:spcBef>
                <a:spcPct val="20000"/>
              </a:spcBef>
              <a:buFont typeface="Wingdings" panose="05000000000000000000" pitchFamily="2" charset="2"/>
              <a:buChar char="§"/>
              <a:defRPr/>
            </a:pPr>
            <a:r>
              <a:rPr lang="en-US" sz="2400" kern="0" dirty="0">
                <a:solidFill>
                  <a:prstClr val="black">
                    <a:lumMod val="85000"/>
                    <a:lumOff val="15000"/>
                  </a:prstClr>
                </a:solidFill>
              </a:rPr>
              <a:t>Coping skills help deal with stress</a:t>
            </a:r>
          </a:p>
          <a:p>
            <a:pPr marL="1143000" lvl="2" indent="-228600" defTabSz="457200">
              <a:spcBef>
                <a:spcPct val="20000"/>
              </a:spcBef>
              <a:buFont typeface="Wingdings" panose="05000000000000000000" pitchFamily="2" charset="2"/>
              <a:buChar char="§"/>
              <a:defRPr/>
            </a:pPr>
            <a:r>
              <a:rPr lang="en-US" sz="2400" kern="0" dirty="0">
                <a:solidFill>
                  <a:prstClr val="black">
                    <a:lumMod val="85000"/>
                    <a:lumOff val="15000"/>
                  </a:prstClr>
                </a:solidFill>
              </a:rPr>
              <a:t>Approach and Avoidance coping</a:t>
            </a:r>
          </a:p>
          <a:p>
            <a:pPr marL="228600" indent="-228600" defTabSz="457200">
              <a:spcBef>
                <a:spcPct val="20000"/>
              </a:spcBef>
              <a:buFont typeface="Wingdings" panose="05000000000000000000" pitchFamily="2" charset="2"/>
              <a:buChar char="§"/>
              <a:defRPr/>
            </a:pPr>
            <a:r>
              <a:rPr kumimoji="0" lang="en-US" sz="2600" b="0" i="0" u="none" strike="noStrike" kern="0" cap="none" spc="0" normalizeH="0" baseline="0" noProof="0" dirty="0">
                <a:ln>
                  <a:noFill/>
                </a:ln>
                <a:solidFill>
                  <a:prstClr val="black">
                    <a:lumMod val="85000"/>
                    <a:lumOff val="15000"/>
                  </a:prstClr>
                </a:solidFill>
                <a:effectLst/>
                <a:uLnTx/>
                <a:uFillTx/>
              </a:rPr>
              <a:t>Conservation of Resources Theory</a:t>
            </a:r>
          </a:p>
          <a:p>
            <a:pPr marL="685800" lvl="1" indent="-228600" defTabSz="457200">
              <a:spcBef>
                <a:spcPct val="20000"/>
              </a:spcBef>
              <a:buFont typeface="Wingdings" panose="05000000000000000000" pitchFamily="2" charset="2"/>
              <a:buChar char="§"/>
              <a:defRPr/>
            </a:pPr>
            <a:r>
              <a:rPr lang="en-US" sz="2400" kern="0" dirty="0">
                <a:solidFill>
                  <a:prstClr val="black">
                    <a:lumMod val="85000"/>
                    <a:lumOff val="15000"/>
                  </a:prstClr>
                </a:solidFill>
              </a:rPr>
              <a:t>Created by Hobfoll (1989)</a:t>
            </a:r>
            <a:endParaRPr kumimoji="0" lang="en-US" sz="2400" b="0" i="0" u="none" strike="noStrike" kern="0" cap="none" spc="0" normalizeH="0" baseline="0" noProof="0" dirty="0">
              <a:ln>
                <a:noFill/>
              </a:ln>
              <a:solidFill>
                <a:prstClr val="black">
                  <a:lumMod val="85000"/>
                  <a:lumOff val="15000"/>
                </a:prstClr>
              </a:solidFill>
              <a:effectLst/>
              <a:uLnTx/>
              <a:uFillTx/>
            </a:endParaRPr>
          </a:p>
          <a:p>
            <a:pPr marL="685800" lvl="1" indent="-228600" defTabSz="457200">
              <a:spcBef>
                <a:spcPct val="20000"/>
              </a:spcBef>
              <a:buFont typeface="Wingdings" panose="05000000000000000000" pitchFamily="2" charset="2"/>
              <a:buChar char="§"/>
              <a:defRPr/>
            </a:pPr>
            <a:r>
              <a:rPr lang="en-US" sz="2400" kern="0" dirty="0">
                <a:solidFill>
                  <a:prstClr val="black">
                    <a:lumMod val="85000"/>
                    <a:lumOff val="15000"/>
                  </a:prstClr>
                </a:solidFill>
              </a:rPr>
              <a:t>Individuals attain, collect and store resources to use to deal with stress </a:t>
            </a:r>
          </a:p>
          <a:p>
            <a:pPr marL="685800" lvl="1" indent="-228600" defTabSz="457200">
              <a:spcBef>
                <a:spcPct val="20000"/>
              </a:spcBef>
              <a:buFont typeface="Wingdings" panose="05000000000000000000" pitchFamily="2" charset="2"/>
              <a:buChar char="§"/>
              <a:defRPr/>
            </a:pPr>
            <a:endParaRPr kumimoji="0" lang="en-US" sz="2800" b="0" i="0" u="none" strike="noStrike" kern="0" cap="none" spc="0" normalizeH="0" baseline="0" noProof="0" dirty="0">
              <a:ln>
                <a:noFill/>
              </a:ln>
              <a:solidFill>
                <a:prstClr val="black">
                  <a:lumMod val="85000"/>
                  <a:lumOff val="15000"/>
                </a:prstClr>
              </a:solidFill>
              <a:effectLst/>
              <a:uLnTx/>
              <a:uFillTx/>
            </a:endParaRPr>
          </a:p>
          <a:p>
            <a:pPr marL="571500" marR="0" lvl="1" indent="-280988" defTabSz="457200" eaLnBrk="1" fontAlgn="auto" latinLnBrk="0" hangingPunct="1">
              <a:lnSpc>
                <a:spcPct val="100000"/>
              </a:lnSpc>
              <a:spcBef>
                <a:spcPct val="20000"/>
              </a:spcBef>
              <a:spcAft>
                <a:spcPts val="0"/>
              </a:spcAft>
              <a:buClrTx/>
              <a:buSzTx/>
              <a:buFont typeface="Wingdings 3" panose="05040102010807070707" pitchFamily="18" charset="2"/>
              <a:buChar char="&quot;"/>
              <a:tabLst/>
              <a:defRPr/>
            </a:pPr>
            <a:endParaRPr kumimoji="0" lang="en-US" sz="2800" b="0" i="0" u="none" strike="noStrike" kern="0" cap="none" spc="0" normalizeH="0" baseline="0" noProof="0" dirty="0">
              <a:ln>
                <a:noFill/>
              </a:ln>
              <a:solidFill>
                <a:prstClr val="black">
                  <a:lumMod val="85000"/>
                  <a:lumOff val="15000"/>
                </a:prstClr>
              </a:solidFill>
              <a:effectLst/>
              <a:uLnTx/>
              <a:uFillTx/>
            </a:endParaRPr>
          </a:p>
          <a:p>
            <a:pPr marL="228600" marR="0" lvl="0" indent="-228600" defTabSz="457200" eaLnBrk="1" fontAlgn="auto" latinLnBrk="0" hangingPunct="1">
              <a:lnSpc>
                <a:spcPct val="100000"/>
              </a:lnSpc>
              <a:spcBef>
                <a:spcPct val="20000"/>
              </a:spcBef>
              <a:spcAft>
                <a:spcPts val="0"/>
              </a:spcAft>
              <a:buClrTx/>
              <a:buSzTx/>
              <a:buFont typeface="Wingdings" panose="05000000000000000000" pitchFamily="2" charset="2"/>
              <a:buChar char="§"/>
              <a:tabLst/>
              <a:defRPr/>
            </a:pPr>
            <a:endParaRPr kumimoji="0" lang="en-US" sz="2800" b="0" i="0" u="none" strike="noStrike" kern="0" cap="none" spc="0" normalizeH="0" baseline="0" noProof="0" dirty="0">
              <a:ln>
                <a:noFill/>
              </a:ln>
              <a:solidFill>
                <a:prstClr val="black">
                  <a:lumMod val="85000"/>
                  <a:lumOff val="15000"/>
                </a:prstClr>
              </a:solidFill>
              <a:effectLst/>
              <a:uLnTx/>
              <a:uFillTx/>
            </a:endParaRPr>
          </a:p>
        </p:txBody>
      </p:sp>
    </p:spTree>
    <p:extLst>
      <p:ext uri="{BB962C8B-B14F-4D97-AF65-F5344CB8AC3E}">
        <p14:creationId xmlns:p14="http://schemas.microsoft.com/office/powerpoint/2010/main" val="3521990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FF266B1-3DBF-2549-BEA1-56DD131E02B1}"/>
              </a:ext>
            </a:extLst>
          </p:cNvPr>
          <p:cNvPicPr>
            <a:picLocks noChangeAspect="1"/>
          </p:cNvPicPr>
          <p:nvPr/>
        </p:nvPicPr>
        <p:blipFill>
          <a:blip r:embed="rId3"/>
          <a:stretch>
            <a:fillRect/>
          </a:stretch>
        </p:blipFill>
        <p:spPr>
          <a:xfrm rot="5400000">
            <a:off x="5696712" y="362712"/>
            <a:ext cx="798577" cy="12192002"/>
          </a:xfrm>
          <a:prstGeom prst="rect">
            <a:avLst/>
          </a:prstGeom>
        </p:spPr>
      </p:pic>
      <p:pic>
        <p:nvPicPr>
          <p:cNvPr id="16" name="Picture 15">
            <a:extLst>
              <a:ext uri="{FF2B5EF4-FFF2-40B4-BE49-F238E27FC236}">
                <a16:creationId xmlns:a16="http://schemas.microsoft.com/office/drawing/2014/main" id="{F9DE31B4-9580-874C-83FE-D07D672225ED}"/>
              </a:ext>
            </a:extLst>
          </p:cNvPr>
          <p:cNvPicPr>
            <a:picLocks noChangeAspect="1"/>
          </p:cNvPicPr>
          <p:nvPr/>
        </p:nvPicPr>
        <p:blipFill>
          <a:blip r:embed="rId4"/>
          <a:stretch>
            <a:fillRect/>
          </a:stretch>
        </p:blipFill>
        <p:spPr>
          <a:xfrm>
            <a:off x="182649" y="6209422"/>
            <a:ext cx="2308995" cy="498019"/>
          </a:xfrm>
          <a:prstGeom prst="rect">
            <a:avLst/>
          </a:prstGeom>
        </p:spPr>
      </p:pic>
      <p:sp>
        <p:nvSpPr>
          <p:cNvPr id="18" name="TextBox 17">
            <a:extLst>
              <a:ext uri="{FF2B5EF4-FFF2-40B4-BE49-F238E27FC236}">
                <a16:creationId xmlns:a16="http://schemas.microsoft.com/office/drawing/2014/main" id="{7EF5B7AC-8AE3-AD4A-A4B1-7B0A30BC702E}"/>
              </a:ext>
            </a:extLst>
          </p:cNvPr>
          <p:cNvSpPr txBox="1"/>
          <p:nvPr/>
        </p:nvSpPr>
        <p:spPr>
          <a:xfrm>
            <a:off x="621614" y="494040"/>
            <a:ext cx="11166433" cy="630942"/>
          </a:xfrm>
          <a:prstGeom prst="rect">
            <a:avLst/>
          </a:prstGeom>
          <a:noFill/>
        </p:spPr>
        <p:txBody>
          <a:bodyPr wrap="square" rtlCol="0">
            <a:spAutoFit/>
          </a:bodyPr>
          <a:lstStyle/>
          <a:p>
            <a:r>
              <a:rPr lang="en-US" sz="3500" b="1" dirty="0">
                <a:solidFill>
                  <a:srgbClr val="6B002A"/>
                </a:solidFill>
                <a:latin typeface="Times" pitchFamily="2" charset="0"/>
                <a:ea typeface="Charter Roman" charset="0"/>
                <a:cs typeface="Charter Roman" charset="0"/>
              </a:rPr>
              <a:t>RESEARCH METHODOLOGY AND DESIGN</a:t>
            </a:r>
          </a:p>
        </p:txBody>
      </p:sp>
      <p:cxnSp>
        <p:nvCxnSpPr>
          <p:cNvPr id="19" name="Straight Connector 18">
            <a:extLst>
              <a:ext uri="{FF2B5EF4-FFF2-40B4-BE49-F238E27FC236}">
                <a16:creationId xmlns:a16="http://schemas.microsoft.com/office/drawing/2014/main" id="{310D1E8A-99B9-ED41-A5CE-E526728EE10C}"/>
              </a:ext>
            </a:extLst>
          </p:cNvPr>
          <p:cNvCxnSpPr>
            <a:cxnSpLocks/>
          </p:cNvCxnSpPr>
          <p:nvPr/>
        </p:nvCxnSpPr>
        <p:spPr>
          <a:xfrm>
            <a:off x="702166" y="1182856"/>
            <a:ext cx="770134" cy="0"/>
          </a:xfrm>
          <a:prstGeom prst="line">
            <a:avLst/>
          </a:prstGeom>
          <a:ln w="19050">
            <a:solidFill>
              <a:srgbClr val="FDA31B"/>
            </a:solidFill>
          </a:ln>
        </p:spPr>
        <p:style>
          <a:lnRef idx="1">
            <a:schemeClr val="accent1"/>
          </a:lnRef>
          <a:fillRef idx="0">
            <a:schemeClr val="accent1"/>
          </a:fillRef>
          <a:effectRef idx="0">
            <a:schemeClr val="accent1"/>
          </a:effectRef>
          <a:fontRef idx="minor">
            <a:schemeClr val="tx1"/>
          </a:fontRef>
        </p:style>
      </p:cxnSp>
      <p:sp>
        <p:nvSpPr>
          <p:cNvPr id="20" name="Slide Number Placeholder 2">
            <a:extLst>
              <a:ext uri="{FF2B5EF4-FFF2-40B4-BE49-F238E27FC236}">
                <a16:creationId xmlns:a16="http://schemas.microsoft.com/office/drawing/2014/main" id="{15C6B4A0-0495-D04F-A189-4521848AF16C}"/>
              </a:ext>
            </a:extLst>
          </p:cNvPr>
          <p:cNvSpPr>
            <a:spLocks noGrp="1"/>
          </p:cNvSpPr>
          <p:nvPr>
            <p:ph type="sldNum" sz="quarter" idx="12"/>
          </p:nvPr>
        </p:nvSpPr>
        <p:spPr>
          <a:xfrm>
            <a:off x="9329928" y="6319774"/>
            <a:ext cx="2743200" cy="365125"/>
          </a:xfrm>
        </p:spPr>
        <p:txBody>
          <a:bodyPr/>
          <a:lstStyle/>
          <a:p>
            <a:fld id="{0CA61455-9239-9841-9259-BED08DB38B90}" type="slidenum">
              <a:rPr lang="en-US" smtClean="0">
                <a:solidFill>
                  <a:schemeClr val="bg1"/>
                </a:solidFill>
                <a:latin typeface="Arial" panose="020B0604020202020204" pitchFamily="34" charset="0"/>
                <a:cs typeface="Arial" panose="020B0604020202020204" pitchFamily="34" charset="0"/>
              </a:rPr>
              <a:t>5</a:t>
            </a:fld>
            <a:endParaRPr lang="en-US" dirty="0">
              <a:solidFill>
                <a:schemeClr val="bg1"/>
              </a:solidFill>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621615" y="1385332"/>
            <a:ext cx="11035229" cy="38778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600" dirty="0"/>
          </a:p>
        </p:txBody>
      </p:sp>
      <p:sp>
        <p:nvSpPr>
          <p:cNvPr id="11" name="Text Placeholder 2">
            <a:extLst>
              <a:ext uri="{FF2B5EF4-FFF2-40B4-BE49-F238E27FC236}">
                <a16:creationId xmlns:a16="http://schemas.microsoft.com/office/drawing/2014/main" id="{FC9B9396-A4A9-40B3-BECB-30BF3DDA94E0}"/>
              </a:ext>
            </a:extLst>
          </p:cNvPr>
          <p:cNvSpPr txBox="1">
            <a:spLocks/>
          </p:cNvSpPr>
          <p:nvPr/>
        </p:nvSpPr>
        <p:spPr>
          <a:xfrm>
            <a:off x="621613" y="1273026"/>
            <a:ext cx="11166433" cy="5442639"/>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lang="en-US" sz="2600" dirty="0">
                <a:solidFill>
                  <a:sysClr val="windowText" lastClr="000000">
                    <a:lumMod val="85000"/>
                    <a:lumOff val="15000"/>
                  </a:sysClr>
                </a:solidFill>
                <a:latin typeface="Calibri"/>
              </a:rPr>
              <a:t>Quantitative method of research</a:t>
            </a:r>
          </a:p>
          <a:p>
            <a:pPr lvl="1" indent="-228600">
              <a:buFont typeface="Wingdings" panose="05000000000000000000" pitchFamily="2" charset="2"/>
              <a:buChar char="§"/>
              <a:defRPr/>
            </a:pPr>
            <a:r>
              <a:rPr lang="en-US" sz="2400" dirty="0">
                <a:solidFill>
                  <a:sysClr val="windowText" lastClr="000000">
                    <a:lumMod val="85000"/>
                    <a:lumOff val="15000"/>
                  </a:sysClr>
                </a:solidFill>
                <a:latin typeface="Calibri"/>
              </a:rPr>
              <a:t>Focuses on measuring and reporting the results</a:t>
            </a:r>
          </a:p>
          <a:p>
            <a:pPr>
              <a:defRPr/>
            </a:pPr>
            <a:r>
              <a:rPr kumimoji="0" lang="en-US" sz="26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Survey Design- </a:t>
            </a:r>
            <a:r>
              <a:rPr lang="en-US" sz="2600" dirty="0">
                <a:solidFill>
                  <a:sysClr val="windowText" lastClr="000000">
                    <a:lumMod val="85000"/>
                    <a:lumOff val="15000"/>
                  </a:sysClr>
                </a:solidFill>
                <a:latin typeface="Calibri"/>
              </a:rPr>
              <a:t>Questionnaire developed from 2 sources</a:t>
            </a:r>
          </a:p>
          <a:p>
            <a:pPr lvl="1">
              <a:defRPr/>
            </a:pPr>
            <a:r>
              <a:rPr kumimoji="0" lang="en-US" sz="24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Multifactor Leadership Questionnaire </a:t>
            </a:r>
          </a:p>
          <a:p>
            <a:pPr lvl="1">
              <a:defRPr/>
            </a:pPr>
            <a:r>
              <a:rPr lang="en-US" sz="2400" dirty="0">
                <a:solidFill>
                  <a:sysClr val="windowText" lastClr="000000">
                    <a:lumMod val="85000"/>
                    <a:lumOff val="15000"/>
                  </a:sysClr>
                </a:solidFill>
                <a:latin typeface="Calibri"/>
              </a:rPr>
              <a:t>Perceived Stress Scale </a:t>
            </a:r>
          </a:p>
          <a:p>
            <a:pPr>
              <a:defRPr/>
            </a:pPr>
            <a:r>
              <a:rPr lang="en-US" sz="2600" dirty="0">
                <a:solidFill>
                  <a:sysClr val="windowText" lastClr="000000">
                    <a:lumMod val="85000"/>
                    <a:lumOff val="15000"/>
                  </a:sysClr>
                </a:solidFill>
                <a:latin typeface="Calibri"/>
              </a:rPr>
              <a:t>Qualtrics platform - Data Collection for Surveys</a:t>
            </a:r>
          </a:p>
          <a:p>
            <a:pPr>
              <a:defRPr/>
            </a:pPr>
            <a:r>
              <a:rPr lang="en-US" sz="2600" dirty="0">
                <a:solidFill>
                  <a:sysClr val="windowText" lastClr="000000">
                    <a:lumMod val="85000"/>
                    <a:lumOff val="15000"/>
                  </a:sysClr>
                </a:solidFill>
                <a:latin typeface="Calibri"/>
              </a:rPr>
              <a:t>R programming - Data Analysis and Statistical Testing</a:t>
            </a:r>
            <a:endParaRPr kumimoji="0" lang="en-US" sz="26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p:txBody>
      </p:sp>
    </p:spTree>
    <p:extLst>
      <p:ext uri="{BB962C8B-B14F-4D97-AF65-F5344CB8AC3E}">
        <p14:creationId xmlns:p14="http://schemas.microsoft.com/office/powerpoint/2010/main" val="1679430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FF266B1-3DBF-2549-BEA1-56DD131E02B1}"/>
              </a:ext>
            </a:extLst>
          </p:cNvPr>
          <p:cNvPicPr>
            <a:picLocks noChangeAspect="1"/>
          </p:cNvPicPr>
          <p:nvPr/>
        </p:nvPicPr>
        <p:blipFill>
          <a:blip r:embed="rId3"/>
          <a:stretch>
            <a:fillRect/>
          </a:stretch>
        </p:blipFill>
        <p:spPr>
          <a:xfrm rot="5400000">
            <a:off x="5696712" y="362712"/>
            <a:ext cx="798577" cy="12192002"/>
          </a:xfrm>
          <a:prstGeom prst="rect">
            <a:avLst/>
          </a:prstGeom>
        </p:spPr>
      </p:pic>
      <p:pic>
        <p:nvPicPr>
          <p:cNvPr id="16" name="Picture 15">
            <a:extLst>
              <a:ext uri="{FF2B5EF4-FFF2-40B4-BE49-F238E27FC236}">
                <a16:creationId xmlns:a16="http://schemas.microsoft.com/office/drawing/2014/main" id="{F9DE31B4-9580-874C-83FE-D07D672225ED}"/>
              </a:ext>
            </a:extLst>
          </p:cNvPr>
          <p:cNvPicPr>
            <a:picLocks noChangeAspect="1"/>
          </p:cNvPicPr>
          <p:nvPr/>
        </p:nvPicPr>
        <p:blipFill>
          <a:blip r:embed="rId4"/>
          <a:stretch>
            <a:fillRect/>
          </a:stretch>
        </p:blipFill>
        <p:spPr>
          <a:xfrm>
            <a:off x="182649" y="6209422"/>
            <a:ext cx="2308995" cy="498019"/>
          </a:xfrm>
          <a:prstGeom prst="rect">
            <a:avLst/>
          </a:prstGeom>
        </p:spPr>
      </p:pic>
      <p:sp>
        <p:nvSpPr>
          <p:cNvPr id="18" name="TextBox 17">
            <a:extLst>
              <a:ext uri="{FF2B5EF4-FFF2-40B4-BE49-F238E27FC236}">
                <a16:creationId xmlns:a16="http://schemas.microsoft.com/office/drawing/2014/main" id="{7EF5B7AC-8AE3-AD4A-A4B1-7B0A30BC702E}"/>
              </a:ext>
            </a:extLst>
          </p:cNvPr>
          <p:cNvSpPr txBox="1"/>
          <p:nvPr/>
        </p:nvSpPr>
        <p:spPr>
          <a:xfrm>
            <a:off x="621614" y="494040"/>
            <a:ext cx="11166433" cy="630942"/>
          </a:xfrm>
          <a:prstGeom prst="rect">
            <a:avLst/>
          </a:prstGeom>
          <a:noFill/>
        </p:spPr>
        <p:txBody>
          <a:bodyPr wrap="square" rtlCol="0">
            <a:spAutoFit/>
          </a:bodyPr>
          <a:lstStyle/>
          <a:p>
            <a:r>
              <a:rPr lang="en-US" sz="3500" b="1" dirty="0">
                <a:solidFill>
                  <a:srgbClr val="6B002A"/>
                </a:solidFill>
                <a:latin typeface="Times" pitchFamily="2" charset="0"/>
                <a:ea typeface="Charter Roman" charset="0"/>
                <a:cs typeface="Charter Roman" charset="0"/>
              </a:rPr>
              <a:t>RESEARCH QUESTIONS</a:t>
            </a:r>
          </a:p>
        </p:txBody>
      </p:sp>
      <p:cxnSp>
        <p:nvCxnSpPr>
          <p:cNvPr id="19" name="Straight Connector 18">
            <a:extLst>
              <a:ext uri="{FF2B5EF4-FFF2-40B4-BE49-F238E27FC236}">
                <a16:creationId xmlns:a16="http://schemas.microsoft.com/office/drawing/2014/main" id="{310D1E8A-99B9-ED41-A5CE-E526728EE10C}"/>
              </a:ext>
            </a:extLst>
          </p:cNvPr>
          <p:cNvCxnSpPr>
            <a:cxnSpLocks/>
          </p:cNvCxnSpPr>
          <p:nvPr/>
        </p:nvCxnSpPr>
        <p:spPr>
          <a:xfrm>
            <a:off x="702166" y="1182856"/>
            <a:ext cx="770134" cy="0"/>
          </a:xfrm>
          <a:prstGeom prst="line">
            <a:avLst/>
          </a:prstGeom>
          <a:ln w="19050">
            <a:solidFill>
              <a:srgbClr val="FDA31B"/>
            </a:solidFill>
          </a:ln>
        </p:spPr>
        <p:style>
          <a:lnRef idx="1">
            <a:schemeClr val="accent1"/>
          </a:lnRef>
          <a:fillRef idx="0">
            <a:schemeClr val="accent1"/>
          </a:fillRef>
          <a:effectRef idx="0">
            <a:schemeClr val="accent1"/>
          </a:effectRef>
          <a:fontRef idx="minor">
            <a:schemeClr val="tx1"/>
          </a:fontRef>
        </p:style>
      </p:cxnSp>
      <p:sp>
        <p:nvSpPr>
          <p:cNvPr id="20" name="Slide Number Placeholder 2">
            <a:extLst>
              <a:ext uri="{FF2B5EF4-FFF2-40B4-BE49-F238E27FC236}">
                <a16:creationId xmlns:a16="http://schemas.microsoft.com/office/drawing/2014/main" id="{15C6B4A0-0495-D04F-A189-4521848AF16C}"/>
              </a:ext>
            </a:extLst>
          </p:cNvPr>
          <p:cNvSpPr>
            <a:spLocks noGrp="1"/>
          </p:cNvSpPr>
          <p:nvPr>
            <p:ph type="sldNum" sz="quarter" idx="12"/>
          </p:nvPr>
        </p:nvSpPr>
        <p:spPr>
          <a:xfrm>
            <a:off x="9329928" y="6319774"/>
            <a:ext cx="2743200" cy="365125"/>
          </a:xfrm>
        </p:spPr>
        <p:txBody>
          <a:bodyPr/>
          <a:lstStyle/>
          <a:p>
            <a:fld id="{0CA61455-9239-9841-9259-BED08DB38B90}" type="slidenum">
              <a:rPr lang="en-US" smtClean="0">
                <a:solidFill>
                  <a:schemeClr val="bg1"/>
                </a:solidFill>
                <a:latin typeface="Arial" panose="020B0604020202020204" pitchFamily="34" charset="0"/>
                <a:cs typeface="Arial" panose="020B0604020202020204" pitchFamily="34" charset="0"/>
              </a:rPr>
              <a:t>6</a:t>
            </a:fld>
            <a:endParaRPr lang="en-US" dirty="0">
              <a:solidFill>
                <a:schemeClr val="bg1"/>
              </a:solidFill>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621615" y="1385332"/>
            <a:ext cx="11035229" cy="38778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600" dirty="0"/>
          </a:p>
        </p:txBody>
      </p:sp>
      <p:sp>
        <p:nvSpPr>
          <p:cNvPr id="12" name="Content Placeholder 2"/>
          <p:cNvSpPr txBox="1">
            <a:spLocks/>
          </p:cNvSpPr>
          <p:nvPr/>
        </p:nvSpPr>
        <p:spPr>
          <a:xfrm>
            <a:off x="964515" y="1594853"/>
            <a:ext cx="8765930"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kumimoji="0" lang="en-US" sz="2800" b="1"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Q1. </a:t>
            </a:r>
            <a:r>
              <a:rPr lang="en-US" sz="2600" dirty="0"/>
              <a:t>What is the impact of leadership styles on job stress and job burnout in the hospitality industry?</a:t>
            </a:r>
            <a:r>
              <a:rPr kumimoji="0" lang="en-US" sz="2600" b="1"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 </a:t>
            </a:r>
            <a:r>
              <a:rPr kumimoji="0" lang="en-US" sz="26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  </a:t>
            </a:r>
          </a:p>
          <a:p>
            <a:pPr lvl="0">
              <a:defRPr/>
            </a:pPr>
            <a:r>
              <a:rPr kumimoji="0" lang="en-US" sz="2800" b="1"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Q2. </a:t>
            </a:r>
            <a:r>
              <a:rPr lang="en-US" sz="2600" dirty="0"/>
              <a:t>How does transformational leadership compare to transactional leadership when it comes to dealing with job stress and burnout in the hospitality industry? </a:t>
            </a:r>
            <a:r>
              <a:rPr kumimoji="0" lang="en-US" sz="26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 </a:t>
            </a:r>
          </a:p>
        </p:txBody>
      </p:sp>
    </p:spTree>
    <p:extLst>
      <p:ext uri="{BB962C8B-B14F-4D97-AF65-F5344CB8AC3E}">
        <p14:creationId xmlns:p14="http://schemas.microsoft.com/office/powerpoint/2010/main" val="1007660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FF266B1-3DBF-2549-BEA1-56DD131E02B1}"/>
              </a:ext>
            </a:extLst>
          </p:cNvPr>
          <p:cNvPicPr>
            <a:picLocks noChangeAspect="1"/>
          </p:cNvPicPr>
          <p:nvPr/>
        </p:nvPicPr>
        <p:blipFill>
          <a:blip r:embed="rId3"/>
          <a:stretch>
            <a:fillRect/>
          </a:stretch>
        </p:blipFill>
        <p:spPr>
          <a:xfrm rot="5400000">
            <a:off x="5696712" y="362712"/>
            <a:ext cx="798577" cy="12192002"/>
          </a:xfrm>
          <a:prstGeom prst="rect">
            <a:avLst/>
          </a:prstGeom>
        </p:spPr>
      </p:pic>
      <p:pic>
        <p:nvPicPr>
          <p:cNvPr id="16" name="Picture 15">
            <a:extLst>
              <a:ext uri="{FF2B5EF4-FFF2-40B4-BE49-F238E27FC236}">
                <a16:creationId xmlns:a16="http://schemas.microsoft.com/office/drawing/2014/main" id="{F9DE31B4-9580-874C-83FE-D07D672225ED}"/>
              </a:ext>
            </a:extLst>
          </p:cNvPr>
          <p:cNvPicPr>
            <a:picLocks noChangeAspect="1"/>
          </p:cNvPicPr>
          <p:nvPr/>
        </p:nvPicPr>
        <p:blipFill>
          <a:blip r:embed="rId4"/>
          <a:stretch>
            <a:fillRect/>
          </a:stretch>
        </p:blipFill>
        <p:spPr>
          <a:xfrm>
            <a:off x="182649" y="6209422"/>
            <a:ext cx="2308995" cy="498019"/>
          </a:xfrm>
          <a:prstGeom prst="rect">
            <a:avLst/>
          </a:prstGeom>
        </p:spPr>
      </p:pic>
      <p:sp>
        <p:nvSpPr>
          <p:cNvPr id="18" name="TextBox 17">
            <a:extLst>
              <a:ext uri="{FF2B5EF4-FFF2-40B4-BE49-F238E27FC236}">
                <a16:creationId xmlns:a16="http://schemas.microsoft.com/office/drawing/2014/main" id="{7EF5B7AC-8AE3-AD4A-A4B1-7B0A30BC702E}"/>
              </a:ext>
            </a:extLst>
          </p:cNvPr>
          <p:cNvSpPr txBox="1"/>
          <p:nvPr/>
        </p:nvSpPr>
        <p:spPr>
          <a:xfrm>
            <a:off x="621614" y="494040"/>
            <a:ext cx="11166433" cy="630942"/>
          </a:xfrm>
          <a:prstGeom prst="rect">
            <a:avLst/>
          </a:prstGeom>
          <a:noFill/>
        </p:spPr>
        <p:txBody>
          <a:bodyPr wrap="square" rtlCol="0">
            <a:spAutoFit/>
          </a:bodyPr>
          <a:lstStyle/>
          <a:p>
            <a:r>
              <a:rPr lang="en-US" sz="3500" b="1" dirty="0">
                <a:solidFill>
                  <a:srgbClr val="6B002A"/>
                </a:solidFill>
                <a:latin typeface="Times" pitchFamily="2" charset="0"/>
                <a:ea typeface="Charter Roman" charset="0"/>
                <a:cs typeface="Charter Roman" charset="0"/>
              </a:rPr>
              <a:t>HYPOTHESIS</a:t>
            </a:r>
          </a:p>
        </p:txBody>
      </p:sp>
      <p:cxnSp>
        <p:nvCxnSpPr>
          <p:cNvPr id="19" name="Straight Connector 18">
            <a:extLst>
              <a:ext uri="{FF2B5EF4-FFF2-40B4-BE49-F238E27FC236}">
                <a16:creationId xmlns:a16="http://schemas.microsoft.com/office/drawing/2014/main" id="{310D1E8A-99B9-ED41-A5CE-E526728EE10C}"/>
              </a:ext>
            </a:extLst>
          </p:cNvPr>
          <p:cNvCxnSpPr>
            <a:cxnSpLocks/>
          </p:cNvCxnSpPr>
          <p:nvPr/>
        </p:nvCxnSpPr>
        <p:spPr>
          <a:xfrm>
            <a:off x="702166" y="1182856"/>
            <a:ext cx="770134" cy="0"/>
          </a:xfrm>
          <a:prstGeom prst="line">
            <a:avLst/>
          </a:prstGeom>
          <a:ln w="19050">
            <a:solidFill>
              <a:srgbClr val="FDA31B"/>
            </a:solidFill>
          </a:ln>
        </p:spPr>
        <p:style>
          <a:lnRef idx="1">
            <a:schemeClr val="accent1"/>
          </a:lnRef>
          <a:fillRef idx="0">
            <a:schemeClr val="accent1"/>
          </a:fillRef>
          <a:effectRef idx="0">
            <a:schemeClr val="accent1"/>
          </a:effectRef>
          <a:fontRef idx="minor">
            <a:schemeClr val="tx1"/>
          </a:fontRef>
        </p:style>
      </p:cxnSp>
      <p:sp>
        <p:nvSpPr>
          <p:cNvPr id="20" name="Slide Number Placeholder 2">
            <a:extLst>
              <a:ext uri="{FF2B5EF4-FFF2-40B4-BE49-F238E27FC236}">
                <a16:creationId xmlns:a16="http://schemas.microsoft.com/office/drawing/2014/main" id="{15C6B4A0-0495-D04F-A189-4521848AF16C}"/>
              </a:ext>
            </a:extLst>
          </p:cNvPr>
          <p:cNvSpPr>
            <a:spLocks noGrp="1"/>
          </p:cNvSpPr>
          <p:nvPr>
            <p:ph type="sldNum" sz="quarter" idx="12"/>
          </p:nvPr>
        </p:nvSpPr>
        <p:spPr>
          <a:xfrm>
            <a:off x="9329928" y="6319774"/>
            <a:ext cx="2743200" cy="365125"/>
          </a:xfrm>
        </p:spPr>
        <p:txBody>
          <a:bodyPr/>
          <a:lstStyle/>
          <a:p>
            <a:fld id="{0CA61455-9239-9841-9259-BED08DB38B90}" type="slidenum">
              <a:rPr lang="en-US" smtClean="0">
                <a:solidFill>
                  <a:schemeClr val="bg1"/>
                </a:solidFill>
                <a:latin typeface="Arial" panose="020B0604020202020204" pitchFamily="34" charset="0"/>
                <a:cs typeface="Arial" panose="020B0604020202020204" pitchFamily="34" charset="0"/>
              </a:rPr>
              <a:t>7</a:t>
            </a:fld>
            <a:endParaRPr lang="en-US" dirty="0">
              <a:solidFill>
                <a:schemeClr val="bg1"/>
              </a:solidFill>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621615" y="1385332"/>
            <a:ext cx="11035229" cy="38778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600" dirty="0"/>
          </a:p>
        </p:txBody>
      </p:sp>
      <p:sp>
        <p:nvSpPr>
          <p:cNvPr id="10" name="Text Placeholder 5">
            <a:extLst>
              <a:ext uri="{FF2B5EF4-FFF2-40B4-BE49-F238E27FC236}">
                <a16:creationId xmlns:a16="http://schemas.microsoft.com/office/drawing/2014/main" id="{1E3903C9-A087-4823-B3A1-CDD02A06DC82}"/>
              </a:ext>
            </a:extLst>
          </p:cNvPr>
          <p:cNvSpPr txBox="1">
            <a:spLocks/>
          </p:cNvSpPr>
          <p:nvPr/>
        </p:nvSpPr>
        <p:spPr>
          <a:xfrm>
            <a:off x="450399" y="1274980"/>
            <a:ext cx="11629786" cy="489495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228600" marR="0" lvl="0" indent="-76200" algn="l" rtl="0">
              <a:lnSpc>
                <a:spcPct val="100000"/>
              </a:lnSpc>
              <a:spcBef>
                <a:spcPts val="480"/>
              </a:spcBef>
              <a:spcAft>
                <a:spcPts val="0"/>
              </a:spcAft>
              <a:buClr>
                <a:srgbClr val="262626"/>
              </a:buClr>
              <a:buSzPct val="100000"/>
              <a:buFont typeface="Noto Sans Symbols"/>
              <a:buChar char="▪"/>
              <a:defRPr sz="2400" b="0" i="0" u="none" strike="noStrike" cap="none">
                <a:solidFill>
                  <a:srgbClr val="262626"/>
                </a:solidFill>
                <a:latin typeface="Calibri"/>
                <a:ea typeface="Calibri"/>
                <a:cs typeface="Calibri"/>
                <a:sym typeface="Calibri"/>
              </a:defRPr>
            </a:lvl1pPr>
            <a:lvl2pPr marL="571500" marR="0" lvl="1" indent="-165100" algn="l" rtl="0">
              <a:lnSpc>
                <a:spcPct val="100000"/>
              </a:lnSpc>
              <a:spcBef>
                <a:spcPts val="400"/>
              </a:spcBef>
              <a:spcAft>
                <a:spcPts val="0"/>
              </a:spcAft>
              <a:buClr>
                <a:srgbClr val="262626"/>
              </a:buClr>
              <a:buSzPct val="100000"/>
              <a:buFont typeface="Noto Sans Symbols"/>
              <a:buChar char="→"/>
              <a:defRPr sz="2000" b="0" i="0" u="none" strike="noStrike" cap="none">
                <a:solidFill>
                  <a:srgbClr val="262626"/>
                </a:solidFill>
                <a:latin typeface="Calibri"/>
                <a:ea typeface="Calibri"/>
                <a:cs typeface="Calibri"/>
                <a:sym typeface="Calibri"/>
              </a:defRPr>
            </a:lvl2pPr>
            <a:lvl3pPr marL="862013" marR="0" lvl="2" indent="-61912" algn="l" rtl="0">
              <a:lnSpc>
                <a:spcPct val="100000"/>
              </a:lnSpc>
              <a:spcBef>
                <a:spcPts val="360"/>
              </a:spcBef>
              <a:spcAft>
                <a:spcPts val="0"/>
              </a:spcAft>
              <a:buClr>
                <a:srgbClr val="262626"/>
              </a:buClr>
              <a:buSzPct val="100000"/>
              <a:buFont typeface="Calibri"/>
              <a:buChar char="▪"/>
              <a:defRPr sz="1800" b="0" i="0" u="none" strike="noStrike" cap="none">
                <a:solidFill>
                  <a:srgbClr val="262626"/>
                </a:solidFill>
                <a:latin typeface="Calibri"/>
                <a:ea typeface="Calibri"/>
                <a:cs typeface="Calibri"/>
                <a:sym typeface="Calibri"/>
              </a:defRPr>
            </a:lvl3pPr>
            <a:lvl4pPr marL="1204913" marR="0" lvl="3" indent="-138112" algn="l" rtl="0">
              <a:lnSpc>
                <a:spcPct val="100000"/>
              </a:lnSpc>
              <a:spcBef>
                <a:spcPts val="320"/>
              </a:spcBef>
              <a:spcAft>
                <a:spcPts val="0"/>
              </a:spcAft>
              <a:buClr>
                <a:srgbClr val="262626"/>
              </a:buClr>
              <a:buSzPct val="100000"/>
              <a:buFont typeface="Arial"/>
              <a:buChar char="–"/>
              <a:defRPr sz="1600" b="0" i="0" u="none" strike="noStrike" cap="none">
                <a:solidFill>
                  <a:srgbClr val="262626"/>
                </a:solidFill>
                <a:latin typeface="Calibri"/>
                <a:ea typeface="Calibri"/>
                <a:cs typeface="Calibri"/>
                <a:sym typeface="Calibri"/>
              </a:defRPr>
            </a:lvl4pPr>
            <a:lvl5pPr marL="1485900" marR="0" lvl="4" indent="-76200" algn="l" rtl="0">
              <a:lnSpc>
                <a:spcPct val="100000"/>
              </a:lnSpc>
              <a:spcBef>
                <a:spcPts val="320"/>
              </a:spcBef>
              <a:spcAft>
                <a:spcPts val="0"/>
              </a:spcAft>
              <a:buClr>
                <a:srgbClr val="262626"/>
              </a:buClr>
              <a:buSzPct val="100000"/>
              <a:buFont typeface="Arial"/>
              <a:buChar char="»"/>
              <a:defRPr sz="1600" b="0" i="0" u="none" strike="noStrike" cap="none">
                <a:solidFill>
                  <a:srgbClr val="262626"/>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pPr>
              <a:buFont typeface="Wingdings" panose="05000000000000000000" pitchFamily="2" charset="2"/>
              <a:buChar char="§"/>
              <a:defRPr/>
            </a:pPr>
            <a:r>
              <a:rPr kumimoji="0" lang="en-US" sz="2800" b="0" i="0" u="none" strike="noStrike" kern="0" cap="none" spc="0" normalizeH="0" baseline="0" noProof="0" dirty="0">
                <a:ln>
                  <a:noFill/>
                </a:ln>
                <a:solidFill>
                  <a:srgbClr val="262626"/>
                </a:solidFill>
                <a:effectLst/>
                <a:uLnTx/>
                <a:uFillTx/>
                <a:latin typeface="Calibri"/>
                <a:cs typeface="Calibri"/>
                <a:sym typeface="Calibri"/>
              </a:rPr>
              <a:t> </a:t>
            </a:r>
            <a:r>
              <a:rPr kumimoji="0" lang="en-US" sz="2800" b="1" i="0" u="none" strike="noStrike" kern="0" cap="none" spc="0" normalizeH="0" baseline="0" noProof="0" dirty="0">
                <a:ln>
                  <a:noFill/>
                </a:ln>
                <a:solidFill>
                  <a:srgbClr val="262626"/>
                </a:solidFill>
                <a:effectLst/>
                <a:uLnTx/>
                <a:uFillTx/>
                <a:latin typeface="Calibri"/>
                <a:cs typeface="Calibri"/>
                <a:sym typeface="Calibri"/>
              </a:rPr>
              <a:t>H1</a:t>
            </a:r>
            <a:r>
              <a:rPr kumimoji="0" lang="en-US" sz="2800" b="1" i="0" u="none" strike="noStrike" kern="0" cap="none" spc="0" normalizeH="0" baseline="-25000" noProof="0" dirty="0">
                <a:ln>
                  <a:noFill/>
                </a:ln>
                <a:solidFill>
                  <a:srgbClr val="262626"/>
                </a:solidFill>
                <a:effectLst/>
                <a:uLnTx/>
                <a:uFillTx/>
                <a:latin typeface="Calibri"/>
                <a:cs typeface="Calibri"/>
                <a:sym typeface="Calibri"/>
              </a:rPr>
              <a:t>o</a:t>
            </a:r>
            <a:r>
              <a:rPr kumimoji="0" lang="en-US" sz="2800" b="0" i="0" u="none" strike="noStrike" kern="0" cap="none" spc="0" normalizeH="0" baseline="-25000" noProof="0" dirty="0">
                <a:ln>
                  <a:noFill/>
                </a:ln>
                <a:solidFill>
                  <a:srgbClr val="262626"/>
                </a:solidFill>
                <a:effectLst/>
                <a:uLnTx/>
                <a:uFillTx/>
                <a:latin typeface="Calibri"/>
                <a:cs typeface="Calibri"/>
                <a:sym typeface="Calibri"/>
              </a:rPr>
              <a:t> </a:t>
            </a:r>
            <a:r>
              <a:rPr kumimoji="0" lang="en-US" sz="2800" b="0" i="0" u="none" strike="noStrike" kern="0" cap="none" spc="0" normalizeH="0" noProof="0" dirty="0">
                <a:ln>
                  <a:noFill/>
                </a:ln>
                <a:solidFill>
                  <a:srgbClr val="262626"/>
                </a:solidFill>
                <a:effectLst/>
                <a:uLnTx/>
                <a:uFillTx/>
                <a:latin typeface="Calibri"/>
                <a:cs typeface="Calibri"/>
                <a:sym typeface="Calibri"/>
              </a:rPr>
              <a:t> - </a:t>
            </a:r>
            <a:r>
              <a:rPr lang="en-US" dirty="0"/>
              <a:t>There is no difference in employee stress levels when different leadership styles are implemented in the hospitality industry.</a:t>
            </a:r>
          </a:p>
          <a:p>
            <a:pPr>
              <a:buFont typeface="Wingdings" panose="05000000000000000000" pitchFamily="2" charset="2"/>
              <a:buChar char="§"/>
              <a:defRPr/>
            </a:pPr>
            <a:r>
              <a:rPr lang="en-US" sz="2800" kern="0" dirty="0"/>
              <a:t> </a:t>
            </a:r>
            <a:r>
              <a:rPr lang="en-US" sz="2800" b="1" kern="0" dirty="0"/>
              <a:t>H1</a:t>
            </a:r>
            <a:r>
              <a:rPr lang="en-US" sz="2800" b="1" kern="0" baseline="-25000" dirty="0"/>
              <a:t>a</a:t>
            </a:r>
            <a:r>
              <a:rPr lang="en-US" sz="2800" kern="0" baseline="-25000" dirty="0"/>
              <a:t> </a:t>
            </a:r>
            <a:r>
              <a:rPr lang="en-US" sz="2800" kern="0" dirty="0"/>
              <a:t> - </a:t>
            </a:r>
            <a:r>
              <a:rPr lang="en-US" dirty="0"/>
              <a:t>There is a significant difference in employee stress levels when different leadership styles are implemented in the hospitality industry.</a:t>
            </a:r>
          </a:p>
          <a:p>
            <a:pPr>
              <a:buFont typeface="Wingdings" panose="05000000000000000000" pitchFamily="2" charset="2"/>
              <a:buChar char="§"/>
              <a:defRPr/>
            </a:pPr>
            <a:r>
              <a:rPr kumimoji="0" lang="en-US" sz="2800" b="0" i="0" u="none" strike="noStrike" kern="0" cap="none" spc="0" normalizeH="0" noProof="0" dirty="0">
                <a:ln>
                  <a:noFill/>
                </a:ln>
                <a:solidFill>
                  <a:srgbClr val="262626"/>
                </a:solidFill>
                <a:effectLst/>
                <a:uLnTx/>
                <a:uFillTx/>
                <a:latin typeface="Calibri"/>
                <a:cs typeface="Calibri"/>
                <a:sym typeface="Calibri"/>
              </a:rPr>
              <a:t> </a:t>
            </a:r>
            <a:r>
              <a:rPr kumimoji="0" lang="en-US" sz="2800" b="1" i="0" u="none" strike="noStrike" kern="0" cap="none" spc="0" normalizeH="0" noProof="0" dirty="0">
                <a:ln>
                  <a:noFill/>
                </a:ln>
                <a:solidFill>
                  <a:srgbClr val="262626"/>
                </a:solidFill>
                <a:effectLst/>
                <a:uLnTx/>
                <a:uFillTx/>
                <a:latin typeface="Calibri"/>
                <a:cs typeface="Calibri"/>
                <a:sym typeface="Calibri"/>
              </a:rPr>
              <a:t>H2</a:t>
            </a:r>
            <a:r>
              <a:rPr kumimoji="0" lang="en-US" sz="2800" b="1" i="0" u="none" strike="noStrike" kern="0" cap="none" spc="0" normalizeH="0" baseline="-25000" noProof="0" dirty="0">
                <a:ln>
                  <a:noFill/>
                </a:ln>
                <a:solidFill>
                  <a:srgbClr val="262626"/>
                </a:solidFill>
                <a:effectLst/>
                <a:uLnTx/>
                <a:uFillTx/>
                <a:latin typeface="Calibri"/>
                <a:cs typeface="Calibri"/>
                <a:sym typeface="Calibri"/>
              </a:rPr>
              <a:t>o</a:t>
            </a:r>
            <a:r>
              <a:rPr kumimoji="0" lang="en-US" sz="2800" b="0" i="0" u="none" strike="noStrike" kern="0" cap="none" spc="0" normalizeH="0" noProof="0" dirty="0">
                <a:ln>
                  <a:noFill/>
                </a:ln>
                <a:solidFill>
                  <a:srgbClr val="262626"/>
                </a:solidFill>
                <a:effectLst/>
                <a:uLnTx/>
                <a:uFillTx/>
                <a:latin typeface="Calibri"/>
                <a:cs typeface="Calibri"/>
                <a:sym typeface="Calibri"/>
              </a:rPr>
              <a:t> - </a:t>
            </a:r>
            <a:r>
              <a:rPr lang="en-US" dirty="0"/>
              <a:t>There is no difference in employee stress levels when transactional and transformational leadership skills are implemented in the hospitality industry.</a:t>
            </a:r>
          </a:p>
          <a:p>
            <a:pPr>
              <a:buFont typeface="Wingdings" panose="05000000000000000000" pitchFamily="2" charset="2"/>
              <a:buChar char="§"/>
              <a:defRPr/>
            </a:pPr>
            <a:r>
              <a:rPr kumimoji="0" lang="en-US" sz="2800" b="0" i="0" u="none" strike="noStrike" kern="0" cap="none" spc="0" normalizeH="0" noProof="0" dirty="0">
                <a:ln>
                  <a:noFill/>
                </a:ln>
                <a:solidFill>
                  <a:srgbClr val="262626"/>
                </a:solidFill>
                <a:effectLst/>
                <a:uLnTx/>
                <a:uFillTx/>
                <a:latin typeface="Calibri"/>
                <a:cs typeface="Calibri"/>
                <a:sym typeface="Calibri"/>
              </a:rPr>
              <a:t> </a:t>
            </a:r>
            <a:r>
              <a:rPr kumimoji="0" lang="en-US" sz="2800" b="1" i="0" u="none" strike="noStrike" kern="0" cap="none" spc="0" normalizeH="0" noProof="0" dirty="0">
                <a:ln>
                  <a:noFill/>
                </a:ln>
                <a:solidFill>
                  <a:srgbClr val="262626"/>
                </a:solidFill>
                <a:effectLst/>
                <a:uLnTx/>
                <a:uFillTx/>
                <a:latin typeface="Calibri"/>
                <a:cs typeface="Calibri"/>
                <a:sym typeface="Calibri"/>
              </a:rPr>
              <a:t>H2</a:t>
            </a:r>
            <a:r>
              <a:rPr kumimoji="0" lang="en-US" sz="2800" b="1" i="0" u="none" strike="noStrike" kern="0" cap="none" spc="0" normalizeH="0" baseline="-25000" noProof="0" dirty="0">
                <a:ln>
                  <a:noFill/>
                </a:ln>
                <a:solidFill>
                  <a:srgbClr val="262626"/>
                </a:solidFill>
                <a:effectLst/>
                <a:uLnTx/>
                <a:uFillTx/>
                <a:latin typeface="Calibri"/>
                <a:cs typeface="Calibri"/>
                <a:sym typeface="Calibri"/>
              </a:rPr>
              <a:t>a</a:t>
            </a:r>
            <a:r>
              <a:rPr kumimoji="0" lang="en-US" sz="2800" b="0" i="0" u="none" strike="noStrike" kern="0" cap="none" spc="0" normalizeH="0" noProof="0" dirty="0">
                <a:ln>
                  <a:noFill/>
                </a:ln>
                <a:solidFill>
                  <a:srgbClr val="262626"/>
                </a:solidFill>
                <a:effectLst/>
                <a:uLnTx/>
                <a:uFillTx/>
                <a:latin typeface="Calibri"/>
                <a:cs typeface="Calibri"/>
                <a:sym typeface="Calibri"/>
              </a:rPr>
              <a:t> - </a:t>
            </a:r>
            <a:r>
              <a:rPr lang="en-US" dirty="0"/>
              <a:t>There is a significant difference in employee stress levels when transactional and transformational leadership skills are implemented in the hospitality industry.</a:t>
            </a:r>
          </a:p>
          <a:p>
            <a:pPr marL="152400" marR="0" lvl="0" indent="0" algn="l" defTabSz="914400" rtl="0" eaLnBrk="1" fontAlgn="auto" latinLnBrk="0" hangingPunct="1">
              <a:lnSpc>
                <a:spcPct val="100000"/>
              </a:lnSpc>
              <a:spcBef>
                <a:spcPts val="480"/>
              </a:spcBef>
              <a:spcAft>
                <a:spcPts val="0"/>
              </a:spcAft>
              <a:buClr>
                <a:srgbClr val="262626"/>
              </a:buClr>
              <a:buSzPct val="100000"/>
              <a:buNone/>
              <a:tabLst/>
              <a:defRPr/>
            </a:pPr>
            <a:endParaRPr kumimoji="0" lang="en-US" sz="2800" b="0" i="0" u="none" strike="noStrike" kern="0" cap="none" spc="0" normalizeH="0" noProof="0" dirty="0">
              <a:ln>
                <a:noFill/>
              </a:ln>
              <a:solidFill>
                <a:srgbClr val="262626"/>
              </a:solidFill>
              <a:effectLst/>
              <a:uLnTx/>
              <a:uFillTx/>
              <a:latin typeface="Calibri"/>
              <a:cs typeface="Calibri"/>
              <a:sym typeface="Calibri"/>
            </a:endParaRPr>
          </a:p>
        </p:txBody>
      </p:sp>
    </p:spTree>
    <p:extLst>
      <p:ext uri="{BB962C8B-B14F-4D97-AF65-F5344CB8AC3E}">
        <p14:creationId xmlns:p14="http://schemas.microsoft.com/office/powerpoint/2010/main" val="543408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FF266B1-3DBF-2549-BEA1-56DD131E02B1}"/>
              </a:ext>
            </a:extLst>
          </p:cNvPr>
          <p:cNvPicPr>
            <a:picLocks noChangeAspect="1"/>
          </p:cNvPicPr>
          <p:nvPr/>
        </p:nvPicPr>
        <p:blipFill>
          <a:blip r:embed="rId3"/>
          <a:stretch>
            <a:fillRect/>
          </a:stretch>
        </p:blipFill>
        <p:spPr>
          <a:xfrm rot="5400000">
            <a:off x="5696712" y="362712"/>
            <a:ext cx="798577" cy="12192002"/>
          </a:xfrm>
          <a:prstGeom prst="rect">
            <a:avLst/>
          </a:prstGeom>
        </p:spPr>
      </p:pic>
      <p:pic>
        <p:nvPicPr>
          <p:cNvPr id="16" name="Picture 15">
            <a:extLst>
              <a:ext uri="{FF2B5EF4-FFF2-40B4-BE49-F238E27FC236}">
                <a16:creationId xmlns:a16="http://schemas.microsoft.com/office/drawing/2014/main" id="{F9DE31B4-9580-874C-83FE-D07D672225ED}"/>
              </a:ext>
            </a:extLst>
          </p:cNvPr>
          <p:cNvPicPr>
            <a:picLocks noChangeAspect="1"/>
          </p:cNvPicPr>
          <p:nvPr/>
        </p:nvPicPr>
        <p:blipFill>
          <a:blip r:embed="rId4"/>
          <a:stretch>
            <a:fillRect/>
          </a:stretch>
        </p:blipFill>
        <p:spPr>
          <a:xfrm>
            <a:off x="182649" y="6209422"/>
            <a:ext cx="2308995" cy="498019"/>
          </a:xfrm>
          <a:prstGeom prst="rect">
            <a:avLst/>
          </a:prstGeom>
        </p:spPr>
      </p:pic>
      <p:sp>
        <p:nvSpPr>
          <p:cNvPr id="18" name="TextBox 17">
            <a:extLst>
              <a:ext uri="{FF2B5EF4-FFF2-40B4-BE49-F238E27FC236}">
                <a16:creationId xmlns:a16="http://schemas.microsoft.com/office/drawing/2014/main" id="{7EF5B7AC-8AE3-AD4A-A4B1-7B0A30BC702E}"/>
              </a:ext>
            </a:extLst>
          </p:cNvPr>
          <p:cNvSpPr txBox="1"/>
          <p:nvPr/>
        </p:nvSpPr>
        <p:spPr>
          <a:xfrm>
            <a:off x="621614" y="494040"/>
            <a:ext cx="11166433" cy="630942"/>
          </a:xfrm>
          <a:prstGeom prst="rect">
            <a:avLst/>
          </a:prstGeom>
          <a:noFill/>
        </p:spPr>
        <p:txBody>
          <a:bodyPr wrap="square" rtlCol="0">
            <a:spAutoFit/>
          </a:bodyPr>
          <a:lstStyle/>
          <a:p>
            <a:r>
              <a:rPr lang="en-US" sz="3500" b="1" dirty="0">
                <a:solidFill>
                  <a:srgbClr val="6B002A"/>
                </a:solidFill>
                <a:latin typeface="Times" pitchFamily="2" charset="0"/>
                <a:ea typeface="Charter Roman" charset="0"/>
                <a:cs typeface="Charter Roman" charset="0"/>
              </a:rPr>
              <a:t>SIGNIFICANCE OF THE STUDY</a:t>
            </a:r>
          </a:p>
        </p:txBody>
      </p:sp>
      <p:cxnSp>
        <p:nvCxnSpPr>
          <p:cNvPr id="19" name="Straight Connector 18">
            <a:extLst>
              <a:ext uri="{FF2B5EF4-FFF2-40B4-BE49-F238E27FC236}">
                <a16:creationId xmlns:a16="http://schemas.microsoft.com/office/drawing/2014/main" id="{310D1E8A-99B9-ED41-A5CE-E526728EE10C}"/>
              </a:ext>
            </a:extLst>
          </p:cNvPr>
          <p:cNvCxnSpPr>
            <a:cxnSpLocks/>
          </p:cNvCxnSpPr>
          <p:nvPr/>
        </p:nvCxnSpPr>
        <p:spPr>
          <a:xfrm>
            <a:off x="702166" y="1182856"/>
            <a:ext cx="770134" cy="0"/>
          </a:xfrm>
          <a:prstGeom prst="line">
            <a:avLst/>
          </a:prstGeom>
          <a:ln w="19050">
            <a:solidFill>
              <a:srgbClr val="FDA31B"/>
            </a:solidFill>
          </a:ln>
        </p:spPr>
        <p:style>
          <a:lnRef idx="1">
            <a:schemeClr val="accent1"/>
          </a:lnRef>
          <a:fillRef idx="0">
            <a:schemeClr val="accent1"/>
          </a:fillRef>
          <a:effectRef idx="0">
            <a:schemeClr val="accent1"/>
          </a:effectRef>
          <a:fontRef idx="minor">
            <a:schemeClr val="tx1"/>
          </a:fontRef>
        </p:style>
      </p:cxnSp>
      <p:sp>
        <p:nvSpPr>
          <p:cNvPr id="20" name="Slide Number Placeholder 2">
            <a:extLst>
              <a:ext uri="{FF2B5EF4-FFF2-40B4-BE49-F238E27FC236}">
                <a16:creationId xmlns:a16="http://schemas.microsoft.com/office/drawing/2014/main" id="{15C6B4A0-0495-D04F-A189-4521848AF16C}"/>
              </a:ext>
            </a:extLst>
          </p:cNvPr>
          <p:cNvSpPr>
            <a:spLocks noGrp="1"/>
          </p:cNvSpPr>
          <p:nvPr>
            <p:ph type="sldNum" sz="quarter" idx="12"/>
          </p:nvPr>
        </p:nvSpPr>
        <p:spPr>
          <a:xfrm>
            <a:off x="9329928" y="6319774"/>
            <a:ext cx="2743200" cy="365125"/>
          </a:xfrm>
        </p:spPr>
        <p:txBody>
          <a:bodyPr/>
          <a:lstStyle/>
          <a:p>
            <a:fld id="{0CA61455-9239-9841-9259-BED08DB38B90}" type="slidenum">
              <a:rPr lang="en-US" smtClean="0">
                <a:solidFill>
                  <a:schemeClr val="bg1"/>
                </a:solidFill>
                <a:latin typeface="Arial" panose="020B0604020202020204" pitchFamily="34" charset="0"/>
                <a:cs typeface="Arial" panose="020B0604020202020204" pitchFamily="34" charset="0"/>
              </a:rPr>
              <a:t>8</a:t>
            </a:fld>
            <a:endParaRPr lang="en-US" dirty="0">
              <a:solidFill>
                <a:schemeClr val="bg1"/>
              </a:solidFill>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621615" y="1385332"/>
            <a:ext cx="11035229" cy="38778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600" dirty="0"/>
          </a:p>
        </p:txBody>
      </p:sp>
      <p:sp>
        <p:nvSpPr>
          <p:cNvPr id="10" name="Content Placeholder 2"/>
          <p:cNvSpPr txBox="1">
            <a:spLocks/>
          </p:cNvSpPr>
          <p:nvPr/>
        </p:nvSpPr>
        <p:spPr>
          <a:xfrm>
            <a:off x="621614" y="1274980"/>
            <a:ext cx="11331685"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endPar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p:txBody>
      </p:sp>
      <p:sp>
        <p:nvSpPr>
          <p:cNvPr id="4" name="TextBox 3">
            <a:extLst>
              <a:ext uri="{FF2B5EF4-FFF2-40B4-BE49-F238E27FC236}">
                <a16:creationId xmlns:a16="http://schemas.microsoft.com/office/drawing/2014/main" id="{CD170A5B-1159-AE40-AAA0-AFAC6378D0FF}"/>
              </a:ext>
            </a:extLst>
          </p:cNvPr>
          <p:cNvSpPr txBox="1"/>
          <p:nvPr/>
        </p:nvSpPr>
        <p:spPr>
          <a:xfrm>
            <a:off x="619855" y="1748713"/>
            <a:ext cx="11333444" cy="2400657"/>
          </a:xfrm>
          <a:prstGeom prst="rect">
            <a:avLst/>
          </a:prstGeom>
          <a:noFill/>
        </p:spPr>
        <p:txBody>
          <a:bodyPr wrap="square" rtlCol="0">
            <a:spAutoFit/>
          </a:bodyPr>
          <a:lstStyle/>
          <a:p>
            <a:pPr marL="457200" indent="-457200">
              <a:buFont typeface="Wingdings" pitchFamily="2" charset="2"/>
              <a:buChar char="§"/>
            </a:pPr>
            <a:r>
              <a:rPr lang="en-US" sz="2600" dirty="0"/>
              <a:t>Help reduce the turnover rate within the hospitality industry </a:t>
            </a:r>
          </a:p>
          <a:p>
            <a:pPr marL="914400" lvl="1" indent="-457200">
              <a:buFont typeface="Wingdings" pitchFamily="2" charset="2"/>
              <a:buChar char="§"/>
            </a:pPr>
            <a:r>
              <a:rPr lang="en-US" sz="2400" dirty="0"/>
              <a:t>Employee empowerment to become leaders</a:t>
            </a:r>
          </a:p>
          <a:p>
            <a:pPr marL="914400" lvl="1" indent="-457200">
              <a:buFont typeface="Wingdings" pitchFamily="2" charset="2"/>
              <a:buChar char="§"/>
            </a:pPr>
            <a:r>
              <a:rPr lang="en-US" sz="2400" dirty="0"/>
              <a:t>Another tool to help with their leadership skills</a:t>
            </a:r>
          </a:p>
          <a:p>
            <a:pPr marL="457200" indent="-457200">
              <a:buFont typeface="Wingdings" pitchFamily="2" charset="2"/>
              <a:buChar char="§"/>
            </a:pPr>
            <a:r>
              <a:rPr lang="en-US" sz="2600" dirty="0"/>
              <a:t>Contribute to the body of knowledge around leadership and stress</a:t>
            </a:r>
          </a:p>
          <a:p>
            <a:pPr marL="914400" lvl="1" indent="-457200">
              <a:buFont typeface="Wingdings" pitchFamily="2" charset="2"/>
              <a:buChar char="§"/>
            </a:pPr>
            <a:r>
              <a:rPr lang="en-US" sz="2400" dirty="0"/>
              <a:t>Understanding the problem of stress and ways to combat it</a:t>
            </a:r>
          </a:p>
          <a:p>
            <a:pPr marL="914400" lvl="1" indent="-457200">
              <a:buFont typeface="Wingdings" pitchFamily="2" charset="2"/>
              <a:buChar char="§"/>
            </a:pPr>
            <a:r>
              <a:rPr lang="en-US" sz="2400" dirty="0"/>
              <a:t>Figuring out the relationship of leadership and stress</a:t>
            </a:r>
          </a:p>
        </p:txBody>
      </p:sp>
    </p:spTree>
    <p:extLst>
      <p:ext uri="{BB962C8B-B14F-4D97-AF65-F5344CB8AC3E}">
        <p14:creationId xmlns:p14="http://schemas.microsoft.com/office/powerpoint/2010/main" val="89185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FF266B1-3DBF-2549-BEA1-56DD131E02B1}"/>
              </a:ext>
            </a:extLst>
          </p:cNvPr>
          <p:cNvPicPr>
            <a:picLocks noChangeAspect="1"/>
          </p:cNvPicPr>
          <p:nvPr/>
        </p:nvPicPr>
        <p:blipFill>
          <a:blip r:embed="rId3"/>
          <a:stretch>
            <a:fillRect/>
          </a:stretch>
        </p:blipFill>
        <p:spPr>
          <a:xfrm rot="5400000">
            <a:off x="5696712" y="362712"/>
            <a:ext cx="798577" cy="12192002"/>
          </a:xfrm>
          <a:prstGeom prst="rect">
            <a:avLst/>
          </a:prstGeom>
        </p:spPr>
      </p:pic>
      <p:pic>
        <p:nvPicPr>
          <p:cNvPr id="16" name="Picture 15">
            <a:extLst>
              <a:ext uri="{FF2B5EF4-FFF2-40B4-BE49-F238E27FC236}">
                <a16:creationId xmlns:a16="http://schemas.microsoft.com/office/drawing/2014/main" id="{F9DE31B4-9580-874C-83FE-D07D672225ED}"/>
              </a:ext>
            </a:extLst>
          </p:cNvPr>
          <p:cNvPicPr>
            <a:picLocks noChangeAspect="1"/>
          </p:cNvPicPr>
          <p:nvPr/>
        </p:nvPicPr>
        <p:blipFill>
          <a:blip r:embed="rId4"/>
          <a:stretch>
            <a:fillRect/>
          </a:stretch>
        </p:blipFill>
        <p:spPr>
          <a:xfrm>
            <a:off x="182649" y="6209422"/>
            <a:ext cx="2308995" cy="498019"/>
          </a:xfrm>
          <a:prstGeom prst="rect">
            <a:avLst/>
          </a:prstGeom>
        </p:spPr>
      </p:pic>
      <p:sp>
        <p:nvSpPr>
          <p:cNvPr id="18" name="TextBox 17">
            <a:extLst>
              <a:ext uri="{FF2B5EF4-FFF2-40B4-BE49-F238E27FC236}">
                <a16:creationId xmlns:a16="http://schemas.microsoft.com/office/drawing/2014/main" id="{7EF5B7AC-8AE3-AD4A-A4B1-7B0A30BC702E}"/>
              </a:ext>
            </a:extLst>
          </p:cNvPr>
          <p:cNvSpPr txBox="1"/>
          <p:nvPr/>
        </p:nvSpPr>
        <p:spPr>
          <a:xfrm>
            <a:off x="621614" y="494040"/>
            <a:ext cx="11166433" cy="630942"/>
          </a:xfrm>
          <a:prstGeom prst="rect">
            <a:avLst/>
          </a:prstGeom>
          <a:noFill/>
        </p:spPr>
        <p:txBody>
          <a:bodyPr wrap="square" rtlCol="0">
            <a:spAutoFit/>
          </a:bodyPr>
          <a:lstStyle/>
          <a:p>
            <a:r>
              <a:rPr lang="en-US" sz="3500" b="1" dirty="0">
                <a:solidFill>
                  <a:srgbClr val="6B002A"/>
                </a:solidFill>
                <a:latin typeface="Times" pitchFamily="2" charset="0"/>
                <a:ea typeface="Charter Roman" charset="0"/>
                <a:cs typeface="Charter Roman" charset="0"/>
              </a:rPr>
              <a:t>DEFINITION OF KEY TERMS</a:t>
            </a:r>
          </a:p>
        </p:txBody>
      </p:sp>
      <p:cxnSp>
        <p:nvCxnSpPr>
          <p:cNvPr id="19" name="Straight Connector 18">
            <a:extLst>
              <a:ext uri="{FF2B5EF4-FFF2-40B4-BE49-F238E27FC236}">
                <a16:creationId xmlns:a16="http://schemas.microsoft.com/office/drawing/2014/main" id="{310D1E8A-99B9-ED41-A5CE-E526728EE10C}"/>
              </a:ext>
            </a:extLst>
          </p:cNvPr>
          <p:cNvCxnSpPr>
            <a:cxnSpLocks/>
          </p:cNvCxnSpPr>
          <p:nvPr/>
        </p:nvCxnSpPr>
        <p:spPr>
          <a:xfrm>
            <a:off x="702166" y="1182856"/>
            <a:ext cx="770134" cy="0"/>
          </a:xfrm>
          <a:prstGeom prst="line">
            <a:avLst/>
          </a:prstGeom>
          <a:ln w="19050">
            <a:solidFill>
              <a:srgbClr val="FDA31B"/>
            </a:solidFill>
          </a:ln>
        </p:spPr>
        <p:style>
          <a:lnRef idx="1">
            <a:schemeClr val="accent1"/>
          </a:lnRef>
          <a:fillRef idx="0">
            <a:schemeClr val="accent1"/>
          </a:fillRef>
          <a:effectRef idx="0">
            <a:schemeClr val="accent1"/>
          </a:effectRef>
          <a:fontRef idx="minor">
            <a:schemeClr val="tx1"/>
          </a:fontRef>
        </p:style>
      </p:cxnSp>
      <p:sp>
        <p:nvSpPr>
          <p:cNvPr id="20" name="Slide Number Placeholder 2">
            <a:extLst>
              <a:ext uri="{FF2B5EF4-FFF2-40B4-BE49-F238E27FC236}">
                <a16:creationId xmlns:a16="http://schemas.microsoft.com/office/drawing/2014/main" id="{15C6B4A0-0495-D04F-A189-4521848AF16C}"/>
              </a:ext>
            </a:extLst>
          </p:cNvPr>
          <p:cNvSpPr>
            <a:spLocks noGrp="1"/>
          </p:cNvSpPr>
          <p:nvPr>
            <p:ph type="sldNum" sz="quarter" idx="12"/>
          </p:nvPr>
        </p:nvSpPr>
        <p:spPr>
          <a:xfrm>
            <a:off x="9329928" y="6319774"/>
            <a:ext cx="2743200" cy="365125"/>
          </a:xfrm>
        </p:spPr>
        <p:txBody>
          <a:bodyPr/>
          <a:lstStyle/>
          <a:p>
            <a:fld id="{0CA61455-9239-9841-9259-BED08DB38B90}" type="slidenum">
              <a:rPr lang="en-US" smtClean="0">
                <a:solidFill>
                  <a:schemeClr val="bg1"/>
                </a:solidFill>
                <a:latin typeface="Arial" panose="020B0604020202020204" pitchFamily="34" charset="0"/>
                <a:cs typeface="Arial" panose="020B0604020202020204" pitchFamily="34" charset="0"/>
              </a:rPr>
              <a:t>9</a:t>
            </a:fld>
            <a:endParaRPr lang="en-US" dirty="0">
              <a:solidFill>
                <a:schemeClr val="bg1"/>
              </a:solidFill>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621615" y="1385332"/>
            <a:ext cx="11035229" cy="38778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600" dirty="0"/>
          </a:p>
        </p:txBody>
      </p:sp>
      <p:sp>
        <p:nvSpPr>
          <p:cNvPr id="11" name="Content Placeholder 8"/>
          <p:cNvSpPr txBox="1">
            <a:spLocks/>
          </p:cNvSpPr>
          <p:nvPr/>
        </p:nvSpPr>
        <p:spPr>
          <a:xfrm>
            <a:off x="621615" y="1286532"/>
            <a:ext cx="11483247" cy="4611342"/>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endParaRPr kumimoji="0" lang="en-CA" sz="28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p:txBody>
      </p:sp>
      <p:sp>
        <p:nvSpPr>
          <p:cNvPr id="3" name="TextBox 2">
            <a:extLst>
              <a:ext uri="{FF2B5EF4-FFF2-40B4-BE49-F238E27FC236}">
                <a16:creationId xmlns:a16="http://schemas.microsoft.com/office/drawing/2014/main" id="{D81D7517-4846-9842-ABB7-8C2C1A2F8796}"/>
              </a:ext>
            </a:extLst>
          </p:cNvPr>
          <p:cNvSpPr txBox="1"/>
          <p:nvPr/>
        </p:nvSpPr>
        <p:spPr>
          <a:xfrm>
            <a:off x="702166" y="1385332"/>
            <a:ext cx="10954678" cy="2923877"/>
          </a:xfrm>
          <a:prstGeom prst="rect">
            <a:avLst/>
          </a:prstGeom>
          <a:noFill/>
        </p:spPr>
        <p:txBody>
          <a:bodyPr wrap="square" rtlCol="0">
            <a:spAutoFit/>
          </a:bodyPr>
          <a:lstStyle/>
          <a:p>
            <a:pPr marL="285750" indent="-285750">
              <a:lnSpc>
                <a:spcPct val="150000"/>
              </a:lnSpc>
              <a:buFont typeface="Wingdings" pitchFamily="2" charset="2"/>
              <a:buChar char="§"/>
            </a:pPr>
            <a:r>
              <a:rPr lang="en-US" sz="2600" dirty="0"/>
              <a:t>Occupational Burnout – stressors from work environment are not in the individual’s control. </a:t>
            </a:r>
          </a:p>
          <a:p>
            <a:pPr marL="285750" indent="-285750">
              <a:lnSpc>
                <a:spcPct val="150000"/>
              </a:lnSpc>
              <a:buFont typeface="Wingdings" pitchFamily="2" charset="2"/>
              <a:buChar char="§"/>
            </a:pPr>
            <a:r>
              <a:rPr lang="en-US" sz="2600" dirty="0"/>
              <a:t> Occupational Stress – stress that an individual put up with while working on their job. </a:t>
            </a:r>
          </a:p>
          <a:p>
            <a:pPr marL="285750" indent="-285750">
              <a:buFont typeface="Wingdings" pitchFamily="2" charset="2"/>
              <a:buChar char="§"/>
            </a:pPr>
            <a:endParaRPr lang="en-US" sz="2800" dirty="0"/>
          </a:p>
        </p:txBody>
      </p:sp>
    </p:spTree>
    <p:extLst>
      <p:ext uri="{BB962C8B-B14F-4D97-AF65-F5344CB8AC3E}">
        <p14:creationId xmlns:p14="http://schemas.microsoft.com/office/powerpoint/2010/main" val="37022894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A55164F702D52469DBC5D2E39B3942F" ma:contentTypeVersion="12" ma:contentTypeDescription="Create a new document." ma:contentTypeScope="" ma:versionID="cbc41a9e8d58082553f6ae8bc0badde3">
  <xsd:schema xmlns:xsd="http://www.w3.org/2001/XMLSchema" xmlns:xs="http://www.w3.org/2001/XMLSchema" xmlns:p="http://schemas.microsoft.com/office/2006/metadata/properties" xmlns:ns3="ca4b4328-7d9c-4568-98d7-da25ace00c25" xmlns:ns4="9b305561-bda2-4ae2-ab55-fc0380c3c446" targetNamespace="http://schemas.microsoft.com/office/2006/metadata/properties" ma:root="true" ma:fieldsID="e0d11431dbcd266f4e9819e704223c7d" ns3:_="" ns4:_="">
    <xsd:import namespace="ca4b4328-7d9c-4568-98d7-da25ace00c25"/>
    <xsd:import namespace="9b305561-bda2-4ae2-ab55-fc0380c3c44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DateTaken"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4b4328-7d9c-4568-98d7-da25ace00c2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b305561-bda2-4ae2-ab55-fc0380c3c44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179E5A-85BA-4F81-8420-B825176D1041}">
  <ds:schemaRefs>
    <ds:schemaRef ds:uri="http://purl.org/dc/terms/"/>
    <ds:schemaRef ds:uri="http://www.w3.org/XML/1998/namespace"/>
    <ds:schemaRef ds:uri="http://schemas.microsoft.com/office/2006/documentManagement/types"/>
    <ds:schemaRef ds:uri="http://schemas.openxmlformats.org/package/2006/metadata/core-properties"/>
    <ds:schemaRef ds:uri="http://purl.org/dc/elements/1.1/"/>
    <ds:schemaRef ds:uri="http://purl.org/dc/dcmitype/"/>
    <ds:schemaRef ds:uri="http://schemas.microsoft.com/office/2006/metadata/properties"/>
    <ds:schemaRef ds:uri="9b305561-bda2-4ae2-ab55-fc0380c3c446"/>
    <ds:schemaRef ds:uri="ca4b4328-7d9c-4568-98d7-da25ace00c25"/>
    <ds:schemaRef ds:uri="http://schemas.microsoft.com/office/infopath/2007/PartnerControls"/>
  </ds:schemaRefs>
</ds:datastoreItem>
</file>

<file path=customXml/itemProps2.xml><?xml version="1.0" encoding="utf-8"?>
<ds:datastoreItem xmlns:ds="http://schemas.openxmlformats.org/officeDocument/2006/customXml" ds:itemID="{4320F11F-71E3-4E84-8CE4-607B850D4F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4b4328-7d9c-4568-98d7-da25ace00c25"/>
    <ds:schemaRef ds:uri="9b305561-bda2-4ae2-ab55-fc0380c3c4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7FB6A8C-EA41-4260-8AD5-C1AF705DE01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11330</TotalTime>
  <Words>3769</Words>
  <Application>Microsoft Macintosh PowerPoint</Application>
  <PresentationFormat>Widescreen</PresentationFormat>
  <Paragraphs>249</Paragraphs>
  <Slides>23</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Calibri Light</vt:lpstr>
      <vt:lpstr>Cambria</vt:lpstr>
      <vt:lpstr>Noto Sans Symbols</vt:lpstr>
      <vt:lpstr>Times</vt:lpstr>
      <vt:lpstr>Wingdings</vt:lpstr>
      <vt:lpstr>Wingdings 3</vt:lpstr>
      <vt:lpstr>Office Theme</vt:lpstr>
      <vt:lpstr>    Transformational Leadership and Job-Related Stress in the Hospitality Industry: A Correlational Study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CityU</dc:title>
  <dc:creator>Nicole Kitchen</dc:creator>
  <cp:lastModifiedBy>Reginald Terry</cp:lastModifiedBy>
  <cp:revision>316</cp:revision>
  <cp:lastPrinted>2019-09-23T21:40:40Z</cp:lastPrinted>
  <dcterms:created xsi:type="dcterms:W3CDTF">2018-10-02T19:30:51Z</dcterms:created>
  <dcterms:modified xsi:type="dcterms:W3CDTF">2022-04-05T15:34:47Z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0x010100EA55164F702D52469DBC5D2E39B3942F</vt:lpwstr>
  </property>
  <property fmtid="{D5CDD505-2E9C-101B-9397-08002B2CF9AE}" pid="3" name="_dlc_DocIdItemGuid">
    <vt:lpwstr>93a10105-5397-47f9-8151-c677eeb4b035</vt:lpwstr>
  </property>
  <property fmtid="{D5CDD505-2E9C-101B-9397-08002B2CF9AE}" pid="4" name="_dlc_DocId">
    <vt:lpwstr>JMU6HW5CN4KV-1644203685-20</vt:lpwstr>
  </property>
  <property fmtid="{D5CDD505-2E9C-101B-9397-08002B2CF9AE}" pid="5" name="_dlc_DocIdUrl">
    <vt:lpwstr>https://home.cityu.edu/Marketing/_layouts/15/DocIdRedir.aspx?ID=JMU6HW5CN4KV-1644203685-20, JMU6HW5CN4KV-1644203685-20</vt:lpwstr>
  </property>
  <property fmtid="{D5CDD505-2E9C-101B-9397-08002B2CF9AE}" pid="6" name="eea04e22b91843438d12fac5e9c4afc3">
    <vt:lpwstr/>
  </property>
  <property fmtid="{D5CDD505-2E9C-101B-9397-08002B2CF9AE}" pid="7" name="TermStoreOwningGroup">
    <vt:lpwstr/>
  </property>
  <property fmtid="{D5CDD505-2E9C-101B-9397-08002B2CF9AE}" pid="8" name="TermStoreBusinessCategory">
    <vt:lpwstr/>
  </property>
  <property fmtid="{D5CDD505-2E9C-101B-9397-08002B2CF9AE}" pid="9" name="Owning Dept">
    <vt:lpwstr/>
  </property>
</Properties>
</file>