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258" r:id="rId3"/>
  </p:sldIdLst>
  <p:sldSz cx="27432000" cy="18288000"/>
  <p:notesSz cx="6858000" cy="9144000"/>
  <p:defaultText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9" autoAdjust="0"/>
    <p:restoredTop sz="86949" autoAdjust="0"/>
  </p:normalViewPr>
  <p:slideViewPr>
    <p:cSldViewPr snapToGrid="0" snapToObjects="1">
      <p:cViewPr>
        <p:scale>
          <a:sx n="32" d="100"/>
          <a:sy n="32" d="100"/>
        </p:scale>
        <p:origin x="-80" y="-1008"/>
      </p:cViewPr>
      <p:guideLst>
        <p:guide orient="horz" pos="5735"/>
        <p:guide pos="866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652966-300D-BE4F-8AE8-729AB38D7BA8}" type="datetimeFigureOut">
              <a:rPr lang="en-US" smtClean="0"/>
              <a:t>6/1/15</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00BD9C-4602-454B-AC7C-9BDD37EF7833}" type="slidenum">
              <a:rPr lang="en-US" smtClean="0"/>
              <a:t>‹#›</a:t>
            </a:fld>
            <a:endParaRPr lang="en-US"/>
          </a:p>
        </p:txBody>
      </p:sp>
    </p:spTree>
    <p:extLst>
      <p:ext uri="{BB962C8B-B14F-4D97-AF65-F5344CB8AC3E}">
        <p14:creationId xmlns:p14="http://schemas.microsoft.com/office/powerpoint/2010/main" val="3364428653"/>
      </p:ext>
    </p:extLst>
  </p:cSld>
  <p:clrMap bg1="lt1" tx1="dk1" bg2="lt2" tx2="dk2" accent1="accent1" accent2="accent2" accent3="accent3" accent4="accent4" accent5="accent5" accent6="accent6" hlink="hlink" folHlink="folHlink"/>
  <p:notesStyle>
    <a:lvl1pPr marL="0" algn="l" defTabSz="1306266" rtl="0" eaLnBrk="1" latinLnBrk="0" hangingPunct="1">
      <a:defRPr sz="3400" kern="1200">
        <a:solidFill>
          <a:schemeClr val="tx1"/>
        </a:solidFill>
        <a:latin typeface="+mn-lt"/>
        <a:ea typeface="+mn-ea"/>
        <a:cs typeface="+mn-cs"/>
      </a:defRPr>
    </a:lvl1pPr>
    <a:lvl2pPr marL="1306266" algn="l" defTabSz="1306266" rtl="0" eaLnBrk="1" latinLnBrk="0" hangingPunct="1">
      <a:defRPr sz="3400" kern="1200">
        <a:solidFill>
          <a:schemeClr val="tx1"/>
        </a:solidFill>
        <a:latin typeface="+mn-lt"/>
        <a:ea typeface="+mn-ea"/>
        <a:cs typeface="+mn-cs"/>
      </a:defRPr>
    </a:lvl2pPr>
    <a:lvl3pPr marL="2612532" algn="l" defTabSz="1306266" rtl="0" eaLnBrk="1" latinLnBrk="0" hangingPunct="1">
      <a:defRPr sz="3400" kern="1200">
        <a:solidFill>
          <a:schemeClr val="tx1"/>
        </a:solidFill>
        <a:latin typeface="+mn-lt"/>
        <a:ea typeface="+mn-ea"/>
        <a:cs typeface="+mn-cs"/>
      </a:defRPr>
    </a:lvl3pPr>
    <a:lvl4pPr marL="3918798" algn="l" defTabSz="1306266" rtl="0" eaLnBrk="1" latinLnBrk="0" hangingPunct="1">
      <a:defRPr sz="3400" kern="1200">
        <a:solidFill>
          <a:schemeClr val="tx1"/>
        </a:solidFill>
        <a:latin typeface="+mn-lt"/>
        <a:ea typeface="+mn-ea"/>
        <a:cs typeface="+mn-cs"/>
      </a:defRPr>
    </a:lvl4pPr>
    <a:lvl5pPr marL="5225064" algn="l" defTabSz="1306266" rtl="0" eaLnBrk="1" latinLnBrk="0" hangingPunct="1">
      <a:defRPr sz="3400" kern="1200">
        <a:solidFill>
          <a:schemeClr val="tx1"/>
        </a:solidFill>
        <a:latin typeface="+mn-lt"/>
        <a:ea typeface="+mn-ea"/>
        <a:cs typeface="+mn-cs"/>
      </a:defRPr>
    </a:lvl5pPr>
    <a:lvl6pPr marL="6531331" algn="l" defTabSz="1306266" rtl="0" eaLnBrk="1" latinLnBrk="0" hangingPunct="1">
      <a:defRPr sz="3400" kern="1200">
        <a:solidFill>
          <a:schemeClr val="tx1"/>
        </a:solidFill>
        <a:latin typeface="+mn-lt"/>
        <a:ea typeface="+mn-ea"/>
        <a:cs typeface="+mn-cs"/>
      </a:defRPr>
    </a:lvl6pPr>
    <a:lvl7pPr marL="7837597" algn="l" defTabSz="1306266" rtl="0" eaLnBrk="1" latinLnBrk="0" hangingPunct="1">
      <a:defRPr sz="3400" kern="1200">
        <a:solidFill>
          <a:schemeClr val="tx1"/>
        </a:solidFill>
        <a:latin typeface="+mn-lt"/>
        <a:ea typeface="+mn-ea"/>
        <a:cs typeface="+mn-cs"/>
      </a:defRPr>
    </a:lvl7pPr>
    <a:lvl8pPr marL="9143863" algn="l" defTabSz="1306266" rtl="0" eaLnBrk="1" latinLnBrk="0" hangingPunct="1">
      <a:defRPr sz="3400" kern="1200">
        <a:solidFill>
          <a:schemeClr val="tx1"/>
        </a:solidFill>
        <a:latin typeface="+mn-lt"/>
        <a:ea typeface="+mn-ea"/>
        <a:cs typeface="+mn-cs"/>
      </a:defRPr>
    </a:lvl8pPr>
    <a:lvl9pPr marL="10450129" algn="l" defTabSz="1306266" rtl="0" eaLnBrk="1" latinLnBrk="0" hangingPunct="1">
      <a:defRPr sz="3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challenges in </a:t>
            </a:r>
            <a:r>
              <a:rPr lang="en-US" smtClean="0"/>
              <a:t>the conclusion</a:t>
            </a:r>
            <a:endParaRPr lang="en-US"/>
          </a:p>
        </p:txBody>
      </p:sp>
      <p:sp>
        <p:nvSpPr>
          <p:cNvPr id="4" name="Slide Number Placeholder 3"/>
          <p:cNvSpPr>
            <a:spLocks noGrp="1"/>
          </p:cNvSpPr>
          <p:nvPr>
            <p:ph type="sldNum" sz="quarter" idx="10"/>
          </p:nvPr>
        </p:nvSpPr>
        <p:spPr/>
        <p:txBody>
          <a:bodyPr/>
          <a:lstStyle/>
          <a:p>
            <a:fld id="{5C00BD9C-4602-454B-AC7C-9BDD37EF7833}" type="slidenum">
              <a:rPr lang="en-US" smtClean="0"/>
              <a:t>1</a:t>
            </a:fld>
            <a:endParaRPr lang="en-US"/>
          </a:p>
        </p:txBody>
      </p:sp>
    </p:spTree>
    <p:extLst>
      <p:ext uri="{BB962C8B-B14F-4D97-AF65-F5344CB8AC3E}">
        <p14:creationId xmlns:p14="http://schemas.microsoft.com/office/powerpoint/2010/main" val="649869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challenges in </a:t>
            </a:r>
            <a:r>
              <a:rPr lang="en-US" smtClean="0"/>
              <a:t>the conclusion</a:t>
            </a:r>
            <a:endParaRPr lang="en-US"/>
          </a:p>
        </p:txBody>
      </p:sp>
      <p:sp>
        <p:nvSpPr>
          <p:cNvPr id="4" name="Slide Number Placeholder 3"/>
          <p:cNvSpPr>
            <a:spLocks noGrp="1"/>
          </p:cNvSpPr>
          <p:nvPr>
            <p:ph type="sldNum" sz="quarter" idx="10"/>
          </p:nvPr>
        </p:nvSpPr>
        <p:spPr/>
        <p:txBody>
          <a:bodyPr/>
          <a:lstStyle/>
          <a:p>
            <a:fld id="{5C00BD9C-4602-454B-AC7C-9BDD37EF7833}" type="slidenum">
              <a:rPr lang="en-US" smtClean="0"/>
              <a:t>2</a:t>
            </a:fld>
            <a:endParaRPr lang="en-US"/>
          </a:p>
        </p:txBody>
      </p:sp>
    </p:spTree>
    <p:extLst>
      <p:ext uri="{BB962C8B-B14F-4D97-AF65-F5344CB8AC3E}">
        <p14:creationId xmlns:p14="http://schemas.microsoft.com/office/powerpoint/2010/main" val="649869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681136"/>
            <a:ext cx="23317200" cy="3920067"/>
          </a:xfrm>
        </p:spPr>
        <p:txBody>
          <a:bodyPr/>
          <a:lstStyle/>
          <a:p>
            <a:r>
              <a:rPr lang="en-US" smtClean="0"/>
              <a:t>Click to edit Master title style</a:t>
            </a:r>
            <a:endParaRPr lang="en-US"/>
          </a:p>
        </p:txBody>
      </p:sp>
      <p:sp>
        <p:nvSpPr>
          <p:cNvPr id="3" name="Subtitle 2"/>
          <p:cNvSpPr>
            <a:spLocks noGrp="1"/>
          </p:cNvSpPr>
          <p:nvPr>
            <p:ph type="subTitle" idx="1"/>
          </p:nvPr>
        </p:nvSpPr>
        <p:spPr>
          <a:xfrm>
            <a:off x="4114800" y="10363200"/>
            <a:ext cx="19202400" cy="4673600"/>
          </a:xfrm>
        </p:spPr>
        <p:txBody>
          <a:bodyPr/>
          <a:lstStyle>
            <a:lvl1pPr marL="0" indent="0" algn="ctr">
              <a:buNone/>
              <a:defRPr>
                <a:solidFill>
                  <a:schemeClr val="tx1">
                    <a:tint val="75000"/>
                  </a:schemeClr>
                </a:solidFill>
              </a:defRPr>
            </a:lvl1pPr>
            <a:lvl2pPr marL="1306266" indent="0" algn="ctr">
              <a:buNone/>
              <a:defRPr>
                <a:solidFill>
                  <a:schemeClr val="tx1">
                    <a:tint val="75000"/>
                  </a:schemeClr>
                </a:solidFill>
              </a:defRPr>
            </a:lvl2pPr>
            <a:lvl3pPr marL="2612532" indent="0" algn="ctr">
              <a:buNone/>
              <a:defRPr>
                <a:solidFill>
                  <a:schemeClr val="tx1">
                    <a:tint val="75000"/>
                  </a:schemeClr>
                </a:solidFill>
              </a:defRPr>
            </a:lvl3pPr>
            <a:lvl4pPr marL="3918798" indent="0" algn="ctr">
              <a:buNone/>
              <a:defRPr>
                <a:solidFill>
                  <a:schemeClr val="tx1">
                    <a:tint val="75000"/>
                  </a:schemeClr>
                </a:solidFill>
              </a:defRPr>
            </a:lvl4pPr>
            <a:lvl5pPr marL="5225064" indent="0" algn="ctr">
              <a:buNone/>
              <a:defRPr>
                <a:solidFill>
                  <a:schemeClr val="tx1">
                    <a:tint val="75000"/>
                  </a:schemeClr>
                </a:solidFill>
              </a:defRPr>
            </a:lvl5pPr>
            <a:lvl6pPr marL="6531331" indent="0" algn="ctr">
              <a:buNone/>
              <a:defRPr>
                <a:solidFill>
                  <a:schemeClr val="tx1">
                    <a:tint val="75000"/>
                  </a:schemeClr>
                </a:solidFill>
              </a:defRPr>
            </a:lvl6pPr>
            <a:lvl7pPr marL="7837597" indent="0" algn="ctr">
              <a:buNone/>
              <a:defRPr>
                <a:solidFill>
                  <a:schemeClr val="tx1">
                    <a:tint val="75000"/>
                  </a:schemeClr>
                </a:solidFill>
              </a:defRPr>
            </a:lvl7pPr>
            <a:lvl8pPr marL="9143863" indent="0" algn="ctr">
              <a:buNone/>
              <a:defRPr>
                <a:solidFill>
                  <a:schemeClr val="tx1">
                    <a:tint val="75000"/>
                  </a:schemeClr>
                </a:solidFill>
              </a:defRPr>
            </a:lvl8pPr>
            <a:lvl9pPr marL="1045012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5E33B5-6111-9346-951D-3F595DE51257}"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4158851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E33B5-6111-9346-951D-3F595DE51257}"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931136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0" y="732370"/>
            <a:ext cx="6172200" cy="156040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732370"/>
            <a:ext cx="18059400" cy="156040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E33B5-6111-9346-951D-3F595DE51257}"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27303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E33B5-6111-9346-951D-3F595DE51257}"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333222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1751735"/>
            <a:ext cx="23317200" cy="3632200"/>
          </a:xfrm>
        </p:spPr>
        <p:txBody>
          <a:bodyPr anchor="t"/>
          <a:lstStyle>
            <a:lvl1pPr algn="l">
              <a:defRPr sz="11400" b="1" cap="all"/>
            </a:lvl1pPr>
          </a:lstStyle>
          <a:p>
            <a:r>
              <a:rPr lang="en-US" smtClean="0"/>
              <a:t>Click to edit Master title style</a:t>
            </a:r>
            <a:endParaRPr lang="en-US"/>
          </a:p>
        </p:txBody>
      </p:sp>
      <p:sp>
        <p:nvSpPr>
          <p:cNvPr id="3" name="Text Placeholder 2"/>
          <p:cNvSpPr>
            <a:spLocks noGrp="1"/>
          </p:cNvSpPr>
          <p:nvPr>
            <p:ph type="body" idx="1"/>
          </p:nvPr>
        </p:nvSpPr>
        <p:spPr>
          <a:xfrm>
            <a:off x="2166939" y="7751237"/>
            <a:ext cx="23317200" cy="4000499"/>
          </a:xfrm>
        </p:spPr>
        <p:txBody>
          <a:bodyPr anchor="b"/>
          <a:lstStyle>
            <a:lvl1pPr marL="0" indent="0">
              <a:buNone/>
              <a:defRPr sz="5700">
                <a:solidFill>
                  <a:schemeClr val="tx1">
                    <a:tint val="75000"/>
                  </a:schemeClr>
                </a:solidFill>
              </a:defRPr>
            </a:lvl1pPr>
            <a:lvl2pPr marL="1306266" indent="0">
              <a:buNone/>
              <a:defRPr sz="5100">
                <a:solidFill>
                  <a:schemeClr val="tx1">
                    <a:tint val="75000"/>
                  </a:schemeClr>
                </a:solidFill>
              </a:defRPr>
            </a:lvl2pPr>
            <a:lvl3pPr marL="2612532" indent="0">
              <a:buNone/>
              <a:defRPr sz="4600">
                <a:solidFill>
                  <a:schemeClr val="tx1">
                    <a:tint val="75000"/>
                  </a:schemeClr>
                </a:solidFill>
              </a:defRPr>
            </a:lvl3pPr>
            <a:lvl4pPr marL="3918798" indent="0">
              <a:buNone/>
              <a:defRPr sz="4000">
                <a:solidFill>
                  <a:schemeClr val="tx1">
                    <a:tint val="75000"/>
                  </a:schemeClr>
                </a:solidFill>
              </a:defRPr>
            </a:lvl4pPr>
            <a:lvl5pPr marL="5225064" indent="0">
              <a:buNone/>
              <a:defRPr sz="4000">
                <a:solidFill>
                  <a:schemeClr val="tx1">
                    <a:tint val="75000"/>
                  </a:schemeClr>
                </a:solidFill>
              </a:defRPr>
            </a:lvl5pPr>
            <a:lvl6pPr marL="6531331" indent="0">
              <a:buNone/>
              <a:defRPr sz="4000">
                <a:solidFill>
                  <a:schemeClr val="tx1">
                    <a:tint val="75000"/>
                  </a:schemeClr>
                </a:solidFill>
              </a:defRPr>
            </a:lvl6pPr>
            <a:lvl7pPr marL="7837597" indent="0">
              <a:buNone/>
              <a:defRPr sz="4000">
                <a:solidFill>
                  <a:schemeClr val="tx1">
                    <a:tint val="75000"/>
                  </a:schemeClr>
                </a:solidFill>
              </a:defRPr>
            </a:lvl7pPr>
            <a:lvl8pPr marL="9143863" indent="0">
              <a:buNone/>
              <a:defRPr sz="4000">
                <a:solidFill>
                  <a:schemeClr val="tx1">
                    <a:tint val="75000"/>
                  </a:schemeClr>
                </a:solidFill>
              </a:defRPr>
            </a:lvl8pPr>
            <a:lvl9pPr marL="10450129" indent="0">
              <a:buNone/>
              <a:defRPr sz="4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5E33B5-6111-9346-951D-3F595DE51257}"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412692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4267202"/>
            <a:ext cx="12115800" cy="120692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3944600" y="4267202"/>
            <a:ext cx="12115800" cy="120692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5E33B5-6111-9346-951D-3F595DE51257}" type="datetimeFigureOut">
              <a:rPr lang="en-US" smtClean="0"/>
              <a:t>6/1/15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2014004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4093635"/>
            <a:ext cx="12120564"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4" name="Content Placeholder 3"/>
          <p:cNvSpPr>
            <a:spLocks noGrp="1"/>
          </p:cNvSpPr>
          <p:nvPr>
            <p:ph sz="half" idx="2"/>
          </p:nvPr>
        </p:nvSpPr>
        <p:spPr>
          <a:xfrm>
            <a:off x="1371600" y="5799667"/>
            <a:ext cx="12120564"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078" y="4093635"/>
            <a:ext cx="12125325"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6" name="Content Placeholder 5"/>
          <p:cNvSpPr>
            <a:spLocks noGrp="1"/>
          </p:cNvSpPr>
          <p:nvPr>
            <p:ph sz="quarter" idx="4"/>
          </p:nvPr>
        </p:nvSpPr>
        <p:spPr>
          <a:xfrm>
            <a:off x="13935078" y="5799667"/>
            <a:ext cx="12125325"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5E33B5-6111-9346-951D-3F595DE51257}" type="datetimeFigureOut">
              <a:rPr lang="en-US" smtClean="0"/>
              <a:t>6/1/15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871255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5E33B5-6111-9346-951D-3F595DE51257}" type="datetimeFigureOut">
              <a:rPr lang="en-US" smtClean="0"/>
              <a:t>6/1/15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6741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E33B5-6111-9346-951D-3F595DE51257}" type="datetimeFigureOut">
              <a:rPr lang="en-US" smtClean="0"/>
              <a:t>6/1/15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398020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3" y="728133"/>
            <a:ext cx="9024939" cy="3098800"/>
          </a:xfrm>
        </p:spPr>
        <p:txBody>
          <a:bodyPr anchor="b"/>
          <a:lstStyle>
            <a:lvl1pPr algn="l">
              <a:defRPr sz="5700" b="1"/>
            </a:lvl1pPr>
          </a:lstStyle>
          <a:p>
            <a:r>
              <a:rPr lang="en-US" smtClean="0"/>
              <a:t>Click to edit Master title style</a:t>
            </a:r>
            <a:endParaRPr lang="en-US"/>
          </a:p>
        </p:txBody>
      </p:sp>
      <p:sp>
        <p:nvSpPr>
          <p:cNvPr id="3" name="Content Placeholder 2"/>
          <p:cNvSpPr>
            <a:spLocks noGrp="1"/>
          </p:cNvSpPr>
          <p:nvPr>
            <p:ph idx="1"/>
          </p:nvPr>
        </p:nvSpPr>
        <p:spPr>
          <a:xfrm>
            <a:off x="10725150" y="728136"/>
            <a:ext cx="15335250" cy="15608301"/>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603" y="3826936"/>
            <a:ext cx="9024939" cy="12509501"/>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E33B5-6111-9346-951D-3F595DE51257}" type="datetimeFigureOut">
              <a:rPr lang="en-US" smtClean="0"/>
              <a:t>6/1/15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342907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2801601"/>
            <a:ext cx="16459200" cy="1511301"/>
          </a:xfrm>
        </p:spPr>
        <p:txBody>
          <a:bodyPr anchor="b"/>
          <a:lstStyle>
            <a:lvl1pPr algn="l">
              <a:defRPr sz="5700" b="1"/>
            </a:lvl1pPr>
          </a:lstStyle>
          <a:p>
            <a:r>
              <a:rPr lang="en-US" smtClean="0"/>
              <a:t>Click to edit Master title style</a:t>
            </a:r>
            <a:endParaRPr lang="en-US"/>
          </a:p>
        </p:txBody>
      </p:sp>
      <p:sp>
        <p:nvSpPr>
          <p:cNvPr id="3" name="Picture Placeholder 2"/>
          <p:cNvSpPr>
            <a:spLocks noGrp="1"/>
          </p:cNvSpPr>
          <p:nvPr>
            <p:ph type="pic" idx="1"/>
          </p:nvPr>
        </p:nvSpPr>
        <p:spPr>
          <a:xfrm>
            <a:off x="5376864" y="1634067"/>
            <a:ext cx="16459200" cy="10972800"/>
          </a:xfrm>
        </p:spPr>
        <p:txBody>
          <a:bodyPr/>
          <a:lstStyle>
            <a:lvl1pPr marL="0" indent="0">
              <a:buNone/>
              <a:defRPr sz="9100"/>
            </a:lvl1pPr>
            <a:lvl2pPr marL="1306266" indent="0">
              <a:buNone/>
              <a:defRPr sz="8000"/>
            </a:lvl2pPr>
            <a:lvl3pPr marL="2612532" indent="0">
              <a:buNone/>
              <a:defRPr sz="6900"/>
            </a:lvl3pPr>
            <a:lvl4pPr marL="3918798" indent="0">
              <a:buNone/>
              <a:defRPr sz="5700"/>
            </a:lvl4pPr>
            <a:lvl5pPr marL="5225064" indent="0">
              <a:buNone/>
              <a:defRPr sz="5700"/>
            </a:lvl5pPr>
            <a:lvl6pPr marL="6531331" indent="0">
              <a:buNone/>
              <a:defRPr sz="5700"/>
            </a:lvl6pPr>
            <a:lvl7pPr marL="7837597" indent="0">
              <a:buNone/>
              <a:defRPr sz="5700"/>
            </a:lvl7pPr>
            <a:lvl8pPr marL="9143863" indent="0">
              <a:buNone/>
              <a:defRPr sz="5700"/>
            </a:lvl8pPr>
            <a:lvl9pPr marL="10450129" indent="0">
              <a:buNone/>
              <a:defRPr sz="5700"/>
            </a:lvl9pPr>
          </a:lstStyle>
          <a:p>
            <a:endParaRPr lang="en-US"/>
          </a:p>
        </p:txBody>
      </p:sp>
      <p:sp>
        <p:nvSpPr>
          <p:cNvPr id="4" name="Text Placeholder 3"/>
          <p:cNvSpPr>
            <a:spLocks noGrp="1"/>
          </p:cNvSpPr>
          <p:nvPr>
            <p:ph type="body" sz="half" idx="2"/>
          </p:nvPr>
        </p:nvSpPr>
        <p:spPr>
          <a:xfrm>
            <a:off x="5376864" y="14312902"/>
            <a:ext cx="16459200" cy="2146299"/>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E33B5-6111-9346-951D-3F595DE51257}" type="datetimeFigureOut">
              <a:rPr lang="en-US" smtClean="0"/>
              <a:t>6/1/15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186247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61253" tIns="130627" rIns="261253" bIns="13062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371600" y="4267202"/>
            <a:ext cx="24688800" cy="12069235"/>
          </a:xfrm>
          <a:prstGeom prst="rect">
            <a:avLst/>
          </a:prstGeom>
        </p:spPr>
        <p:txBody>
          <a:bodyPr vert="horz" lIns="261253" tIns="130627" rIns="261253" bIns="1306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371600" y="16950269"/>
            <a:ext cx="6400800" cy="973667"/>
          </a:xfrm>
          <a:prstGeom prst="rect">
            <a:avLst/>
          </a:prstGeom>
        </p:spPr>
        <p:txBody>
          <a:bodyPr vert="horz" lIns="261253" tIns="130627" rIns="261253" bIns="130627" rtlCol="0" anchor="ctr"/>
          <a:lstStyle>
            <a:lvl1pPr algn="l">
              <a:defRPr sz="3400">
                <a:solidFill>
                  <a:schemeClr val="tx1">
                    <a:tint val="75000"/>
                  </a:schemeClr>
                </a:solidFill>
              </a:defRPr>
            </a:lvl1pPr>
          </a:lstStyle>
          <a:p>
            <a:fld id="{955E33B5-6111-9346-951D-3F595DE51257}" type="datetimeFigureOut">
              <a:rPr lang="en-US" smtClean="0"/>
              <a:t>6/1/15</a:t>
            </a:fld>
            <a:endParaRPr lang="en-US"/>
          </a:p>
        </p:txBody>
      </p:sp>
      <p:sp>
        <p:nvSpPr>
          <p:cNvPr id="5" name="Footer Placeholder 4"/>
          <p:cNvSpPr>
            <a:spLocks noGrp="1"/>
          </p:cNvSpPr>
          <p:nvPr>
            <p:ph type="ftr" sz="quarter" idx="3"/>
          </p:nvPr>
        </p:nvSpPr>
        <p:spPr>
          <a:xfrm>
            <a:off x="9372600" y="16950269"/>
            <a:ext cx="8686800" cy="973667"/>
          </a:xfrm>
          <a:prstGeom prst="rect">
            <a:avLst/>
          </a:prstGeom>
        </p:spPr>
        <p:txBody>
          <a:bodyPr vert="horz" lIns="261253" tIns="130627" rIns="261253" bIns="130627" rtlCol="0" anchor="ctr"/>
          <a:lstStyle>
            <a:lvl1pPr algn="ctr">
              <a:defRPr sz="3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6950269"/>
            <a:ext cx="6400800" cy="973667"/>
          </a:xfrm>
          <a:prstGeom prst="rect">
            <a:avLst/>
          </a:prstGeom>
        </p:spPr>
        <p:txBody>
          <a:bodyPr vert="horz" lIns="261253" tIns="130627" rIns="261253" bIns="130627" rtlCol="0" anchor="ctr"/>
          <a:lstStyle>
            <a:lvl1pPr algn="r">
              <a:defRPr sz="3400">
                <a:solidFill>
                  <a:schemeClr val="tx1">
                    <a:tint val="75000"/>
                  </a:schemeClr>
                </a:solidFill>
              </a:defRPr>
            </a:lvl1pPr>
          </a:lstStyle>
          <a:p>
            <a:fld id="{B2866D79-BF9D-8D4A-8BA4-CCDA88AAF3C4}" type="slidenum">
              <a:rPr lang="en-US" smtClean="0"/>
              <a:t>‹#›</a:t>
            </a:fld>
            <a:endParaRPr lang="en-US"/>
          </a:p>
        </p:txBody>
      </p:sp>
    </p:spTree>
    <p:extLst>
      <p:ext uri="{BB962C8B-B14F-4D97-AF65-F5344CB8AC3E}">
        <p14:creationId xmlns:p14="http://schemas.microsoft.com/office/powerpoint/2010/main" val="1332801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06266" rtl="0" eaLnBrk="1" latinLnBrk="0" hangingPunct="1">
        <a:spcBef>
          <a:spcPct val="0"/>
        </a:spcBef>
        <a:buNone/>
        <a:defRPr sz="12600" kern="1200">
          <a:solidFill>
            <a:schemeClr val="tx1"/>
          </a:solidFill>
          <a:latin typeface="+mj-lt"/>
          <a:ea typeface="+mj-ea"/>
          <a:cs typeface="+mj-cs"/>
        </a:defRPr>
      </a:lvl1pPr>
    </p:titleStyle>
    <p:bodyStyle>
      <a:lvl1pPr marL="979700" indent="-979700" algn="l" defTabSz="1306266" rtl="0" eaLnBrk="1" latinLnBrk="0" hangingPunct="1">
        <a:spcBef>
          <a:spcPct val="20000"/>
        </a:spcBef>
        <a:buFont typeface="Arial"/>
        <a:buChar char="•"/>
        <a:defRPr sz="9100" kern="1200">
          <a:solidFill>
            <a:schemeClr val="tx1"/>
          </a:solidFill>
          <a:latin typeface="+mn-lt"/>
          <a:ea typeface="+mn-ea"/>
          <a:cs typeface="+mn-cs"/>
        </a:defRPr>
      </a:lvl1pPr>
      <a:lvl2pPr marL="2122682" indent="-816416" algn="l" defTabSz="1306266" rtl="0" eaLnBrk="1" latinLnBrk="0" hangingPunct="1">
        <a:spcBef>
          <a:spcPct val="20000"/>
        </a:spcBef>
        <a:buFont typeface="Arial"/>
        <a:buChar char="–"/>
        <a:defRPr sz="8000" kern="1200">
          <a:solidFill>
            <a:schemeClr val="tx1"/>
          </a:solidFill>
          <a:latin typeface="+mn-lt"/>
          <a:ea typeface="+mn-ea"/>
          <a:cs typeface="+mn-cs"/>
        </a:defRPr>
      </a:lvl2pPr>
      <a:lvl3pPr marL="3265665" indent="-653133" algn="l" defTabSz="1306266" rtl="0" eaLnBrk="1" latinLnBrk="0" hangingPunct="1">
        <a:spcBef>
          <a:spcPct val="20000"/>
        </a:spcBef>
        <a:buFont typeface="Arial"/>
        <a:buChar char="•"/>
        <a:defRPr sz="6900" kern="1200">
          <a:solidFill>
            <a:schemeClr val="tx1"/>
          </a:solidFill>
          <a:latin typeface="+mn-lt"/>
          <a:ea typeface="+mn-ea"/>
          <a:cs typeface="+mn-cs"/>
        </a:defRPr>
      </a:lvl3pPr>
      <a:lvl4pPr marL="4571931" indent="-653133" algn="l" defTabSz="1306266" rtl="0" eaLnBrk="1" latinLnBrk="0" hangingPunct="1">
        <a:spcBef>
          <a:spcPct val="20000"/>
        </a:spcBef>
        <a:buFont typeface="Arial"/>
        <a:buChar char="–"/>
        <a:defRPr sz="5700" kern="1200">
          <a:solidFill>
            <a:schemeClr val="tx1"/>
          </a:solidFill>
          <a:latin typeface="+mn-lt"/>
          <a:ea typeface="+mn-ea"/>
          <a:cs typeface="+mn-cs"/>
        </a:defRPr>
      </a:lvl4pPr>
      <a:lvl5pPr marL="5878198" indent="-653133" algn="l" defTabSz="1306266" rtl="0" eaLnBrk="1" latinLnBrk="0" hangingPunct="1">
        <a:spcBef>
          <a:spcPct val="20000"/>
        </a:spcBef>
        <a:buFont typeface="Arial"/>
        <a:buChar char="»"/>
        <a:defRPr sz="5700" kern="1200">
          <a:solidFill>
            <a:schemeClr val="tx1"/>
          </a:solidFill>
          <a:latin typeface="+mn-lt"/>
          <a:ea typeface="+mn-ea"/>
          <a:cs typeface="+mn-cs"/>
        </a:defRPr>
      </a:lvl5pPr>
      <a:lvl6pPr marL="7184464" indent="-653133" algn="l" defTabSz="1306266" rtl="0" eaLnBrk="1" latinLnBrk="0" hangingPunct="1">
        <a:spcBef>
          <a:spcPct val="20000"/>
        </a:spcBef>
        <a:buFont typeface="Arial"/>
        <a:buChar char="•"/>
        <a:defRPr sz="5700" kern="1200">
          <a:solidFill>
            <a:schemeClr val="tx1"/>
          </a:solidFill>
          <a:latin typeface="+mn-lt"/>
          <a:ea typeface="+mn-ea"/>
          <a:cs typeface="+mn-cs"/>
        </a:defRPr>
      </a:lvl6pPr>
      <a:lvl7pPr marL="8490730" indent="-653133" algn="l" defTabSz="1306266" rtl="0" eaLnBrk="1" latinLnBrk="0" hangingPunct="1">
        <a:spcBef>
          <a:spcPct val="20000"/>
        </a:spcBef>
        <a:buFont typeface="Arial"/>
        <a:buChar char="•"/>
        <a:defRPr sz="5700" kern="1200">
          <a:solidFill>
            <a:schemeClr val="tx1"/>
          </a:solidFill>
          <a:latin typeface="+mn-lt"/>
          <a:ea typeface="+mn-ea"/>
          <a:cs typeface="+mn-cs"/>
        </a:defRPr>
      </a:lvl7pPr>
      <a:lvl8pPr marL="9796996" indent="-653133" algn="l" defTabSz="1306266" rtl="0" eaLnBrk="1" latinLnBrk="0" hangingPunct="1">
        <a:spcBef>
          <a:spcPct val="20000"/>
        </a:spcBef>
        <a:buFont typeface="Arial"/>
        <a:buChar char="•"/>
        <a:defRPr sz="5700" kern="1200">
          <a:solidFill>
            <a:schemeClr val="tx1"/>
          </a:solidFill>
          <a:latin typeface="+mn-lt"/>
          <a:ea typeface="+mn-ea"/>
          <a:cs typeface="+mn-cs"/>
        </a:defRPr>
      </a:lvl8pPr>
      <a:lvl9pPr marL="11103262" indent="-653133" algn="l" defTabSz="1306266" rtl="0" eaLnBrk="1" latinLnBrk="0" hangingPunct="1">
        <a:spcBef>
          <a:spcPct val="20000"/>
        </a:spcBef>
        <a:buFont typeface="Arial"/>
        <a:buChar char="•"/>
        <a:defRPr sz="5700" kern="1200">
          <a:solidFill>
            <a:schemeClr val="tx1"/>
          </a:solidFill>
          <a:latin typeface="+mn-lt"/>
          <a:ea typeface="+mn-ea"/>
          <a:cs typeface="+mn-cs"/>
        </a:defRPr>
      </a:lvl9pPr>
    </p:bodyStyle>
    <p:other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231" y="238676"/>
            <a:ext cx="24231057" cy="1400383"/>
          </a:xfrm>
          <a:prstGeom prst="rect">
            <a:avLst/>
          </a:prstGeom>
          <a:noFill/>
        </p:spPr>
        <p:txBody>
          <a:bodyPr wrap="none" rtlCol="0">
            <a:spAutoFit/>
          </a:bodyPr>
          <a:lstStyle/>
          <a:p>
            <a:r>
              <a:rPr lang="en-US" sz="8500" b="1" dirty="0" smtClean="0">
                <a:latin typeface="Arial"/>
                <a:cs typeface="Arial"/>
              </a:rPr>
              <a:t>Deep Learning for Simple Program Generation</a:t>
            </a:r>
            <a:endParaRPr lang="en-US" sz="8500" b="1" dirty="0">
              <a:latin typeface="Arial"/>
              <a:cs typeface="Arial"/>
            </a:endParaRPr>
          </a:p>
        </p:txBody>
      </p:sp>
      <p:sp>
        <p:nvSpPr>
          <p:cNvPr id="3" name="Rectangle 2"/>
          <p:cNvSpPr/>
          <p:nvPr/>
        </p:nvSpPr>
        <p:spPr>
          <a:xfrm>
            <a:off x="6858000" y="1614406"/>
            <a:ext cx="13716000" cy="923330"/>
          </a:xfrm>
          <a:prstGeom prst="rect">
            <a:avLst/>
          </a:prstGeom>
        </p:spPr>
        <p:txBody>
          <a:bodyPr>
            <a:spAutoFit/>
          </a:bodyPr>
          <a:lstStyle/>
          <a:p>
            <a:pPr algn="ctr">
              <a:defRPr/>
            </a:pPr>
            <a:r>
              <a:rPr lang="en-US" sz="5200" dirty="0" smtClean="0">
                <a:ea typeface="ＭＳ Ｐゴシック" charset="0"/>
              </a:rPr>
              <a:t>Reginald Long</a:t>
            </a:r>
            <a:r>
              <a:rPr lang="en-US" sz="5200" dirty="0">
                <a:ea typeface="ＭＳ Ｐゴシック" charset="0"/>
              </a:rPr>
              <a:t> </a:t>
            </a:r>
            <a:r>
              <a:rPr lang="en-US" sz="5200" dirty="0" smtClean="0">
                <a:ea typeface="ＭＳ Ｐゴシック" charset="0"/>
              </a:rPr>
              <a:t>and Colin Wei</a:t>
            </a:r>
            <a:endParaRPr lang="en-US" sz="5200" dirty="0">
              <a:ea typeface="ＭＳ Ｐゴシック" charset="0"/>
            </a:endParaRPr>
          </a:p>
        </p:txBody>
      </p:sp>
      <p:pic>
        <p:nvPicPr>
          <p:cNvPr id="21" name="Picture 20" descr="SU_seal_r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46" y="58323"/>
            <a:ext cx="2479413" cy="2479413"/>
          </a:xfrm>
          <a:prstGeom prst="rect">
            <a:avLst/>
          </a:prstGeom>
        </p:spPr>
      </p:pic>
      <p:sp>
        <p:nvSpPr>
          <p:cNvPr id="27" name="TextBox 26"/>
          <p:cNvSpPr txBox="1"/>
          <p:nvPr/>
        </p:nvSpPr>
        <p:spPr>
          <a:xfrm>
            <a:off x="14163633" y="3979002"/>
            <a:ext cx="4718493" cy="677108"/>
          </a:xfrm>
          <a:prstGeom prst="rect">
            <a:avLst/>
          </a:prstGeom>
          <a:noFill/>
        </p:spPr>
        <p:txBody>
          <a:bodyPr wrap="square" rtlCol="0">
            <a:spAutoFit/>
          </a:bodyPr>
          <a:lstStyle/>
          <a:p>
            <a:endParaRPr lang="en-US" sz="3800" dirty="0">
              <a:latin typeface="Times New Roman"/>
              <a:cs typeface="Times New Roman"/>
            </a:endParaRPr>
          </a:p>
        </p:txBody>
      </p:sp>
      <p:sp>
        <p:nvSpPr>
          <p:cNvPr id="38" name="Rectangle 37"/>
          <p:cNvSpPr/>
          <p:nvPr/>
        </p:nvSpPr>
        <p:spPr>
          <a:xfrm>
            <a:off x="8297335" y="3981479"/>
            <a:ext cx="184666" cy="738664"/>
          </a:xfrm>
          <a:prstGeom prst="rect">
            <a:avLst/>
          </a:prstGeom>
        </p:spPr>
        <p:txBody>
          <a:bodyPr wrap="none">
            <a:spAutoFit/>
          </a:bodyPr>
          <a:lstStyle/>
          <a:p>
            <a:endParaRPr lang="en-US" sz="4200" dirty="0" smtClean="0">
              <a:latin typeface="Times New Roman"/>
              <a:cs typeface="Times New Roman"/>
            </a:endParaRPr>
          </a:p>
        </p:txBody>
      </p:sp>
      <p:sp>
        <p:nvSpPr>
          <p:cNvPr id="41" name="Rectangle 40"/>
          <p:cNvSpPr/>
          <p:nvPr/>
        </p:nvSpPr>
        <p:spPr>
          <a:xfrm>
            <a:off x="14068954" y="5481254"/>
            <a:ext cx="5071755" cy="677108"/>
          </a:xfrm>
          <a:prstGeom prst="rect">
            <a:avLst/>
          </a:prstGeom>
        </p:spPr>
        <p:txBody>
          <a:bodyPr wrap="square">
            <a:spAutoFit/>
          </a:bodyPr>
          <a:lstStyle/>
          <a:p>
            <a:endParaRPr lang="en-US" sz="3800" dirty="0">
              <a:latin typeface="Times New Roman"/>
              <a:cs typeface="Times New Roman"/>
            </a:endParaRPr>
          </a:p>
        </p:txBody>
      </p:sp>
      <p:sp>
        <p:nvSpPr>
          <p:cNvPr id="61" name="TextBox 60"/>
          <p:cNvSpPr txBox="1"/>
          <p:nvPr/>
        </p:nvSpPr>
        <p:spPr>
          <a:xfrm>
            <a:off x="15168859" y="9819296"/>
            <a:ext cx="4976982" cy="646331"/>
          </a:xfrm>
          <a:prstGeom prst="rect">
            <a:avLst/>
          </a:prstGeom>
          <a:noFill/>
        </p:spPr>
        <p:txBody>
          <a:bodyPr wrap="square" rtlCol="0">
            <a:spAutoFit/>
          </a:bodyPr>
          <a:lstStyle/>
          <a:p>
            <a:endParaRPr lang="en-US" sz="3600" dirty="0">
              <a:latin typeface="Times New Roman"/>
              <a:cs typeface="Times New Roman"/>
            </a:endParaRPr>
          </a:p>
        </p:txBody>
      </p:sp>
      <p:sp>
        <p:nvSpPr>
          <p:cNvPr id="76" name="TextBox 75"/>
          <p:cNvSpPr txBox="1"/>
          <p:nvPr/>
        </p:nvSpPr>
        <p:spPr>
          <a:xfrm>
            <a:off x="167187" y="6437363"/>
            <a:ext cx="4964201" cy="754053"/>
          </a:xfrm>
          <a:prstGeom prst="rect">
            <a:avLst/>
          </a:prstGeom>
          <a:noFill/>
        </p:spPr>
        <p:txBody>
          <a:bodyPr wrap="none" rtlCol="0">
            <a:spAutoFit/>
          </a:bodyPr>
          <a:lstStyle/>
          <a:p>
            <a:r>
              <a:rPr lang="en-US" sz="4300" b="1" dirty="0" smtClean="0">
                <a:latin typeface="Arial"/>
                <a:cs typeface="Arial"/>
              </a:rPr>
              <a:t>Project Motivation</a:t>
            </a:r>
            <a:endParaRPr lang="en-US" sz="4300" b="1" dirty="0">
              <a:latin typeface="Arial"/>
              <a:cs typeface="Arial"/>
            </a:endParaRPr>
          </a:p>
        </p:txBody>
      </p:sp>
      <p:sp>
        <p:nvSpPr>
          <p:cNvPr id="77" name="TextBox 76"/>
          <p:cNvSpPr txBox="1"/>
          <p:nvPr/>
        </p:nvSpPr>
        <p:spPr>
          <a:xfrm>
            <a:off x="275078" y="11219680"/>
            <a:ext cx="4749605" cy="754053"/>
          </a:xfrm>
          <a:prstGeom prst="rect">
            <a:avLst/>
          </a:prstGeom>
          <a:noFill/>
        </p:spPr>
        <p:txBody>
          <a:bodyPr wrap="none" rtlCol="0">
            <a:spAutoFit/>
          </a:bodyPr>
          <a:lstStyle/>
          <a:p>
            <a:r>
              <a:rPr lang="en-US" sz="4300" b="1" dirty="0" smtClean="0">
                <a:latin typeface="Arial"/>
                <a:cs typeface="Arial"/>
              </a:rPr>
              <a:t>Project Definition</a:t>
            </a:r>
            <a:endParaRPr lang="en-US" sz="4300" b="1" dirty="0">
              <a:latin typeface="Arial"/>
              <a:cs typeface="Arial"/>
            </a:endParaRPr>
          </a:p>
        </p:txBody>
      </p:sp>
      <p:sp>
        <p:nvSpPr>
          <p:cNvPr id="80" name="Rectangle 79"/>
          <p:cNvSpPr/>
          <p:nvPr/>
        </p:nvSpPr>
        <p:spPr>
          <a:xfrm>
            <a:off x="22586292" y="5133155"/>
            <a:ext cx="2547204" cy="877163"/>
          </a:xfrm>
          <a:prstGeom prst="rect">
            <a:avLst/>
          </a:prstGeom>
        </p:spPr>
        <p:txBody>
          <a:bodyPr wrap="none">
            <a:spAutoFit/>
          </a:bodyPr>
          <a:lstStyle/>
          <a:p>
            <a:r>
              <a:rPr lang="en-US" b="1" dirty="0" smtClean="0">
                <a:solidFill>
                  <a:srgbClr val="FFFFFF"/>
                </a:solidFill>
                <a:latin typeface="Arial" charset="0"/>
              </a:rPr>
              <a:t>Results</a:t>
            </a:r>
            <a:endParaRPr lang="en-US" b="1" dirty="0">
              <a:latin typeface="Arial" charset="0"/>
            </a:endParaRPr>
          </a:p>
        </p:txBody>
      </p:sp>
      <p:sp>
        <p:nvSpPr>
          <p:cNvPr id="81" name="Rectangle 12"/>
          <p:cNvSpPr>
            <a:spLocks noChangeArrowheads="1"/>
          </p:cNvSpPr>
          <p:nvPr/>
        </p:nvSpPr>
        <p:spPr bwMode="auto">
          <a:xfrm>
            <a:off x="8295630" y="8657216"/>
            <a:ext cx="10586496" cy="889433"/>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dirty="0" smtClean="0">
                <a:solidFill>
                  <a:srgbClr val="FFFFFF"/>
                </a:solidFill>
                <a:latin typeface="Arial" charset="0"/>
              </a:rPr>
              <a:t>Results</a:t>
            </a:r>
            <a:endParaRPr lang="en-US" b="1" dirty="0">
              <a:latin typeface="Arial" charset="0"/>
            </a:endParaRPr>
          </a:p>
        </p:txBody>
      </p:sp>
      <p:sp>
        <p:nvSpPr>
          <p:cNvPr id="82" name="Rectangle 12"/>
          <p:cNvSpPr>
            <a:spLocks noChangeArrowheads="1"/>
          </p:cNvSpPr>
          <p:nvPr/>
        </p:nvSpPr>
        <p:spPr bwMode="auto">
          <a:xfrm>
            <a:off x="19337460" y="2721767"/>
            <a:ext cx="7742956" cy="966317"/>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dirty="0" smtClean="0">
                <a:solidFill>
                  <a:srgbClr val="FFFFFF"/>
                </a:solidFill>
                <a:latin typeface="Arial" charset="0"/>
              </a:rPr>
              <a:t>Analysis</a:t>
            </a:r>
            <a:endParaRPr lang="en-US" b="1" dirty="0">
              <a:latin typeface="Arial" charset="0"/>
            </a:endParaRPr>
          </a:p>
        </p:txBody>
      </p:sp>
      <p:sp>
        <p:nvSpPr>
          <p:cNvPr id="83" name="Rectangle 12"/>
          <p:cNvSpPr>
            <a:spLocks noChangeArrowheads="1"/>
          </p:cNvSpPr>
          <p:nvPr/>
        </p:nvSpPr>
        <p:spPr bwMode="auto">
          <a:xfrm>
            <a:off x="8297337" y="2726663"/>
            <a:ext cx="10584791" cy="961421"/>
          </a:xfrm>
          <a:prstGeom prst="rect">
            <a:avLst/>
          </a:prstGeom>
          <a:solidFill>
            <a:srgbClr val="8B1336"/>
          </a:solidFill>
          <a:ln w="9525">
            <a:noFill/>
            <a:miter lim="800000"/>
            <a:headEnd/>
            <a:tailEnd/>
          </a:ln>
        </p:spPr>
        <p:txBody>
          <a:bodyPr/>
          <a:lstStyle/>
          <a:p>
            <a:pPr algn="ctr"/>
            <a:r>
              <a:rPr lang="en-US" b="1" dirty="0" smtClean="0">
                <a:solidFill>
                  <a:schemeClr val="bg1"/>
                </a:solidFill>
                <a:latin typeface="Arial" charset="0"/>
              </a:rPr>
              <a:t>Our Approach</a:t>
            </a:r>
            <a:endParaRPr lang="en-US" b="1" dirty="0">
              <a:solidFill>
                <a:schemeClr val="bg1"/>
              </a:solidFill>
              <a:latin typeface="Arial" charset="0"/>
            </a:endParaRPr>
          </a:p>
        </p:txBody>
      </p:sp>
      <p:sp>
        <p:nvSpPr>
          <p:cNvPr id="84" name="Rectangle 12"/>
          <p:cNvSpPr>
            <a:spLocks noChangeArrowheads="1"/>
          </p:cNvSpPr>
          <p:nvPr/>
        </p:nvSpPr>
        <p:spPr bwMode="auto">
          <a:xfrm>
            <a:off x="168649" y="2715079"/>
            <a:ext cx="7493005" cy="973005"/>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dirty="0" smtClean="0">
                <a:solidFill>
                  <a:srgbClr val="FFFFFF"/>
                </a:solidFill>
                <a:latin typeface="Arial" charset="0"/>
              </a:rPr>
              <a:t>Introduction</a:t>
            </a:r>
            <a:endParaRPr lang="en-US" b="1" dirty="0">
              <a:latin typeface="Arial" charset="0"/>
            </a:endParaRPr>
          </a:p>
        </p:txBody>
      </p:sp>
      <p:sp>
        <p:nvSpPr>
          <p:cNvPr id="137" name="Rectangle 12"/>
          <p:cNvSpPr>
            <a:spLocks noChangeArrowheads="1"/>
          </p:cNvSpPr>
          <p:nvPr/>
        </p:nvSpPr>
        <p:spPr bwMode="auto">
          <a:xfrm>
            <a:off x="19225376" y="13789386"/>
            <a:ext cx="7905912" cy="966317"/>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dirty="0" smtClean="0">
                <a:solidFill>
                  <a:srgbClr val="FFFFFF"/>
                </a:solidFill>
                <a:latin typeface="Arial" charset="0"/>
              </a:rPr>
              <a:t>Challenges</a:t>
            </a:r>
            <a:endParaRPr lang="en-US" b="1" dirty="0">
              <a:latin typeface="Arial" charset="0"/>
            </a:endParaRPr>
          </a:p>
        </p:txBody>
      </p:sp>
      <p:sp>
        <p:nvSpPr>
          <p:cNvPr id="138" name="TextBox 137"/>
          <p:cNvSpPr txBox="1"/>
          <p:nvPr/>
        </p:nvSpPr>
        <p:spPr>
          <a:xfrm>
            <a:off x="167187" y="3881101"/>
            <a:ext cx="3432951" cy="754053"/>
          </a:xfrm>
          <a:prstGeom prst="rect">
            <a:avLst/>
          </a:prstGeom>
          <a:noFill/>
        </p:spPr>
        <p:txBody>
          <a:bodyPr wrap="none" rtlCol="0">
            <a:spAutoFit/>
          </a:bodyPr>
          <a:lstStyle/>
          <a:p>
            <a:r>
              <a:rPr lang="en-US" sz="4300" b="1" dirty="0" smtClean="0">
                <a:latin typeface="Arial"/>
                <a:cs typeface="Arial"/>
              </a:rPr>
              <a:t>Project Goal</a:t>
            </a:r>
            <a:endParaRPr lang="en-US" sz="4300" b="1" dirty="0">
              <a:latin typeface="Arial"/>
              <a:cs typeface="Arial"/>
            </a:endParaRPr>
          </a:p>
        </p:txBody>
      </p:sp>
      <p:sp>
        <p:nvSpPr>
          <p:cNvPr id="147" name="TextBox 146"/>
          <p:cNvSpPr txBox="1"/>
          <p:nvPr/>
        </p:nvSpPr>
        <p:spPr>
          <a:xfrm>
            <a:off x="30734000" y="13038667"/>
            <a:ext cx="184666" cy="877163"/>
          </a:xfrm>
          <a:prstGeom prst="rect">
            <a:avLst/>
          </a:prstGeom>
          <a:noFill/>
        </p:spPr>
        <p:txBody>
          <a:bodyPr wrap="none" rtlCol="0">
            <a:spAutoFit/>
          </a:body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32505387"/>
              </p:ext>
            </p:extLst>
          </p:nvPr>
        </p:nvGraphicFramePr>
        <p:xfrm>
          <a:off x="8295630" y="9546649"/>
          <a:ext cx="10584789" cy="8686800"/>
        </p:xfrm>
        <a:graphic>
          <a:graphicData uri="http://schemas.openxmlformats.org/drawingml/2006/table">
            <a:tbl>
              <a:tblPr firstRow="1" bandRow="1">
                <a:tableStyleId>{D7AC3CCA-C797-4891-BE02-D94E43425B78}</a:tableStyleId>
              </a:tblPr>
              <a:tblGrid>
                <a:gridCol w="4800298"/>
                <a:gridCol w="2256228"/>
                <a:gridCol w="3528263"/>
              </a:tblGrid>
              <a:tr h="800500">
                <a:tc>
                  <a:txBody>
                    <a:bodyPr/>
                    <a:lstStyle/>
                    <a:p>
                      <a:pPr algn="ctr"/>
                      <a:r>
                        <a:rPr lang="en-US" sz="4800" dirty="0" smtClean="0"/>
                        <a:t>Type</a:t>
                      </a:r>
                      <a:endParaRPr lang="en-US" sz="4800" dirty="0"/>
                    </a:p>
                  </a:txBody>
                  <a:tcPr/>
                </a:tc>
                <a:tc>
                  <a:txBody>
                    <a:bodyPr/>
                    <a:lstStyle/>
                    <a:p>
                      <a:pPr algn="ctr"/>
                      <a:r>
                        <a:rPr lang="en-US" sz="4800" dirty="0" smtClean="0"/>
                        <a:t>Train</a:t>
                      </a:r>
                      <a:endParaRPr lang="en-US" sz="4800" dirty="0"/>
                    </a:p>
                  </a:txBody>
                  <a:tcPr/>
                </a:tc>
                <a:tc>
                  <a:txBody>
                    <a:bodyPr/>
                    <a:lstStyle/>
                    <a:p>
                      <a:pPr algn="ctr"/>
                      <a:r>
                        <a:rPr lang="en-US" sz="4800" dirty="0" err="1" smtClean="0"/>
                        <a:t>Dev</a:t>
                      </a:r>
                      <a:endParaRPr lang="en-US" sz="4800" dirty="0"/>
                    </a:p>
                  </a:txBody>
                  <a:tcPr/>
                </a:tc>
              </a:tr>
              <a:tr h="1037685">
                <a:tc>
                  <a:txBody>
                    <a:bodyPr/>
                    <a:lstStyle/>
                    <a:p>
                      <a:pPr algn="l"/>
                      <a:r>
                        <a:rPr lang="en-US" sz="3200" dirty="0" smtClean="0"/>
                        <a:t>Baseline (1-gram</a:t>
                      </a:r>
                      <a:r>
                        <a:rPr lang="en-US" sz="3200" baseline="0" dirty="0" smtClean="0"/>
                        <a:t> on functions) 16k iterations</a:t>
                      </a:r>
                      <a:endParaRPr lang="en-US" sz="3200" dirty="0"/>
                    </a:p>
                  </a:txBody>
                  <a:tcPr/>
                </a:tc>
                <a:tc>
                  <a:txBody>
                    <a:bodyPr/>
                    <a:lstStyle/>
                    <a:p>
                      <a:pPr algn="ctr"/>
                      <a:r>
                        <a:rPr lang="en-US" sz="3200" dirty="0" smtClean="0"/>
                        <a:t>0.3232</a:t>
                      </a:r>
                      <a:endParaRPr lang="en-US" sz="3200" dirty="0"/>
                    </a:p>
                  </a:txBody>
                  <a:tcPr/>
                </a:tc>
                <a:tc>
                  <a:txBody>
                    <a:bodyPr/>
                    <a:lstStyle/>
                    <a:p>
                      <a:pPr algn="ctr"/>
                      <a:r>
                        <a:rPr lang="en-US" sz="3200" dirty="0" smtClean="0"/>
                        <a:t>0.3246</a:t>
                      </a:r>
                      <a:endParaRPr lang="en-US" sz="3200" dirty="0"/>
                    </a:p>
                  </a:txBody>
                  <a:tcPr/>
                </a:tc>
              </a:tr>
              <a:tr h="1512056">
                <a:tc>
                  <a:txBody>
                    <a:bodyPr/>
                    <a:lstStyle/>
                    <a:p>
                      <a:pPr algn="l"/>
                      <a:r>
                        <a:rPr lang="en-US" sz="3200" dirty="0" smtClean="0"/>
                        <a:t>Baseline (1-4 grams,</a:t>
                      </a:r>
                      <a:r>
                        <a:rPr lang="en-US" sz="3200" baseline="0" dirty="0" smtClean="0"/>
                        <a:t> function </a:t>
                      </a:r>
                      <a:r>
                        <a:rPr lang="en-US" sz="3200" baseline="0" dirty="0" err="1" smtClean="0"/>
                        <a:t>args</a:t>
                      </a:r>
                      <a:r>
                        <a:rPr lang="en-US" sz="3200" baseline="0" dirty="0" smtClean="0"/>
                        <a:t>). 40k iterations.</a:t>
                      </a:r>
                      <a:endParaRPr lang="en-US" sz="3200" dirty="0"/>
                    </a:p>
                  </a:txBody>
                  <a:tcPr/>
                </a:tc>
                <a:tc>
                  <a:txBody>
                    <a:bodyPr/>
                    <a:lstStyle/>
                    <a:p>
                      <a:pPr algn="ctr"/>
                      <a:r>
                        <a:rPr lang="en-US" sz="3200" dirty="0" smtClean="0"/>
                        <a:t>0.6371</a:t>
                      </a:r>
                      <a:endParaRPr lang="en-US" sz="3200" dirty="0"/>
                    </a:p>
                  </a:txBody>
                  <a:tcPr/>
                </a:tc>
                <a:tc>
                  <a:txBody>
                    <a:bodyPr/>
                    <a:lstStyle/>
                    <a:p>
                      <a:pPr algn="ctr"/>
                      <a:r>
                        <a:rPr lang="en-US" sz="3200" dirty="0" smtClean="0"/>
                        <a:t>0.6272</a:t>
                      </a:r>
                      <a:endParaRPr lang="en-US" sz="3200" dirty="0"/>
                    </a:p>
                  </a:txBody>
                  <a:tcPr/>
                </a:tc>
              </a:tr>
              <a:tr h="1037685">
                <a:tc>
                  <a:txBody>
                    <a:bodyPr/>
                    <a:lstStyle/>
                    <a:p>
                      <a:pPr algn="l"/>
                      <a:r>
                        <a:rPr lang="en-US" sz="3200" dirty="0" smtClean="0"/>
                        <a:t>Word</a:t>
                      </a:r>
                      <a:r>
                        <a:rPr lang="en-US" sz="3200" baseline="0" dirty="0" smtClean="0"/>
                        <a:t> Vectors w/ negative sample. 1 million iterations</a:t>
                      </a:r>
                      <a:endParaRPr lang="en-US" sz="3200" dirty="0"/>
                    </a:p>
                  </a:txBody>
                  <a:tcPr/>
                </a:tc>
                <a:tc>
                  <a:txBody>
                    <a:bodyPr/>
                    <a:lstStyle/>
                    <a:p>
                      <a:pPr algn="ctr"/>
                      <a:r>
                        <a:rPr lang="en-US" sz="3200" dirty="0" smtClean="0"/>
                        <a:t>0.6279</a:t>
                      </a:r>
                      <a:endParaRPr lang="en-US" sz="3200" dirty="0"/>
                    </a:p>
                  </a:txBody>
                  <a:tcPr/>
                </a:tc>
                <a:tc>
                  <a:txBody>
                    <a:bodyPr/>
                    <a:lstStyle/>
                    <a:p>
                      <a:pPr algn="ctr"/>
                      <a:r>
                        <a:rPr lang="en-US" sz="3200" dirty="0" smtClean="0"/>
                        <a:t>0.5425</a:t>
                      </a:r>
                      <a:endParaRPr lang="en-US" sz="3200" dirty="0"/>
                    </a:p>
                  </a:txBody>
                  <a:tcPr/>
                </a:tc>
              </a:tr>
              <a:tr h="1037685">
                <a:tc>
                  <a:txBody>
                    <a:bodyPr/>
                    <a:lstStyle/>
                    <a:p>
                      <a:pPr algn="l"/>
                      <a:r>
                        <a:rPr lang="en-US" sz="3200" dirty="0" smtClean="0"/>
                        <a:t>Siamese</a:t>
                      </a:r>
                      <a:r>
                        <a:rPr lang="en-US" sz="3200" baseline="0" dirty="0" smtClean="0"/>
                        <a:t> w/ word vector </a:t>
                      </a:r>
                      <a:r>
                        <a:rPr lang="en-US" sz="3200" baseline="0" dirty="0" err="1" smtClean="0"/>
                        <a:t>backprop</a:t>
                      </a:r>
                      <a:r>
                        <a:rPr lang="en-US" sz="3200" baseline="0" dirty="0" smtClean="0"/>
                        <a:t>. 100k iterations</a:t>
                      </a:r>
                      <a:endParaRPr lang="en-US" sz="3200" dirty="0"/>
                    </a:p>
                  </a:txBody>
                  <a:tcPr/>
                </a:tc>
                <a:tc>
                  <a:txBody>
                    <a:bodyPr/>
                    <a:lstStyle/>
                    <a:p>
                      <a:pPr algn="ctr"/>
                      <a:r>
                        <a:rPr lang="en-US" sz="3200" dirty="0" smtClean="0"/>
                        <a:t>0.6442</a:t>
                      </a:r>
                      <a:endParaRPr lang="en-US" sz="3200" dirty="0"/>
                    </a:p>
                  </a:txBody>
                  <a:tcPr/>
                </a:tc>
                <a:tc>
                  <a:txBody>
                    <a:bodyPr/>
                    <a:lstStyle/>
                    <a:p>
                      <a:pPr algn="ctr"/>
                      <a:r>
                        <a:rPr lang="en-US" sz="3200" dirty="0" smtClean="0"/>
                        <a:t>0.6378</a:t>
                      </a:r>
                      <a:endParaRPr lang="en-US" sz="3200" dirty="0"/>
                    </a:p>
                  </a:txBody>
                  <a:tcPr/>
                </a:tc>
              </a:tr>
              <a:tr h="1512056">
                <a:tc>
                  <a:txBody>
                    <a:bodyPr/>
                    <a:lstStyle/>
                    <a:p>
                      <a:pPr algn="l"/>
                      <a:r>
                        <a:rPr lang="en-US" sz="3200" dirty="0" smtClean="0"/>
                        <a:t>Siamese w/</a:t>
                      </a:r>
                      <a:r>
                        <a:rPr lang="en-US" sz="3200" baseline="0" dirty="0" smtClean="0"/>
                        <a:t> </a:t>
                      </a:r>
                      <a:r>
                        <a:rPr lang="en-US" sz="3200" baseline="0" dirty="0" err="1" smtClean="0"/>
                        <a:t>neg</a:t>
                      </a:r>
                      <a:r>
                        <a:rPr lang="en-US" sz="3200" baseline="0" dirty="0" smtClean="0"/>
                        <a:t> sample, w/o word vector </a:t>
                      </a:r>
                      <a:r>
                        <a:rPr lang="en-US" sz="3200" baseline="0" dirty="0" err="1" smtClean="0"/>
                        <a:t>backprop</a:t>
                      </a:r>
                      <a:r>
                        <a:rPr lang="en-US" sz="3200" baseline="0" dirty="0" smtClean="0"/>
                        <a:t>. 100k iterations</a:t>
                      </a:r>
                      <a:endParaRPr lang="en-US" sz="3200" dirty="0"/>
                    </a:p>
                  </a:txBody>
                  <a:tcPr/>
                </a:tc>
                <a:tc>
                  <a:txBody>
                    <a:bodyPr/>
                    <a:lstStyle/>
                    <a:p>
                      <a:pPr algn="ctr"/>
                      <a:r>
                        <a:rPr lang="en-US" sz="3200" dirty="0" smtClean="0"/>
                        <a:t>0.8278</a:t>
                      </a:r>
                      <a:endParaRPr lang="en-US" sz="3200" dirty="0"/>
                    </a:p>
                  </a:txBody>
                  <a:tcPr/>
                </a:tc>
                <a:tc>
                  <a:txBody>
                    <a:bodyPr/>
                    <a:lstStyle/>
                    <a:p>
                      <a:pPr algn="ctr"/>
                      <a:r>
                        <a:rPr lang="en-US" sz="3200" dirty="0" smtClean="0"/>
                        <a:t>0.8105</a:t>
                      </a:r>
                      <a:endParaRPr lang="en-US" sz="3200" dirty="0"/>
                    </a:p>
                  </a:txBody>
                  <a:tcPr/>
                </a:tc>
              </a:tr>
              <a:tr h="1496074">
                <a:tc>
                  <a:txBody>
                    <a:bodyPr/>
                    <a:lstStyle/>
                    <a:p>
                      <a:pPr algn="l"/>
                      <a:r>
                        <a:rPr lang="en-US" sz="3200" dirty="0" smtClean="0"/>
                        <a:t>RNN w/ word vector </a:t>
                      </a:r>
                      <a:r>
                        <a:rPr lang="en-US" sz="3200" dirty="0" err="1" smtClean="0"/>
                        <a:t>backprop</a:t>
                      </a:r>
                      <a:r>
                        <a:rPr lang="en-US" sz="3200" dirty="0" smtClean="0"/>
                        <a:t>, negative sampling. 10k iterations.</a:t>
                      </a:r>
                      <a:endParaRPr lang="en-US" sz="3200" dirty="0"/>
                    </a:p>
                  </a:txBody>
                  <a:tcPr/>
                </a:tc>
                <a:tc>
                  <a:txBody>
                    <a:bodyPr/>
                    <a:lstStyle/>
                    <a:p>
                      <a:pPr algn="ctr"/>
                      <a:r>
                        <a:rPr lang="en-US" sz="3200" dirty="0" smtClean="0"/>
                        <a:t>0.9711</a:t>
                      </a:r>
                      <a:endParaRPr lang="en-US" sz="3200" dirty="0"/>
                    </a:p>
                  </a:txBody>
                  <a:tcPr/>
                </a:tc>
                <a:tc>
                  <a:txBody>
                    <a:bodyPr/>
                    <a:lstStyle/>
                    <a:p>
                      <a:pPr algn="ctr"/>
                      <a:r>
                        <a:rPr lang="en-US" sz="3200" dirty="0" smtClean="0"/>
                        <a:t>0.9721</a:t>
                      </a:r>
                      <a:endParaRPr lang="en-US" sz="3200" dirty="0"/>
                    </a:p>
                  </a:txBody>
                  <a:tcPr/>
                </a:tc>
              </a:tr>
            </a:tbl>
          </a:graphicData>
        </a:graphic>
      </p:graphicFrame>
      <p:sp>
        <p:nvSpPr>
          <p:cNvPr id="10" name="TextBox 9"/>
          <p:cNvSpPr txBox="1"/>
          <p:nvPr/>
        </p:nvSpPr>
        <p:spPr>
          <a:xfrm>
            <a:off x="167187" y="4577469"/>
            <a:ext cx="7494467" cy="1754327"/>
          </a:xfrm>
          <a:prstGeom prst="rect">
            <a:avLst/>
          </a:prstGeom>
          <a:noFill/>
        </p:spPr>
        <p:txBody>
          <a:bodyPr wrap="square" rtlCol="0">
            <a:spAutoFit/>
          </a:bodyPr>
          <a:lstStyle/>
          <a:p>
            <a:r>
              <a:rPr lang="en-US" sz="3600" dirty="0" smtClean="0"/>
              <a:t>Our goal is to generate programs based off of a natural language utterance (i.e. English)</a:t>
            </a:r>
            <a:endParaRPr lang="en-US" sz="3600" dirty="0"/>
          </a:p>
        </p:txBody>
      </p:sp>
      <p:sp>
        <p:nvSpPr>
          <p:cNvPr id="13" name="TextBox 12"/>
          <p:cNvSpPr txBox="1"/>
          <p:nvPr/>
        </p:nvSpPr>
        <p:spPr>
          <a:xfrm>
            <a:off x="167187" y="7259367"/>
            <a:ext cx="7572375" cy="3970318"/>
          </a:xfrm>
          <a:prstGeom prst="rect">
            <a:avLst/>
          </a:prstGeom>
          <a:noFill/>
        </p:spPr>
        <p:txBody>
          <a:bodyPr wrap="square" rtlCol="0">
            <a:spAutoFit/>
          </a:bodyPr>
          <a:lstStyle/>
          <a:p>
            <a:r>
              <a:rPr lang="en-US" sz="3600" dirty="0" smtClean="0"/>
              <a:t>The popularity of simple, but powerful tools for data manipulation like Excel (vs. direct CSV manipulation) show how we can bring computation to the masses. We attempt to take this idea one step further by allowing the user to specify programs in English.</a:t>
            </a:r>
            <a:endParaRPr lang="en-US" sz="3600" dirty="0"/>
          </a:p>
        </p:txBody>
      </p:sp>
      <p:sp>
        <p:nvSpPr>
          <p:cNvPr id="18" name="TextBox 17"/>
          <p:cNvSpPr txBox="1"/>
          <p:nvPr/>
        </p:nvSpPr>
        <p:spPr>
          <a:xfrm>
            <a:off x="8297337" y="4043581"/>
            <a:ext cx="10400127" cy="3970318"/>
          </a:xfrm>
          <a:prstGeom prst="rect">
            <a:avLst/>
          </a:prstGeom>
          <a:noFill/>
        </p:spPr>
        <p:txBody>
          <a:bodyPr wrap="square" rtlCol="0">
            <a:spAutoFit/>
          </a:bodyPr>
          <a:lstStyle/>
          <a:p>
            <a:r>
              <a:rPr lang="en-US" sz="3600" dirty="0" smtClean="0"/>
              <a:t>We use SEMPRE’s built-in semantic parser to over generate potential candidate parses from an English command. The parser has a set of features defined (See Baseline results), which give a score for each potential parse. We take those parses, and then apply a neural network model to generate a new set of scores, which we use to </a:t>
            </a:r>
            <a:r>
              <a:rPr lang="en-US" sz="3600" dirty="0" err="1" smtClean="0"/>
              <a:t>rerank</a:t>
            </a:r>
            <a:r>
              <a:rPr lang="en-US" sz="3600" dirty="0" smtClean="0"/>
              <a:t> the parses.</a:t>
            </a:r>
            <a:endParaRPr lang="en-US" sz="3600" dirty="0"/>
          </a:p>
        </p:txBody>
      </p:sp>
    </p:spTree>
    <p:extLst>
      <p:ext uri="{BB962C8B-B14F-4D97-AF65-F5344CB8AC3E}">
        <p14:creationId xmlns:p14="http://schemas.microsoft.com/office/powerpoint/2010/main" val="170874695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231" y="238676"/>
            <a:ext cx="24231057" cy="1400383"/>
          </a:xfrm>
          <a:prstGeom prst="rect">
            <a:avLst/>
          </a:prstGeom>
          <a:noFill/>
        </p:spPr>
        <p:txBody>
          <a:bodyPr wrap="none" rtlCol="0">
            <a:spAutoFit/>
          </a:bodyPr>
          <a:lstStyle/>
          <a:p>
            <a:r>
              <a:rPr lang="en-US" sz="8500" b="1" dirty="0" smtClean="0">
                <a:latin typeface="Arial"/>
                <a:cs typeface="Arial"/>
              </a:rPr>
              <a:t>Deep Learning for Simple Program Generation</a:t>
            </a:r>
            <a:endParaRPr lang="en-US" sz="8500" b="1" dirty="0">
              <a:latin typeface="Arial"/>
              <a:cs typeface="Arial"/>
            </a:endParaRPr>
          </a:p>
        </p:txBody>
      </p:sp>
      <p:sp>
        <p:nvSpPr>
          <p:cNvPr id="3" name="Rectangle 2"/>
          <p:cNvSpPr/>
          <p:nvPr/>
        </p:nvSpPr>
        <p:spPr>
          <a:xfrm>
            <a:off x="6858000" y="1614406"/>
            <a:ext cx="13716000" cy="923330"/>
          </a:xfrm>
          <a:prstGeom prst="rect">
            <a:avLst/>
          </a:prstGeom>
        </p:spPr>
        <p:txBody>
          <a:bodyPr>
            <a:spAutoFit/>
          </a:bodyPr>
          <a:lstStyle/>
          <a:p>
            <a:pPr algn="ctr">
              <a:defRPr/>
            </a:pPr>
            <a:r>
              <a:rPr lang="en-US" sz="5200" dirty="0" smtClean="0">
                <a:ea typeface="ＭＳ Ｐゴシック" charset="0"/>
              </a:rPr>
              <a:t>Reginald Long</a:t>
            </a:r>
            <a:r>
              <a:rPr lang="en-US" sz="5200" dirty="0">
                <a:ea typeface="ＭＳ Ｐゴシック" charset="0"/>
              </a:rPr>
              <a:t> </a:t>
            </a:r>
            <a:r>
              <a:rPr lang="en-US" sz="5200" dirty="0" smtClean="0">
                <a:ea typeface="ＭＳ Ｐゴシック" charset="0"/>
              </a:rPr>
              <a:t>and Colin Wei</a:t>
            </a:r>
            <a:endParaRPr lang="en-US" sz="5200" dirty="0">
              <a:ea typeface="ＭＳ Ｐゴシック" charset="0"/>
            </a:endParaRPr>
          </a:p>
        </p:txBody>
      </p:sp>
      <p:pic>
        <p:nvPicPr>
          <p:cNvPr id="21" name="Picture 20" descr="SU_seal_r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46" y="58323"/>
            <a:ext cx="2479413" cy="2479413"/>
          </a:xfrm>
          <a:prstGeom prst="rect">
            <a:avLst/>
          </a:prstGeom>
        </p:spPr>
      </p:pic>
      <p:sp>
        <p:nvSpPr>
          <p:cNvPr id="27" name="TextBox 26"/>
          <p:cNvSpPr txBox="1"/>
          <p:nvPr/>
        </p:nvSpPr>
        <p:spPr>
          <a:xfrm>
            <a:off x="14163633" y="3979002"/>
            <a:ext cx="4718493" cy="677108"/>
          </a:xfrm>
          <a:prstGeom prst="rect">
            <a:avLst/>
          </a:prstGeom>
          <a:noFill/>
        </p:spPr>
        <p:txBody>
          <a:bodyPr wrap="square" rtlCol="0">
            <a:spAutoFit/>
          </a:bodyPr>
          <a:lstStyle/>
          <a:p>
            <a:endParaRPr lang="en-US" sz="3800" dirty="0">
              <a:latin typeface="Times New Roman"/>
              <a:cs typeface="Times New Roman"/>
            </a:endParaRPr>
          </a:p>
        </p:txBody>
      </p:sp>
      <p:sp>
        <p:nvSpPr>
          <p:cNvPr id="38" name="Rectangle 37"/>
          <p:cNvSpPr/>
          <p:nvPr/>
        </p:nvSpPr>
        <p:spPr>
          <a:xfrm>
            <a:off x="8297335" y="3981479"/>
            <a:ext cx="184666" cy="738664"/>
          </a:xfrm>
          <a:prstGeom prst="rect">
            <a:avLst/>
          </a:prstGeom>
        </p:spPr>
        <p:txBody>
          <a:bodyPr wrap="none">
            <a:spAutoFit/>
          </a:bodyPr>
          <a:lstStyle/>
          <a:p>
            <a:endParaRPr lang="en-US" sz="4200" dirty="0" smtClean="0">
              <a:latin typeface="Times New Roman"/>
              <a:cs typeface="Times New Roman"/>
            </a:endParaRPr>
          </a:p>
        </p:txBody>
      </p:sp>
      <p:sp>
        <p:nvSpPr>
          <p:cNvPr id="41" name="Rectangle 40"/>
          <p:cNvSpPr/>
          <p:nvPr/>
        </p:nvSpPr>
        <p:spPr>
          <a:xfrm>
            <a:off x="14068954" y="5481254"/>
            <a:ext cx="5071755" cy="677108"/>
          </a:xfrm>
          <a:prstGeom prst="rect">
            <a:avLst/>
          </a:prstGeom>
        </p:spPr>
        <p:txBody>
          <a:bodyPr wrap="square">
            <a:spAutoFit/>
          </a:bodyPr>
          <a:lstStyle/>
          <a:p>
            <a:endParaRPr lang="en-US" sz="3800" dirty="0">
              <a:latin typeface="Times New Roman"/>
              <a:cs typeface="Times New Roman"/>
            </a:endParaRPr>
          </a:p>
        </p:txBody>
      </p:sp>
      <p:sp>
        <p:nvSpPr>
          <p:cNvPr id="61" name="TextBox 60"/>
          <p:cNvSpPr txBox="1"/>
          <p:nvPr/>
        </p:nvSpPr>
        <p:spPr>
          <a:xfrm>
            <a:off x="15168859" y="9819296"/>
            <a:ext cx="4976982" cy="646331"/>
          </a:xfrm>
          <a:prstGeom prst="rect">
            <a:avLst/>
          </a:prstGeom>
          <a:noFill/>
        </p:spPr>
        <p:txBody>
          <a:bodyPr wrap="square" rtlCol="0">
            <a:spAutoFit/>
          </a:bodyPr>
          <a:lstStyle/>
          <a:p>
            <a:endParaRPr lang="en-US" sz="3600" dirty="0">
              <a:latin typeface="Times New Roman"/>
              <a:cs typeface="Times New Roman"/>
            </a:endParaRPr>
          </a:p>
        </p:txBody>
      </p:sp>
      <p:sp>
        <p:nvSpPr>
          <p:cNvPr id="76" name="TextBox 75"/>
          <p:cNvSpPr txBox="1"/>
          <p:nvPr/>
        </p:nvSpPr>
        <p:spPr>
          <a:xfrm>
            <a:off x="167187" y="6437363"/>
            <a:ext cx="4964201" cy="754053"/>
          </a:xfrm>
          <a:prstGeom prst="rect">
            <a:avLst/>
          </a:prstGeom>
          <a:noFill/>
        </p:spPr>
        <p:txBody>
          <a:bodyPr wrap="none" rtlCol="0">
            <a:spAutoFit/>
          </a:bodyPr>
          <a:lstStyle/>
          <a:p>
            <a:r>
              <a:rPr lang="en-US" sz="4300" b="1" dirty="0" smtClean="0">
                <a:latin typeface="Arial"/>
                <a:cs typeface="Arial"/>
              </a:rPr>
              <a:t>Project Motivation</a:t>
            </a:r>
            <a:endParaRPr lang="en-US" sz="4300" b="1" dirty="0">
              <a:latin typeface="Arial"/>
              <a:cs typeface="Arial"/>
            </a:endParaRPr>
          </a:p>
        </p:txBody>
      </p:sp>
      <p:sp>
        <p:nvSpPr>
          <p:cNvPr id="77" name="TextBox 76"/>
          <p:cNvSpPr txBox="1"/>
          <p:nvPr/>
        </p:nvSpPr>
        <p:spPr>
          <a:xfrm>
            <a:off x="275078" y="11219680"/>
            <a:ext cx="4749605" cy="754053"/>
          </a:xfrm>
          <a:prstGeom prst="rect">
            <a:avLst/>
          </a:prstGeom>
          <a:noFill/>
        </p:spPr>
        <p:txBody>
          <a:bodyPr wrap="none" rtlCol="0">
            <a:spAutoFit/>
          </a:bodyPr>
          <a:lstStyle/>
          <a:p>
            <a:r>
              <a:rPr lang="en-US" sz="4300" b="1" dirty="0" smtClean="0">
                <a:latin typeface="Arial"/>
                <a:cs typeface="Arial"/>
              </a:rPr>
              <a:t>Project Definition</a:t>
            </a:r>
            <a:endParaRPr lang="en-US" sz="4300" b="1" dirty="0">
              <a:latin typeface="Arial"/>
              <a:cs typeface="Arial"/>
            </a:endParaRPr>
          </a:p>
        </p:txBody>
      </p:sp>
      <p:sp>
        <p:nvSpPr>
          <p:cNvPr id="80" name="Rectangle 79"/>
          <p:cNvSpPr/>
          <p:nvPr/>
        </p:nvSpPr>
        <p:spPr>
          <a:xfrm>
            <a:off x="22586292" y="5133155"/>
            <a:ext cx="2547204" cy="877163"/>
          </a:xfrm>
          <a:prstGeom prst="rect">
            <a:avLst/>
          </a:prstGeom>
        </p:spPr>
        <p:txBody>
          <a:bodyPr wrap="none">
            <a:spAutoFit/>
          </a:bodyPr>
          <a:lstStyle/>
          <a:p>
            <a:r>
              <a:rPr lang="en-US" b="1" dirty="0" smtClean="0">
                <a:solidFill>
                  <a:srgbClr val="FFFFFF"/>
                </a:solidFill>
                <a:latin typeface="Arial" charset="0"/>
              </a:rPr>
              <a:t>Results</a:t>
            </a:r>
            <a:endParaRPr lang="en-US" b="1" dirty="0">
              <a:latin typeface="Arial" charset="0"/>
            </a:endParaRPr>
          </a:p>
        </p:txBody>
      </p:sp>
      <p:sp>
        <p:nvSpPr>
          <p:cNvPr id="81" name="Rectangle 12"/>
          <p:cNvSpPr>
            <a:spLocks noChangeArrowheads="1"/>
          </p:cNvSpPr>
          <p:nvPr/>
        </p:nvSpPr>
        <p:spPr bwMode="auto">
          <a:xfrm>
            <a:off x="8295630" y="8657216"/>
            <a:ext cx="10586496" cy="889433"/>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dirty="0" smtClean="0">
                <a:solidFill>
                  <a:srgbClr val="FFFFFF"/>
                </a:solidFill>
                <a:latin typeface="Arial" charset="0"/>
              </a:rPr>
              <a:t>Results</a:t>
            </a:r>
            <a:endParaRPr lang="en-US" b="1" dirty="0">
              <a:latin typeface="Arial" charset="0"/>
            </a:endParaRPr>
          </a:p>
        </p:txBody>
      </p:sp>
      <p:sp>
        <p:nvSpPr>
          <p:cNvPr id="82" name="Rectangle 12"/>
          <p:cNvSpPr>
            <a:spLocks noChangeArrowheads="1"/>
          </p:cNvSpPr>
          <p:nvPr/>
        </p:nvSpPr>
        <p:spPr bwMode="auto">
          <a:xfrm>
            <a:off x="19337460" y="2721767"/>
            <a:ext cx="7742956" cy="966317"/>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dirty="0" smtClean="0">
                <a:solidFill>
                  <a:srgbClr val="FFFFFF"/>
                </a:solidFill>
                <a:latin typeface="Arial" charset="0"/>
              </a:rPr>
              <a:t>Analysis</a:t>
            </a:r>
            <a:endParaRPr lang="en-US" b="1" dirty="0">
              <a:latin typeface="Arial" charset="0"/>
            </a:endParaRPr>
          </a:p>
        </p:txBody>
      </p:sp>
      <p:sp>
        <p:nvSpPr>
          <p:cNvPr id="83" name="Rectangle 12"/>
          <p:cNvSpPr>
            <a:spLocks noChangeArrowheads="1"/>
          </p:cNvSpPr>
          <p:nvPr/>
        </p:nvSpPr>
        <p:spPr bwMode="auto">
          <a:xfrm>
            <a:off x="8297337" y="2726663"/>
            <a:ext cx="10584791" cy="961421"/>
          </a:xfrm>
          <a:prstGeom prst="rect">
            <a:avLst/>
          </a:prstGeom>
          <a:solidFill>
            <a:srgbClr val="8B1336"/>
          </a:solidFill>
          <a:ln w="9525">
            <a:noFill/>
            <a:miter lim="800000"/>
            <a:headEnd/>
            <a:tailEnd/>
          </a:ln>
        </p:spPr>
        <p:txBody>
          <a:bodyPr/>
          <a:lstStyle/>
          <a:p>
            <a:pPr algn="ctr"/>
            <a:r>
              <a:rPr lang="en-US" b="1" dirty="0" smtClean="0">
                <a:solidFill>
                  <a:schemeClr val="bg1"/>
                </a:solidFill>
                <a:latin typeface="Arial" charset="0"/>
              </a:rPr>
              <a:t>Our Approach</a:t>
            </a:r>
            <a:endParaRPr lang="en-US" b="1" dirty="0">
              <a:solidFill>
                <a:schemeClr val="bg1"/>
              </a:solidFill>
              <a:latin typeface="Arial" charset="0"/>
            </a:endParaRPr>
          </a:p>
        </p:txBody>
      </p:sp>
      <p:sp>
        <p:nvSpPr>
          <p:cNvPr id="84" name="Rectangle 12"/>
          <p:cNvSpPr>
            <a:spLocks noChangeArrowheads="1"/>
          </p:cNvSpPr>
          <p:nvPr/>
        </p:nvSpPr>
        <p:spPr bwMode="auto">
          <a:xfrm>
            <a:off x="168649" y="2715079"/>
            <a:ext cx="7493005" cy="973005"/>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dirty="0" smtClean="0">
                <a:solidFill>
                  <a:srgbClr val="FFFFFF"/>
                </a:solidFill>
                <a:latin typeface="Arial" charset="0"/>
              </a:rPr>
              <a:t>Introduction</a:t>
            </a:r>
            <a:endParaRPr lang="en-US" b="1" dirty="0">
              <a:latin typeface="Arial" charset="0"/>
            </a:endParaRPr>
          </a:p>
        </p:txBody>
      </p:sp>
      <p:sp>
        <p:nvSpPr>
          <p:cNvPr id="137" name="Rectangle 12"/>
          <p:cNvSpPr>
            <a:spLocks noChangeArrowheads="1"/>
          </p:cNvSpPr>
          <p:nvPr/>
        </p:nvSpPr>
        <p:spPr bwMode="auto">
          <a:xfrm>
            <a:off x="19225376" y="13789386"/>
            <a:ext cx="7905912" cy="966317"/>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dirty="0" smtClean="0">
                <a:solidFill>
                  <a:srgbClr val="FFFFFF"/>
                </a:solidFill>
                <a:latin typeface="Arial" charset="0"/>
              </a:rPr>
              <a:t>Challenges</a:t>
            </a:r>
            <a:endParaRPr lang="en-US" b="1" dirty="0">
              <a:latin typeface="Arial" charset="0"/>
            </a:endParaRPr>
          </a:p>
        </p:txBody>
      </p:sp>
      <p:sp>
        <p:nvSpPr>
          <p:cNvPr id="138" name="TextBox 137"/>
          <p:cNvSpPr txBox="1"/>
          <p:nvPr/>
        </p:nvSpPr>
        <p:spPr>
          <a:xfrm>
            <a:off x="167187" y="3881101"/>
            <a:ext cx="3432951" cy="754053"/>
          </a:xfrm>
          <a:prstGeom prst="rect">
            <a:avLst/>
          </a:prstGeom>
          <a:noFill/>
        </p:spPr>
        <p:txBody>
          <a:bodyPr wrap="none" rtlCol="0">
            <a:spAutoFit/>
          </a:bodyPr>
          <a:lstStyle/>
          <a:p>
            <a:r>
              <a:rPr lang="en-US" sz="4300" b="1" dirty="0" smtClean="0">
                <a:latin typeface="Arial"/>
                <a:cs typeface="Arial"/>
              </a:rPr>
              <a:t>Project Goal</a:t>
            </a:r>
            <a:endParaRPr lang="en-US" sz="4300" b="1" dirty="0">
              <a:latin typeface="Arial"/>
              <a:cs typeface="Arial"/>
            </a:endParaRPr>
          </a:p>
        </p:txBody>
      </p:sp>
      <p:sp>
        <p:nvSpPr>
          <p:cNvPr id="147" name="TextBox 146"/>
          <p:cNvSpPr txBox="1"/>
          <p:nvPr/>
        </p:nvSpPr>
        <p:spPr>
          <a:xfrm>
            <a:off x="30734000" y="13038667"/>
            <a:ext cx="184666" cy="877163"/>
          </a:xfrm>
          <a:prstGeom prst="rect">
            <a:avLst/>
          </a:prstGeom>
          <a:noFill/>
        </p:spPr>
        <p:txBody>
          <a:bodyPr wrap="none" rtlCol="0">
            <a:spAutoFit/>
          </a:body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677752338"/>
              </p:ext>
            </p:extLst>
          </p:nvPr>
        </p:nvGraphicFramePr>
        <p:xfrm>
          <a:off x="8295630" y="9546649"/>
          <a:ext cx="10584789" cy="8686800"/>
        </p:xfrm>
        <a:graphic>
          <a:graphicData uri="http://schemas.openxmlformats.org/drawingml/2006/table">
            <a:tbl>
              <a:tblPr firstRow="1" bandRow="1">
                <a:tableStyleId>{D7AC3CCA-C797-4891-BE02-D94E43425B78}</a:tableStyleId>
              </a:tblPr>
              <a:tblGrid>
                <a:gridCol w="4800298"/>
                <a:gridCol w="2256228"/>
                <a:gridCol w="3528263"/>
              </a:tblGrid>
              <a:tr h="800500">
                <a:tc>
                  <a:txBody>
                    <a:bodyPr/>
                    <a:lstStyle/>
                    <a:p>
                      <a:pPr algn="ctr"/>
                      <a:r>
                        <a:rPr lang="en-US" sz="4800" dirty="0" smtClean="0"/>
                        <a:t>Type</a:t>
                      </a:r>
                      <a:endParaRPr lang="en-US" sz="4800" dirty="0"/>
                    </a:p>
                  </a:txBody>
                  <a:tcPr/>
                </a:tc>
                <a:tc>
                  <a:txBody>
                    <a:bodyPr/>
                    <a:lstStyle/>
                    <a:p>
                      <a:pPr algn="ctr"/>
                      <a:r>
                        <a:rPr lang="en-US" sz="4800" dirty="0" smtClean="0"/>
                        <a:t>Train</a:t>
                      </a:r>
                      <a:endParaRPr lang="en-US" sz="4800" dirty="0"/>
                    </a:p>
                  </a:txBody>
                  <a:tcPr/>
                </a:tc>
                <a:tc>
                  <a:txBody>
                    <a:bodyPr/>
                    <a:lstStyle/>
                    <a:p>
                      <a:pPr algn="ctr"/>
                      <a:r>
                        <a:rPr lang="en-US" sz="4800" dirty="0" err="1" smtClean="0"/>
                        <a:t>Dev</a:t>
                      </a:r>
                      <a:endParaRPr lang="en-US" sz="4800" dirty="0"/>
                    </a:p>
                  </a:txBody>
                  <a:tcPr/>
                </a:tc>
              </a:tr>
              <a:tr h="1037685">
                <a:tc>
                  <a:txBody>
                    <a:bodyPr/>
                    <a:lstStyle/>
                    <a:p>
                      <a:pPr algn="l"/>
                      <a:r>
                        <a:rPr lang="en-US" sz="3200" dirty="0" smtClean="0"/>
                        <a:t>Baseline (1-gram</a:t>
                      </a:r>
                      <a:r>
                        <a:rPr lang="en-US" sz="3200" baseline="0" dirty="0" smtClean="0"/>
                        <a:t> on functions) 16k iterations</a:t>
                      </a:r>
                      <a:endParaRPr lang="en-US" sz="3200" dirty="0"/>
                    </a:p>
                  </a:txBody>
                  <a:tcPr/>
                </a:tc>
                <a:tc>
                  <a:txBody>
                    <a:bodyPr/>
                    <a:lstStyle/>
                    <a:p>
                      <a:pPr algn="ctr"/>
                      <a:r>
                        <a:rPr lang="en-US" sz="3200" dirty="0" smtClean="0"/>
                        <a:t>0.3232</a:t>
                      </a:r>
                      <a:endParaRPr lang="en-US" sz="3200" dirty="0"/>
                    </a:p>
                  </a:txBody>
                  <a:tcPr/>
                </a:tc>
                <a:tc>
                  <a:txBody>
                    <a:bodyPr/>
                    <a:lstStyle/>
                    <a:p>
                      <a:pPr algn="ctr"/>
                      <a:r>
                        <a:rPr lang="en-US" sz="3200" dirty="0" smtClean="0"/>
                        <a:t>0.3246</a:t>
                      </a:r>
                      <a:endParaRPr lang="en-US" sz="3200" dirty="0"/>
                    </a:p>
                  </a:txBody>
                  <a:tcPr/>
                </a:tc>
              </a:tr>
              <a:tr h="1512056">
                <a:tc>
                  <a:txBody>
                    <a:bodyPr/>
                    <a:lstStyle/>
                    <a:p>
                      <a:pPr algn="l"/>
                      <a:r>
                        <a:rPr lang="en-US" sz="3200" dirty="0" smtClean="0"/>
                        <a:t>Baseline (1-4 grams,</a:t>
                      </a:r>
                      <a:r>
                        <a:rPr lang="en-US" sz="3200" baseline="0" dirty="0" smtClean="0"/>
                        <a:t> function </a:t>
                      </a:r>
                      <a:r>
                        <a:rPr lang="en-US" sz="3200" baseline="0" dirty="0" err="1" smtClean="0"/>
                        <a:t>args</a:t>
                      </a:r>
                      <a:r>
                        <a:rPr lang="en-US" sz="3200" baseline="0" dirty="0" smtClean="0"/>
                        <a:t>). 40k iterations.</a:t>
                      </a:r>
                      <a:endParaRPr lang="en-US" sz="3200" dirty="0"/>
                    </a:p>
                  </a:txBody>
                  <a:tcPr/>
                </a:tc>
                <a:tc>
                  <a:txBody>
                    <a:bodyPr/>
                    <a:lstStyle/>
                    <a:p>
                      <a:pPr algn="ctr"/>
                      <a:r>
                        <a:rPr lang="en-US" sz="3200" dirty="0" smtClean="0"/>
                        <a:t>0.6371</a:t>
                      </a:r>
                      <a:endParaRPr lang="en-US" sz="3200" dirty="0"/>
                    </a:p>
                  </a:txBody>
                  <a:tcPr/>
                </a:tc>
                <a:tc>
                  <a:txBody>
                    <a:bodyPr/>
                    <a:lstStyle/>
                    <a:p>
                      <a:pPr algn="ctr"/>
                      <a:r>
                        <a:rPr lang="en-US" sz="3200" dirty="0" smtClean="0"/>
                        <a:t>0.6272</a:t>
                      </a:r>
                      <a:endParaRPr lang="en-US" sz="3200" dirty="0"/>
                    </a:p>
                  </a:txBody>
                  <a:tcPr/>
                </a:tc>
              </a:tr>
              <a:tr h="1037685">
                <a:tc>
                  <a:txBody>
                    <a:bodyPr/>
                    <a:lstStyle/>
                    <a:p>
                      <a:pPr algn="l"/>
                      <a:r>
                        <a:rPr lang="en-US" sz="3200" dirty="0" smtClean="0"/>
                        <a:t>Word</a:t>
                      </a:r>
                      <a:r>
                        <a:rPr lang="en-US" sz="3200" baseline="0" dirty="0" smtClean="0"/>
                        <a:t> Vectors w/ negative sample. 1 million iterations</a:t>
                      </a:r>
                      <a:endParaRPr lang="en-US" sz="3200" dirty="0"/>
                    </a:p>
                  </a:txBody>
                  <a:tcPr/>
                </a:tc>
                <a:tc>
                  <a:txBody>
                    <a:bodyPr/>
                    <a:lstStyle/>
                    <a:p>
                      <a:pPr algn="ctr"/>
                      <a:r>
                        <a:rPr lang="en-US" sz="3200" dirty="0" smtClean="0"/>
                        <a:t>0.6279</a:t>
                      </a:r>
                      <a:endParaRPr lang="en-US" sz="3200" dirty="0"/>
                    </a:p>
                  </a:txBody>
                  <a:tcPr/>
                </a:tc>
                <a:tc>
                  <a:txBody>
                    <a:bodyPr/>
                    <a:lstStyle/>
                    <a:p>
                      <a:pPr algn="ctr"/>
                      <a:r>
                        <a:rPr lang="en-US" sz="3200" dirty="0" smtClean="0"/>
                        <a:t>0.5425</a:t>
                      </a:r>
                      <a:endParaRPr lang="en-US" sz="3200" dirty="0"/>
                    </a:p>
                  </a:txBody>
                  <a:tcPr/>
                </a:tc>
              </a:tr>
              <a:tr h="1037685">
                <a:tc>
                  <a:txBody>
                    <a:bodyPr/>
                    <a:lstStyle/>
                    <a:p>
                      <a:pPr algn="l"/>
                      <a:r>
                        <a:rPr lang="en-US" sz="3200" dirty="0" smtClean="0"/>
                        <a:t>Siamese</a:t>
                      </a:r>
                      <a:r>
                        <a:rPr lang="en-US" sz="3200" baseline="0" dirty="0" smtClean="0"/>
                        <a:t> w/ word vector </a:t>
                      </a:r>
                      <a:r>
                        <a:rPr lang="en-US" sz="3200" baseline="0" dirty="0" err="1" smtClean="0"/>
                        <a:t>backprop</a:t>
                      </a:r>
                      <a:r>
                        <a:rPr lang="en-US" sz="3200" baseline="0" dirty="0" smtClean="0"/>
                        <a:t>. 100k iterations</a:t>
                      </a:r>
                      <a:endParaRPr lang="en-US" sz="3200" dirty="0"/>
                    </a:p>
                  </a:txBody>
                  <a:tcPr/>
                </a:tc>
                <a:tc>
                  <a:txBody>
                    <a:bodyPr/>
                    <a:lstStyle/>
                    <a:p>
                      <a:pPr algn="ctr"/>
                      <a:r>
                        <a:rPr lang="en-US" sz="3200" dirty="0" smtClean="0"/>
                        <a:t>0.6442</a:t>
                      </a:r>
                      <a:endParaRPr lang="en-US" sz="3200" dirty="0"/>
                    </a:p>
                  </a:txBody>
                  <a:tcPr/>
                </a:tc>
                <a:tc>
                  <a:txBody>
                    <a:bodyPr/>
                    <a:lstStyle/>
                    <a:p>
                      <a:pPr algn="ctr"/>
                      <a:r>
                        <a:rPr lang="en-US" sz="3200" dirty="0" smtClean="0"/>
                        <a:t>0.6378</a:t>
                      </a:r>
                      <a:endParaRPr lang="en-US" sz="3200" dirty="0"/>
                    </a:p>
                  </a:txBody>
                  <a:tcPr/>
                </a:tc>
              </a:tr>
              <a:tr h="1512056">
                <a:tc>
                  <a:txBody>
                    <a:bodyPr/>
                    <a:lstStyle/>
                    <a:p>
                      <a:pPr algn="l"/>
                      <a:r>
                        <a:rPr lang="en-US" sz="3200" dirty="0" smtClean="0"/>
                        <a:t>Siamese w/</a:t>
                      </a:r>
                      <a:r>
                        <a:rPr lang="en-US" sz="3200" baseline="0" dirty="0" smtClean="0"/>
                        <a:t> </a:t>
                      </a:r>
                      <a:r>
                        <a:rPr lang="en-US" sz="3200" baseline="0" dirty="0" err="1" smtClean="0"/>
                        <a:t>neg</a:t>
                      </a:r>
                      <a:r>
                        <a:rPr lang="en-US" sz="3200" baseline="0" dirty="0" smtClean="0"/>
                        <a:t> sample, w/o word vector </a:t>
                      </a:r>
                      <a:r>
                        <a:rPr lang="en-US" sz="3200" baseline="0" dirty="0" err="1" smtClean="0"/>
                        <a:t>backprop</a:t>
                      </a:r>
                      <a:r>
                        <a:rPr lang="en-US" sz="3200" baseline="0" dirty="0" smtClean="0"/>
                        <a:t>. 100k iterations</a:t>
                      </a:r>
                      <a:endParaRPr lang="en-US" sz="3200" dirty="0"/>
                    </a:p>
                  </a:txBody>
                  <a:tcPr/>
                </a:tc>
                <a:tc>
                  <a:txBody>
                    <a:bodyPr/>
                    <a:lstStyle/>
                    <a:p>
                      <a:pPr algn="ctr"/>
                      <a:r>
                        <a:rPr lang="en-US" sz="3200" dirty="0" smtClean="0"/>
                        <a:t>0.8278</a:t>
                      </a:r>
                      <a:endParaRPr lang="en-US" sz="3200" dirty="0"/>
                    </a:p>
                  </a:txBody>
                  <a:tcPr/>
                </a:tc>
                <a:tc>
                  <a:txBody>
                    <a:bodyPr/>
                    <a:lstStyle/>
                    <a:p>
                      <a:pPr algn="ctr"/>
                      <a:r>
                        <a:rPr lang="en-US" sz="3200" dirty="0" smtClean="0"/>
                        <a:t>0.8105</a:t>
                      </a:r>
                      <a:endParaRPr lang="en-US" sz="3200" dirty="0"/>
                    </a:p>
                  </a:txBody>
                  <a:tcPr/>
                </a:tc>
              </a:tr>
              <a:tr h="1496074">
                <a:tc>
                  <a:txBody>
                    <a:bodyPr/>
                    <a:lstStyle/>
                    <a:p>
                      <a:pPr algn="l"/>
                      <a:r>
                        <a:rPr lang="en-US" sz="3200" dirty="0" smtClean="0"/>
                        <a:t>RNN w/ word vector </a:t>
                      </a:r>
                      <a:r>
                        <a:rPr lang="en-US" sz="3200" dirty="0" err="1" smtClean="0"/>
                        <a:t>backprop</a:t>
                      </a:r>
                      <a:r>
                        <a:rPr lang="en-US" sz="3200" dirty="0" smtClean="0"/>
                        <a:t>, negative sampling. 10k iterations.</a:t>
                      </a:r>
                      <a:endParaRPr lang="en-US" sz="3200" dirty="0"/>
                    </a:p>
                  </a:txBody>
                  <a:tcPr/>
                </a:tc>
                <a:tc>
                  <a:txBody>
                    <a:bodyPr/>
                    <a:lstStyle/>
                    <a:p>
                      <a:pPr algn="ctr"/>
                      <a:r>
                        <a:rPr lang="en-US" sz="3200" dirty="0" smtClean="0"/>
                        <a:t>0.9711</a:t>
                      </a:r>
                      <a:endParaRPr lang="en-US" sz="3200" dirty="0"/>
                    </a:p>
                  </a:txBody>
                  <a:tcPr/>
                </a:tc>
                <a:tc>
                  <a:txBody>
                    <a:bodyPr/>
                    <a:lstStyle/>
                    <a:p>
                      <a:pPr algn="ctr"/>
                      <a:r>
                        <a:rPr lang="en-US" sz="3200" dirty="0" smtClean="0"/>
                        <a:t>0.9721</a:t>
                      </a:r>
                      <a:endParaRPr lang="en-US" sz="3200" dirty="0"/>
                    </a:p>
                  </a:txBody>
                  <a:tcPr/>
                </a:tc>
              </a:tr>
            </a:tbl>
          </a:graphicData>
        </a:graphic>
      </p:graphicFrame>
      <p:sp>
        <p:nvSpPr>
          <p:cNvPr id="10" name="TextBox 9"/>
          <p:cNvSpPr txBox="1"/>
          <p:nvPr/>
        </p:nvSpPr>
        <p:spPr>
          <a:xfrm>
            <a:off x="167187" y="4577469"/>
            <a:ext cx="7494467" cy="1754327"/>
          </a:xfrm>
          <a:prstGeom prst="rect">
            <a:avLst/>
          </a:prstGeom>
          <a:noFill/>
        </p:spPr>
        <p:txBody>
          <a:bodyPr wrap="square" rtlCol="0">
            <a:spAutoFit/>
          </a:bodyPr>
          <a:lstStyle/>
          <a:p>
            <a:r>
              <a:rPr lang="en-US" sz="3600" dirty="0" smtClean="0"/>
              <a:t>Our goal is to generate programs based off of a natural language utterance (i.e. English)</a:t>
            </a:r>
            <a:endParaRPr lang="en-US" sz="3600" dirty="0"/>
          </a:p>
        </p:txBody>
      </p:sp>
      <p:sp>
        <p:nvSpPr>
          <p:cNvPr id="13" name="TextBox 12"/>
          <p:cNvSpPr txBox="1"/>
          <p:nvPr/>
        </p:nvSpPr>
        <p:spPr>
          <a:xfrm>
            <a:off x="167187" y="7259367"/>
            <a:ext cx="7572375" cy="3970318"/>
          </a:xfrm>
          <a:prstGeom prst="rect">
            <a:avLst/>
          </a:prstGeom>
          <a:noFill/>
        </p:spPr>
        <p:txBody>
          <a:bodyPr wrap="square" rtlCol="0">
            <a:spAutoFit/>
          </a:bodyPr>
          <a:lstStyle/>
          <a:p>
            <a:r>
              <a:rPr lang="en-US" sz="3600" dirty="0" smtClean="0"/>
              <a:t>The popularity of simple, but powerful tools for data manipulation like Excel (vs. direct CSV manipulation) show how we can bring computation to the masses. We attempt to take this idea one step further by allowing the user to specify programs in English.</a:t>
            </a:r>
            <a:endParaRPr lang="en-US" sz="3600" dirty="0"/>
          </a:p>
        </p:txBody>
      </p:sp>
      <p:sp>
        <p:nvSpPr>
          <p:cNvPr id="18" name="TextBox 17"/>
          <p:cNvSpPr txBox="1"/>
          <p:nvPr/>
        </p:nvSpPr>
        <p:spPr>
          <a:xfrm>
            <a:off x="8297337" y="4043581"/>
            <a:ext cx="10400127" cy="3970318"/>
          </a:xfrm>
          <a:prstGeom prst="rect">
            <a:avLst/>
          </a:prstGeom>
          <a:noFill/>
        </p:spPr>
        <p:txBody>
          <a:bodyPr wrap="square" rtlCol="0">
            <a:spAutoFit/>
          </a:bodyPr>
          <a:lstStyle/>
          <a:p>
            <a:r>
              <a:rPr lang="en-US" sz="3600" dirty="0" smtClean="0"/>
              <a:t>We use SEMPRE’s built-in semantic parser to over generate potential candidate parses from an English command. The parser has a set of features defined (See Baseline results), which give a score for each potential parse. We take those parses, and then apply a neural network model to generate a new set of scores, which we use to </a:t>
            </a:r>
            <a:r>
              <a:rPr lang="en-US" sz="3600" dirty="0" err="1" smtClean="0"/>
              <a:t>rerank</a:t>
            </a:r>
            <a:r>
              <a:rPr lang="en-US" sz="3600" dirty="0" smtClean="0"/>
              <a:t> the parses.</a:t>
            </a:r>
            <a:endParaRPr lang="en-US" sz="3600" dirty="0"/>
          </a:p>
        </p:txBody>
      </p:sp>
    </p:spTree>
    <p:extLst>
      <p:ext uri="{BB962C8B-B14F-4D97-AF65-F5344CB8AC3E}">
        <p14:creationId xmlns:p14="http://schemas.microsoft.com/office/powerpoint/2010/main" val="23364198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5923</TotalTime>
  <Words>506</Words>
  <Application>Microsoft Macintosh PowerPoint</Application>
  <PresentationFormat>Custom</PresentationFormat>
  <Paragraphs>74</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Helen J</dc:creator>
  <cp:lastModifiedBy>Reginald Long</cp:lastModifiedBy>
  <cp:revision>114</cp:revision>
  <dcterms:created xsi:type="dcterms:W3CDTF">2014-11-28T21:33:16Z</dcterms:created>
  <dcterms:modified xsi:type="dcterms:W3CDTF">2015-06-02T05:50:33Z</dcterms:modified>
</cp:coreProperties>
</file>