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6949" autoAdjust="0"/>
  </p:normalViewPr>
  <p:slideViewPr>
    <p:cSldViewPr snapToGrid="0" snapToObjects="1">
      <p:cViewPr>
        <p:scale>
          <a:sx n="32" d="100"/>
          <a:sy n="32" d="100"/>
        </p:scale>
        <p:origin x="-80" y="-1008"/>
      </p:cViewPr>
      <p:guideLst>
        <p:guide orient="horz" pos="5735"/>
        <p:guide pos="8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52966-300D-BE4F-8AE8-729AB38D7BA8}" type="datetimeFigureOut">
              <a:rPr lang="en-US" smtClean="0"/>
              <a:t>6/1/15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0BD9C-4602-454B-AC7C-9BDD37EF7833}" type="slidenum">
              <a:rPr lang="en-US" smtClean="0"/>
              <a:t>‹#›</a:t>
            </a:fld>
            <a:endParaRPr lang="en-US"/>
          </a:p>
        </p:txBody>
      </p:sp>
    </p:spTree>
    <p:extLst>
      <p:ext uri="{BB962C8B-B14F-4D97-AF65-F5344CB8AC3E}">
        <p14:creationId xmlns:p14="http://schemas.microsoft.com/office/powerpoint/2010/main" val="3364428653"/>
      </p:ext>
    </p:extLst>
  </p:cSld>
  <p:clrMap bg1="lt1" tx1="dk1" bg2="lt2" tx2="dk2" accent1="accent1" accent2="accent2" accent3="accent3" accent4="accent4" accent5="accent5" accent6="accent6" hlink="hlink" folHlink="folHlink"/>
  <p:notesStyle>
    <a:lvl1pPr marL="0" algn="l" defTabSz="1306266" rtl="0" eaLnBrk="1" latinLnBrk="0" hangingPunct="1">
      <a:defRPr sz="3400" kern="1200">
        <a:solidFill>
          <a:schemeClr val="tx1"/>
        </a:solidFill>
        <a:latin typeface="+mn-lt"/>
        <a:ea typeface="+mn-ea"/>
        <a:cs typeface="+mn-cs"/>
      </a:defRPr>
    </a:lvl1pPr>
    <a:lvl2pPr marL="1306266" algn="l" defTabSz="1306266" rtl="0" eaLnBrk="1" latinLnBrk="0" hangingPunct="1">
      <a:defRPr sz="3400" kern="1200">
        <a:solidFill>
          <a:schemeClr val="tx1"/>
        </a:solidFill>
        <a:latin typeface="+mn-lt"/>
        <a:ea typeface="+mn-ea"/>
        <a:cs typeface="+mn-cs"/>
      </a:defRPr>
    </a:lvl2pPr>
    <a:lvl3pPr marL="2612532" algn="l" defTabSz="1306266" rtl="0" eaLnBrk="1" latinLnBrk="0" hangingPunct="1">
      <a:defRPr sz="3400" kern="1200">
        <a:solidFill>
          <a:schemeClr val="tx1"/>
        </a:solidFill>
        <a:latin typeface="+mn-lt"/>
        <a:ea typeface="+mn-ea"/>
        <a:cs typeface="+mn-cs"/>
      </a:defRPr>
    </a:lvl3pPr>
    <a:lvl4pPr marL="3918798" algn="l" defTabSz="1306266" rtl="0" eaLnBrk="1" latinLnBrk="0" hangingPunct="1">
      <a:defRPr sz="3400" kern="1200">
        <a:solidFill>
          <a:schemeClr val="tx1"/>
        </a:solidFill>
        <a:latin typeface="+mn-lt"/>
        <a:ea typeface="+mn-ea"/>
        <a:cs typeface="+mn-cs"/>
      </a:defRPr>
    </a:lvl4pPr>
    <a:lvl5pPr marL="5225064" algn="l" defTabSz="1306266" rtl="0" eaLnBrk="1" latinLnBrk="0" hangingPunct="1">
      <a:defRPr sz="3400" kern="1200">
        <a:solidFill>
          <a:schemeClr val="tx1"/>
        </a:solidFill>
        <a:latin typeface="+mn-lt"/>
        <a:ea typeface="+mn-ea"/>
        <a:cs typeface="+mn-cs"/>
      </a:defRPr>
    </a:lvl5pPr>
    <a:lvl6pPr marL="6531331" algn="l" defTabSz="1306266" rtl="0" eaLnBrk="1" latinLnBrk="0" hangingPunct="1">
      <a:defRPr sz="3400" kern="1200">
        <a:solidFill>
          <a:schemeClr val="tx1"/>
        </a:solidFill>
        <a:latin typeface="+mn-lt"/>
        <a:ea typeface="+mn-ea"/>
        <a:cs typeface="+mn-cs"/>
      </a:defRPr>
    </a:lvl6pPr>
    <a:lvl7pPr marL="7837597" algn="l" defTabSz="1306266" rtl="0" eaLnBrk="1" latinLnBrk="0" hangingPunct="1">
      <a:defRPr sz="3400" kern="1200">
        <a:solidFill>
          <a:schemeClr val="tx1"/>
        </a:solidFill>
        <a:latin typeface="+mn-lt"/>
        <a:ea typeface="+mn-ea"/>
        <a:cs typeface="+mn-cs"/>
      </a:defRPr>
    </a:lvl7pPr>
    <a:lvl8pPr marL="9143863" algn="l" defTabSz="1306266" rtl="0" eaLnBrk="1" latinLnBrk="0" hangingPunct="1">
      <a:defRPr sz="3400" kern="1200">
        <a:solidFill>
          <a:schemeClr val="tx1"/>
        </a:solidFill>
        <a:latin typeface="+mn-lt"/>
        <a:ea typeface="+mn-ea"/>
        <a:cs typeface="+mn-cs"/>
      </a:defRPr>
    </a:lvl8pPr>
    <a:lvl9pPr marL="10450129" algn="l" defTabSz="1306266" rtl="0" eaLnBrk="1" latinLnBrk="0" hangingPunct="1">
      <a:defRPr sz="3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challenges in </a:t>
            </a:r>
            <a:r>
              <a:rPr lang="en-US" smtClean="0"/>
              <a:t>the conclusion</a:t>
            </a:r>
            <a:endParaRPr lang="en-US"/>
          </a:p>
        </p:txBody>
      </p:sp>
      <p:sp>
        <p:nvSpPr>
          <p:cNvPr id="4" name="Slide Number Placeholder 3"/>
          <p:cNvSpPr>
            <a:spLocks noGrp="1"/>
          </p:cNvSpPr>
          <p:nvPr>
            <p:ph type="sldNum" sz="quarter" idx="10"/>
          </p:nvPr>
        </p:nvSpPr>
        <p:spPr/>
        <p:txBody>
          <a:bodyPr/>
          <a:lstStyle/>
          <a:p>
            <a:fld id="{5C00BD9C-4602-454B-AC7C-9BDD37EF7833}" type="slidenum">
              <a:rPr lang="en-US" smtClean="0"/>
              <a:t>1</a:t>
            </a:fld>
            <a:endParaRPr lang="en-US"/>
          </a:p>
        </p:txBody>
      </p:sp>
    </p:spTree>
    <p:extLst>
      <p:ext uri="{BB962C8B-B14F-4D97-AF65-F5344CB8AC3E}">
        <p14:creationId xmlns:p14="http://schemas.microsoft.com/office/powerpoint/2010/main" val="64986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6"/>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5885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93113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0"/>
            <a:ext cx="6172200"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732370"/>
            <a:ext cx="18059400"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730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33222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E33B5-6111-9346-951D-3F595DE51257}"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269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0140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8"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8"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E33B5-6111-9346-951D-3F595DE51257}" type="datetimeFigureOut">
              <a:rPr lang="en-US" smtClean="0"/>
              <a:t>6/1/15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87125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E33B5-6111-9346-951D-3F595DE51257}" type="datetimeFigureOut">
              <a:rPr lang="en-US" smtClean="0"/>
              <a:t>6/1/15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674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33B5-6111-9346-951D-3F595DE51257}" type="datetimeFigureOut">
              <a:rPr lang="en-US" smtClean="0"/>
              <a:t>6/1/15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9802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6"/>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6"/>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42907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2"/>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18624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9"/>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55E33B5-6111-9346-951D-3F595DE51257}" type="datetimeFigureOut">
              <a:rPr lang="en-US" smtClean="0"/>
              <a:t>6/1/15</a:t>
            </a:fld>
            <a:endParaRPr lang="en-US"/>
          </a:p>
        </p:txBody>
      </p:sp>
      <p:sp>
        <p:nvSpPr>
          <p:cNvPr id="5" name="Footer Placeholder 4"/>
          <p:cNvSpPr>
            <a:spLocks noGrp="1"/>
          </p:cNvSpPr>
          <p:nvPr>
            <p:ph type="ftr" sz="quarter" idx="3"/>
          </p:nvPr>
        </p:nvSpPr>
        <p:spPr>
          <a:xfrm>
            <a:off x="9372600" y="16950269"/>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9"/>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B2866D79-BF9D-8D4A-8BA4-CCDA88AAF3C4}" type="slidenum">
              <a:rPr lang="en-US" smtClean="0"/>
              <a:t>‹#›</a:t>
            </a:fld>
            <a:endParaRPr lang="en-US"/>
          </a:p>
        </p:txBody>
      </p:sp>
    </p:spTree>
    <p:extLst>
      <p:ext uri="{BB962C8B-B14F-4D97-AF65-F5344CB8AC3E}">
        <p14:creationId xmlns:p14="http://schemas.microsoft.com/office/powerpoint/2010/main" val="133280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231" y="238676"/>
            <a:ext cx="24231057" cy="1400383"/>
          </a:xfrm>
          <a:prstGeom prst="rect">
            <a:avLst/>
          </a:prstGeom>
          <a:noFill/>
        </p:spPr>
        <p:txBody>
          <a:bodyPr wrap="none" rtlCol="0">
            <a:spAutoFit/>
          </a:bodyPr>
          <a:lstStyle/>
          <a:p>
            <a:r>
              <a:rPr lang="en-US" sz="8500" b="1" dirty="0" smtClean="0">
                <a:latin typeface="Arial"/>
                <a:cs typeface="Arial"/>
              </a:rPr>
              <a:t>Deep Learning for Simple Program Generation</a:t>
            </a:r>
            <a:endParaRPr lang="en-US" sz="8500" b="1" dirty="0">
              <a:latin typeface="Arial"/>
              <a:cs typeface="Arial"/>
            </a:endParaRPr>
          </a:p>
        </p:txBody>
      </p:sp>
      <p:sp>
        <p:nvSpPr>
          <p:cNvPr id="3" name="Rectangle 2"/>
          <p:cNvSpPr/>
          <p:nvPr/>
        </p:nvSpPr>
        <p:spPr>
          <a:xfrm>
            <a:off x="6858000" y="1614406"/>
            <a:ext cx="13716000" cy="923330"/>
          </a:xfrm>
          <a:prstGeom prst="rect">
            <a:avLst/>
          </a:prstGeom>
        </p:spPr>
        <p:txBody>
          <a:bodyPr>
            <a:spAutoFit/>
          </a:bodyPr>
          <a:lstStyle/>
          <a:p>
            <a:pPr algn="ctr">
              <a:defRPr/>
            </a:pPr>
            <a:r>
              <a:rPr lang="en-US" sz="5200" dirty="0" smtClean="0">
                <a:ea typeface="ＭＳ Ｐゴシック" charset="0"/>
              </a:rPr>
              <a:t>Reginald Long</a:t>
            </a:r>
            <a:r>
              <a:rPr lang="en-US" sz="5200" dirty="0">
                <a:ea typeface="ＭＳ Ｐゴシック" charset="0"/>
              </a:rPr>
              <a:t> </a:t>
            </a:r>
            <a:r>
              <a:rPr lang="en-US" sz="5200" dirty="0" smtClean="0">
                <a:ea typeface="ＭＳ Ｐゴシック" charset="0"/>
              </a:rPr>
              <a:t>and Colin Wei</a:t>
            </a:r>
            <a:endParaRPr lang="en-US" sz="5200" dirty="0">
              <a:ea typeface="ＭＳ Ｐゴシック" charset="0"/>
            </a:endParaRPr>
          </a:p>
        </p:txBody>
      </p:sp>
      <p:pic>
        <p:nvPicPr>
          <p:cNvPr id="21" name="Picture 20" descr="SU_seal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6" y="58323"/>
            <a:ext cx="2479413" cy="2479413"/>
          </a:xfrm>
          <a:prstGeom prst="rect">
            <a:avLst/>
          </a:prstGeom>
        </p:spPr>
      </p:pic>
      <p:sp>
        <p:nvSpPr>
          <p:cNvPr id="27" name="TextBox 26"/>
          <p:cNvSpPr txBox="1"/>
          <p:nvPr/>
        </p:nvSpPr>
        <p:spPr>
          <a:xfrm>
            <a:off x="14163633" y="3979002"/>
            <a:ext cx="4718493" cy="677108"/>
          </a:xfrm>
          <a:prstGeom prst="rect">
            <a:avLst/>
          </a:prstGeom>
          <a:noFill/>
        </p:spPr>
        <p:txBody>
          <a:bodyPr wrap="square" rtlCol="0">
            <a:spAutoFit/>
          </a:bodyPr>
          <a:lstStyle/>
          <a:p>
            <a:endParaRPr lang="en-US" sz="3800" dirty="0">
              <a:latin typeface="Times New Roman"/>
              <a:cs typeface="Times New Roman"/>
            </a:endParaRPr>
          </a:p>
        </p:txBody>
      </p:sp>
      <p:sp>
        <p:nvSpPr>
          <p:cNvPr id="38" name="Rectangle 37"/>
          <p:cNvSpPr/>
          <p:nvPr/>
        </p:nvSpPr>
        <p:spPr>
          <a:xfrm>
            <a:off x="8297335" y="3981479"/>
            <a:ext cx="184666" cy="738664"/>
          </a:xfrm>
          <a:prstGeom prst="rect">
            <a:avLst/>
          </a:prstGeom>
        </p:spPr>
        <p:txBody>
          <a:bodyPr wrap="none">
            <a:spAutoFit/>
          </a:bodyPr>
          <a:lstStyle/>
          <a:p>
            <a:endParaRPr lang="en-US" sz="4200" dirty="0" smtClean="0">
              <a:latin typeface="Times New Roman"/>
              <a:cs typeface="Times New Roman"/>
            </a:endParaRPr>
          </a:p>
        </p:txBody>
      </p:sp>
      <p:sp>
        <p:nvSpPr>
          <p:cNvPr id="41" name="Rectangle 40"/>
          <p:cNvSpPr/>
          <p:nvPr/>
        </p:nvSpPr>
        <p:spPr>
          <a:xfrm>
            <a:off x="14068954" y="5481254"/>
            <a:ext cx="5071755" cy="677108"/>
          </a:xfrm>
          <a:prstGeom prst="rect">
            <a:avLst/>
          </a:prstGeom>
        </p:spPr>
        <p:txBody>
          <a:bodyPr wrap="square">
            <a:spAutoFit/>
          </a:bodyPr>
          <a:lstStyle/>
          <a:p>
            <a:endParaRPr lang="en-US" sz="3800" dirty="0">
              <a:latin typeface="Times New Roman"/>
              <a:cs typeface="Times New Roman"/>
            </a:endParaRPr>
          </a:p>
        </p:txBody>
      </p:sp>
      <p:sp>
        <p:nvSpPr>
          <p:cNvPr id="61" name="TextBox 60"/>
          <p:cNvSpPr txBox="1"/>
          <p:nvPr/>
        </p:nvSpPr>
        <p:spPr>
          <a:xfrm>
            <a:off x="15168859" y="9819296"/>
            <a:ext cx="4976982" cy="646331"/>
          </a:xfrm>
          <a:prstGeom prst="rect">
            <a:avLst/>
          </a:prstGeom>
          <a:noFill/>
        </p:spPr>
        <p:txBody>
          <a:bodyPr wrap="square" rtlCol="0">
            <a:spAutoFit/>
          </a:bodyPr>
          <a:lstStyle/>
          <a:p>
            <a:endParaRPr lang="en-US" sz="3600" dirty="0">
              <a:latin typeface="Times New Roman"/>
              <a:cs typeface="Times New Roman"/>
            </a:endParaRPr>
          </a:p>
        </p:txBody>
      </p:sp>
      <p:sp>
        <p:nvSpPr>
          <p:cNvPr id="76" name="TextBox 75"/>
          <p:cNvSpPr txBox="1"/>
          <p:nvPr/>
        </p:nvSpPr>
        <p:spPr>
          <a:xfrm>
            <a:off x="167187" y="6437363"/>
            <a:ext cx="4964201" cy="754053"/>
          </a:xfrm>
          <a:prstGeom prst="rect">
            <a:avLst/>
          </a:prstGeom>
          <a:noFill/>
        </p:spPr>
        <p:txBody>
          <a:bodyPr wrap="none" rtlCol="0">
            <a:spAutoFit/>
          </a:bodyPr>
          <a:lstStyle/>
          <a:p>
            <a:r>
              <a:rPr lang="en-US" sz="4300" b="1" dirty="0" smtClean="0">
                <a:latin typeface="Arial"/>
                <a:cs typeface="Arial"/>
              </a:rPr>
              <a:t>Project Motivation</a:t>
            </a:r>
            <a:endParaRPr lang="en-US" sz="4300" b="1" dirty="0">
              <a:latin typeface="Arial"/>
              <a:cs typeface="Arial"/>
            </a:endParaRPr>
          </a:p>
        </p:txBody>
      </p:sp>
      <p:sp>
        <p:nvSpPr>
          <p:cNvPr id="77" name="TextBox 76"/>
          <p:cNvSpPr txBox="1"/>
          <p:nvPr/>
        </p:nvSpPr>
        <p:spPr>
          <a:xfrm>
            <a:off x="275078" y="11219680"/>
            <a:ext cx="4749605" cy="754053"/>
          </a:xfrm>
          <a:prstGeom prst="rect">
            <a:avLst/>
          </a:prstGeom>
          <a:noFill/>
        </p:spPr>
        <p:txBody>
          <a:bodyPr wrap="none" rtlCol="0">
            <a:spAutoFit/>
          </a:bodyPr>
          <a:lstStyle/>
          <a:p>
            <a:r>
              <a:rPr lang="en-US" sz="4300" b="1" dirty="0" smtClean="0">
                <a:latin typeface="Arial"/>
                <a:cs typeface="Arial"/>
              </a:rPr>
              <a:t>Project Definition</a:t>
            </a:r>
            <a:endParaRPr lang="en-US" sz="4300" b="1" dirty="0">
              <a:latin typeface="Arial"/>
              <a:cs typeface="Arial"/>
            </a:endParaRPr>
          </a:p>
        </p:txBody>
      </p:sp>
      <p:sp>
        <p:nvSpPr>
          <p:cNvPr id="80" name="Rectangle 79"/>
          <p:cNvSpPr/>
          <p:nvPr/>
        </p:nvSpPr>
        <p:spPr>
          <a:xfrm>
            <a:off x="22586292" y="5133155"/>
            <a:ext cx="2547204" cy="877163"/>
          </a:xfrm>
          <a:prstGeom prst="rect">
            <a:avLst/>
          </a:prstGeom>
        </p:spPr>
        <p:txBody>
          <a:bodyPr wrap="none">
            <a:spAutoFit/>
          </a:bodyPr>
          <a:lstStyle/>
          <a:p>
            <a:r>
              <a:rPr lang="en-US" b="1" dirty="0" smtClean="0">
                <a:solidFill>
                  <a:srgbClr val="FFFFFF"/>
                </a:solidFill>
                <a:latin typeface="Arial" charset="0"/>
              </a:rPr>
              <a:t>Results</a:t>
            </a:r>
            <a:endParaRPr lang="en-US" b="1" dirty="0">
              <a:latin typeface="Arial" charset="0"/>
            </a:endParaRPr>
          </a:p>
        </p:txBody>
      </p:sp>
      <p:sp>
        <p:nvSpPr>
          <p:cNvPr id="81" name="Rectangle 12"/>
          <p:cNvSpPr>
            <a:spLocks noChangeArrowheads="1"/>
          </p:cNvSpPr>
          <p:nvPr/>
        </p:nvSpPr>
        <p:spPr bwMode="auto">
          <a:xfrm>
            <a:off x="8295630" y="8657216"/>
            <a:ext cx="10586496" cy="88943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Results</a:t>
            </a:r>
            <a:endParaRPr lang="en-US" b="1" dirty="0">
              <a:latin typeface="Arial" charset="0"/>
            </a:endParaRPr>
          </a:p>
        </p:txBody>
      </p:sp>
      <p:sp>
        <p:nvSpPr>
          <p:cNvPr id="82" name="Rectangle 12"/>
          <p:cNvSpPr>
            <a:spLocks noChangeArrowheads="1"/>
          </p:cNvSpPr>
          <p:nvPr/>
        </p:nvSpPr>
        <p:spPr bwMode="auto">
          <a:xfrm>
            <a:off x="19337460" y="2721767"/>
            <a:ext cx="7742956"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Analysis</a:t>
            </a:r>
            <a:endParaRPr lang="en-US" b="1" dirty="0">
              <a:latin typeface="Arial" charset="0"/>
            </a:endParaRPr>
          </a:p>
        </p:txBody>
      </p:sp>
      <p:sp>
        <p:nvSpPr>
          <p:cNvPr id="83" name="Rectangle 12"/>
          <p:cNvSpPr>
            <a:spLocks noChangeArrowheads="1"/>
          </p:cNvSpPr>
          <p:nvPr/>
        </p:nvSpPr>
        <p:spPr bwMode="auto">
          <a:xfrm>
            <a:off x="8297337" y="2726663"/>
            <a:ext cx="10584791" cy="961421"/>
          </a:xfrm>
          <a:prstGeom prst="rect">
            <a:avLst/>
          </a:prstGeom>
          <a:solidFill>
            <a:srgbClr val="8B1336"/>
          </a:solidFill>
          <a:ln w="9525">
            <a:noFill/>
            <a:miter lim="800000"/>
            <a:headEnd/>
            <a:tailEnd/>
          </a:ln>
        </p:spPr>
        <p:txBody>
          <a:bodyPr/>
          <a:lstStyle/>
          <a:p>
            <a:pPr algn="ctr"/>
            <a:r>
              <a:rPr lang="en-US" b="1" dirty="0" smtClean="0">
                <a:solidFill>
                  <a:schemeClr val="bg1"/>
                </a:solidFill>
                <a:latin typeface="Arial" charset="0"/>
              </a:rPr>
              <a:t>Our Approach</a:t>
            </a:r>
            <a:endParaRPr lang="en-US" b="1" dirty="0">
              <a:solidFill>
                <a:schemeClr val="bg1"/>
              </a:solidFill>
              <a:latin typeface="Arial" charset="0"/>
            </a:endParaRPr>
          </a:p>
        </p:txBody>
      </p:sp>
      <p:sp>
        <p:nvSpPr>
          <p:cNvPr id="84" name="Rectangle 12"/>
          <p:cNvSpPr>
            <a:spLocks noChangeArrowheads="1"/>
          </p:cNvSpPr>
          <p:nvPr/>
        </p:nvSpPr>
        <p:spPr bwMode="auto">
          <a:xfrm>
            <a:off x="168649" y="2715079"/>
            <a:ext cx="7493005" cy="97300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Introduction</a:t>
            </a:r>
            <a:endParaRPr lang="en-US" b="1" dirty="0">
              <a:latin typeface="Arial" charset="0"/>
            </a:endParaRPr>
          </a:p>
        </p:txBody>
      </p:sp>
      <p:sp>
        <p:nvSpPr>
          <p:cNvPr id="137" name="Rectangle 12"/>
          <p:cNvSpPr>
            <a:spLocks noChangeArrowheads="1"/>
          </p:cNvSpPr>
          <p:nvPr/>
        </p:nvSpPr>
        <p:spPr bwMode="auto">
          <a:xfrm>
            <a:off x="19140709" y="8621154"/>
            <a:ext cx="7905912"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smtClean="0">
                <a:solidFill>
                  <a:srgbClr val="FFFFFF"/>
                </a:solidFill>
                <a:latin typeface="Arial" charset="0"/>
              </a:rPr>
              <a:t>Challenges</a:t>
            </a:r>
            <a:endParaRPr lang="en-US" b="1" dirty="0">
              <a:latin typeface="Arial" charset="0"/>
            </a:endParaRPr>
          </a:p>
        </p:txBody>
      </p:sp>
      <p:sp>
        <p:nvSpPr>
          <p:cNvPr id="138" name="TextBox 137"/>
          <p:cNvSpPr txBox="1"/>
          <p:nvPr/>
        </p:nvSpPr>
        <p:spPr>
          <a:xfrm>
            <a:off x="167187" y="3881101"/>
            <a:ext cx="3432951" cy="754053"/>
          </a:xfrm>
          <a:prstGeom prst="rect">
            <a:avLst/>
          </a:prstGeom>
          <a:noFill/>
        </p:spPr>
        <p:txBody>
          <a:bodyPr wrap="none" rtlCol="0">
            <a:spAutoFit/>
          </a:bodyPr>
          <a:lstStyle/>
          <a:p>
            <a:r>
              <a:rPr lang="en-US" sz="4300" b="1" dirty="0" smtClean="0">
                <a:latin typeface="Arial"/>
                <a:cs typeface="Arial"/>
              </a:rPr>
              <a:t>Project Goal</a:t>
            </a:r>
            <a:endParaRPr lang="en-US" sz="4300" b="1" dirty="0">
              <a:latin typeface="Arial"/>
              <a:cs typeface="Arial"/>
            </a:endParaRPr>
          </a:p>
        </p:txBody>
      </p:sp>
      <p:sp>
        <p:nvSpPr>
          <p:cNvPr id="147" name="TextBox 146"/>
          <p:cNvSpPr txBox="1"/>
          <p:nvPr/>
        </p:nvSpPr>
        <p:spPr>
          <a:xfrm>
            <a:off x="30734000" y="13038667"/>
            <a:ext cx="184666" cy="877163"/>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32505387"/>
              </p:ext>
            </p:extLst>
          </p:nvPr>
        </p:nvGraphicFramePr>
        <p:xfrm>
          <a:off x="8295630" y="9546649"/>
          <a:ext cx="10584789" cy="8686800"/>
        </p:xfrm>
        <a:graphic>
          <a:graphicData uri="http://schemas.openxmlformats.org/drawingml/2006/table">
            <a:tbl>
              <a:tblPr firstRow="1" bandRow="1">
                <a:tableStyleId>{D7AC3CCA-C797-4891-BE02-D94E43425B78}</a:tableStyleId>
              </a:tblPr>
              <a:tblGrid>
                <a:gridCol w="4800298"/>
                <a:gridCol w="2256228"/>
                <a:gridCol w="3528263"/>
              </a:tblGrid>
              <a:tr h="800500">
                <a:tc>
                  <a:txBody>
                    <a:bodyPr/>
                    <a:lstStyle/>
                    <a:p>
                      <a:pPr algn="ctr"/>
                      <a:r>
                        <a:rPr lang="en-US" sz="4800" dirty="0" smtClean="0"/>
                        <a:t>Type</a:t>
                      </a:r>
                      <a:endParaRPr lang="en-US" sz="4800" dirty="0"/>
                    </a:p>
                  </a:txBody>
                  <a:tcPr/>
                </a:tc>
                <a:tc>
                  <a:txBody>
                    <a:bodyPr/>
                    <a:lstStyle/>
                    <a:p>
                      <a:pPr algn="ctr"/>
                      <a:r>
                        <a:rPr lang="en-US" sz="4800" dirty="0" smtClean="0"/>
                        <a:t>Train</a:t>
                      </a:r>
                      <a:endParaRPr lang="en-US" sz="4800" dirty="0"/>
                    </a:p>
                  </a:txBody>
                  <a:tcPr/>
                </a:tc>
                <a:tc>
                  <a:txBody>
                    <a:bodyPr/>
                    <a:lstStyle/>
                    <a:p>
                      <a:pPr algn="ctr"/>
                      <a:r>
                        <a:rPr lang="en-US" sz="4800" dirty="0" err="1" smtClean="0"/>
                        <a:t>Dev</a:t>
                      </a:r>
                      <a:endParaRPr lang="en-US" sz="4800" dirty="0"/>
                    </a:p>
                  </a:txBody>
                  <a:tcPr/>
                </a:tc>
              </a:tr>
              <a:tr h="1037685">
                <a:tc>
                  <a:txBody>
                    <a:bodyPr/>
                    <a:lstStyle/>
                    <a:p>
                      <a:pPr algn="l"/>
                      <a:r>
                        <a:rPr lang="en-US" sz="3200" dirty="0" smtClean="0"/>
                        <a:t>Baseline (1-gram</a:t>
                      </a:r>
                      <a:r>
                        <a:rPr lang="en-US" sz="3200" baseline="0" dirty="0" smtClean="0"/>
                        <a:t> on functions) 16k iterations</a:t>
                      </a:r>
                      <a:endParaRPr lang="en-US" sz="3200" dirty="0"/>
                    </a:p>
                  </a:txBody>
                  <a:tcPr/>
                </a:tc>
                <a:tc>
                  <a:txBody>
                    <a:bodyPr/>
                    <a:lstStyle/>
                    <a:p>
                      <a:pPr algn="ctr"/>
                      <a:r>
                        <a:rPr lang="en-US" sz="3200" dirty="0" smtClean="0"/>
                        <a:t>0.3232</a:t>
                      </a:r>
                      <a:endParaRPr lang="en-US" sz="3200" dirty="0"/>
                    </a:p>
                  </a:txBody>
                  <a:tcPr/>
                </a:tc>
                <a:tc>
                  <a:txBody>
                    <a:bodyPr/>
                    <a:lstStyle/>
                    <a:p>
                      <a:pPr algn="ctr"/>
                      <a:r>
                        <a:rPr lang="en-US" sz="3200" dirty="0" smtClean="0"/>
                        <a:t>0.3246</a:t>
                      </a:r>
                      <a:endParaRPr lang="en-US" sz="3200" dirty="0"/>
                    </a:p>
                  </a:txBody>
                  <a:tcPr/>
                </a:tc>
              </a:tr>
              <a:tr h="1512056">
                <a:tc>
                  <a:txBody>
                    <a:bodyPr/>
                    <a:lstStyle/>
                    <a:p>
                      <a:pPr algn="l"/>
                      <a:r>
                        <a:rPr lang="en-US" sz="3200" dirty="0" smtClean="0"/>
                        <a:t>Baseline (1-4 grams,</a:t>
                      </a:r>
                      <a:r>
                        <a:rPr lang="en-US" sz="3200" baseline="0" dirty="0" smtClean="0"/>
                        <a:t> function </a:t>
                      </a:r>
                      <a:r>
                        <a:rPr lang="en-US" sz="3200" baseline="0" dirty="0" err="1" smtClean="0"/>
                        <a:t>args</a:t>
                      </a:r>
                      <a:r>
                        <a:rPr lang="en-US" sz="3200" baseline="0" dirty="0" smtClean="0"/>
                        <a:t>). 40k iterations.</a:t>
                      </a:r>
                      <a:endParaRPr lang="en-US" sz="3200" dirty="0"/>
                    </a:p>
                  </a:txBody>
                  <a:tcPr/>
                </a:tc>
                <a:tc>
                  <a:txBody>
                    <a:bodyPr/>
                    <a:lstStyle/>
                    <a:p>
                      <a:pPr algn="ctr"/>
                      <a:r>
                        <a:rPr lang="en-US" sz="3200" dirty="0" smtClean="0"/>
                        <a:t>0.6371</a:t>
                      </a:r>
                      <a:endParaRPr lang="en-US" sz="3200" dirty="0"/>
                    </a:p>
                  </a:txBody>
                  <a:tcPr/>
                </a:tc>
                <a:tc>
                  <a:txBody>
                    <a:bodyPr/>
                    <a:lstStyle/>
                    <a:p>
                      <a:pPr algn="ctr"/>
                      <a:r>
                        <a:rPr lang="en-US" sz="3200" dirty="0" smtClean="0"/>
                        <a:t>0.6272</a:t>
                      </a:r>
                      <a:endParaRPr lang="en-US" sz="3200" dirty="0"/>
                    </a:p>
                  </a:txBody>
                  <a:tcPr/>
                </a:tc>
              </a:tr>
              <a:tr h="1037685">
                <a:tc>
                  <a:txBody>
                    <a:bodyPr/>
                    <a:lstStyle/>
                    <a:p>
                      <a:pPr algn="l"/>
                      <a:r>
                        <a:rPr lang="en-US" sz="3200" dirty="0" smtClean="0"/>
                        <a:t>Word</a:t>
                      </a:r>
                      <a:r>
                        <a:rPr lang="en-US" sz="3200" baseline="0" dirty="0" smtClean="0"/>
                        <a:t> Vectors w/ negative sample. 1 million iterations</a:t>
                      </a:r>
                      <a:endParaRPr lang="en-US" sz="3200" dirty="0"/>
                    </a:p>
                  </a:txBody>
                  <a:tcPr/>
                </a:tc>
                <a:tc>
                  <a:txBody>
                    <a:bodyPr/>
                    <a:lstStyle/>
                    <a:p>
                      <a:pPr algn="ctr"/>
                      <a:r>
                        <a:rPr lang="en-US" sz="3200" dirty="0" smtClean="0"/>
                        <a:t>0.6279</a:t>
                      </a:r>
                      <a:endParaRPr lang="en-US" sz="3200" dirty="0"/>
                    </a:p>
                  </a:txBody>
                  <a:tcPr/>
                </a:tc>
                <a:tc>
                  <a:txBody>
                    <a:bodyPr/>
                    <a:lstStyle/>
                    <a:p>
                      <a:pPr algn="ctr"/>
                      <a:r>
                        <a:rPr lang="en-US" sz="3200" dirty="0" smtClean="0"/>
                        <a:t>0.5425</a:t>
                      </a:r>
                      <a:endParaRPr lang="en-US" sz="3200" dirty="0"/>
                    </a:p>
                  </a:txBody>
                  <a:tcPr/>
                </a:tc>
              </a:tr>
              <a:tr h="1037685">
                <a:tc>
                  <a:txBody>
                    <a:bodyPr/>
                    <a:lstStyle/>
                    <a:p>
                      <a:pPr algn="l"/>
                      <a:r>
                        <a:rPr lang="en-US" sz="3200" dirty="0" smtClean="0"/>
                        <a:t>Siamese</a:t>
                      </a:r>
                      <a:r>
                        <a:rPr lang="en-US" sz="3200" baseline="0" dirty="0" smtClean="0"/>
                        <a:t> w/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0.6442</a:t>
                      </a:r>
                      <a:endParaRPr lang="en-US" sz="3200" dirty="0"/>
                    </a:p>
                  </a:txBody>
                  <a:tcPr/>
                </a:tc>
                <a:tc>
                  <a:txBody>
                    <a:bodyPr/>
                    <a:lstStyle/>
                    <a:p>
                      <a:pPr algn="ctr"/>
                      <a:r>
                        <a:rPr lang="en-US" sz="3200" dirty="0" smtClean="0"/>
                        <a:t>0.6378</a:t>
                      </a:r>
                      <a:endParaRPr lang="en-US" sz="3200" dirty="0"/>
                    </a:p>
                  </a:txBody>
                  <a:tcPr/>
                </a:tc>
              </a:tr>
              <a:tr h="1512056">
                <a:tc>
                  <a:txBody>
                    <a:bodyPr/>
                    <a:lstStyle/>
                    <a:p>
                      <a:pPr algn="l"/>
                      <a:r>
                        <a:rPr lang="en-US" sz="3200" dirty="0" smtClean="0"/>
                        <a:t>Siamese w/</a:t>
                      </a:r>
                      <a:r>
                        <a:rPr lang="en-US" sz="3200" baseline="0" dirty="0" smtClean="0"/>
                        <a:t> </a:t>
                      </a:r>
                      <a:r>
                        <a:rPr lang="en-US" sz="3200" baseline="0" dirty="0" err="1" smtClean="0"/>
                        <a:t>neg</a:t>
                      </a:r>
                      <a:r>
                        <a:rPr lang="en-US" sz="3200" baseline="0" dirty="0" smtClean="0"/>
                        <a:t> sample, w/o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0.8278</a:t>
                      </a:r>
                      <a:endParaRPr lang="en-US" sz="3200" dirty="0"/>
                    </a:p>
                  </a:txBody>
                  <a:tcPr/>
                </a:tc>
                <a:tc>
                  <a:txBody>
                    <a:bodyPr/>
                    <a:lstStyle/>
                    <a:p>
                      <a:pPr algn="ctr"/>
                      <a:r>
                        <a:rPr lang="en-US" sz="3200" dirty="0" smtClean="0"/>
                        <a:t>0.8105</a:t>
                      </a:r>
                      <a:endParaRPr lang="en-US" sz="3200" dirty="0"/>
                    </a:p>
                  </a:txBody>
                  <a:tcPr/>
                </a:tc>
              </a:tr>
              <a:tr h="1496074">
                <a:tc>
                  <a:txBody>
                    <a:bodyPr/>
                    <a:lstStyle/>
                    <a:p>
                      <a:pPr algn="l"/>
                      <a:r>
                        <a:rPr lang="en-US" sz="3200" dirty="0" smtClean="0"/>
                        <a:t>RNN w/ word vector </a:t>
                      </a:r>
                      <a:r>
                        <a:rPr lang="en-US" sz="3200" dirty="0" err="1" smtClean="0"/>
                        <a:t>backprop</a:t>
                      </a:r>
                      <a:r>
                        <a:rPr lang="en-US" sz="3200" dirty="0" smtClean="0"/>
                        <a:t>, negative sampling. 10k iterations.</a:t>
                      </a:r>
                      <a:endParaRPr lang="en-US" sz="3200" dirty="0"/>
                    </a:p>
                  </a:txBody>
                  <a:tcPr/>
                </a:tc>
                <a:tc>
                  <a:txBody>
                    <a:bodyPr/>
                    <a:lstStyle/>
                    <a:p>
                      <a:pPr algn="ctr"/>
                      <a:r>
                        <a:rPr lang="en-US" sz="3200" dirty="0" smtClean="0"/>
                        <a:t>0.9711</a:t>
                      </a:r>
                      <a:endParaRPr lang="en-US" sz="3200" dirty="0"/>
                    </a:p>
                  </a:txBody>
                  <a:tcPr/>
                </a:tc>
                <a:tc>
                  <a:txBody>
                    <a:bodyPr/>
                    <a:lstStyle/>
                    <a:p>
                      <a:pPr algn="ctr"/>
                      <a:r>
                        <a:rPr lang="en-US" sz="3200" dirty="0" smtClean="0"/>
                        <a:t>0.9721</a:t>
                      </a:r>
                      <a:endParaRPr lang="en-US" sz="3200" dirty="0"/>
                    </a:p>
                  </a:txBody>
                  <a:tcPr/>
                </a:tc>
              </a:tr>
            </a:tbl>
          </a:graphicData>
        </a:graphic>
      </p:graphicFrame>
      <p:sp>
        <p:nvSpPr>
          <p:cNvPr id="10" name="TextBox 9"/>
          <p:cNvSpPr txBox="1"/>
          <p:nvPr/>
        </p:nvSpPr>
        <p:spPr>
          <a:xfrm>
            <a:off x="167187" y="4577469"/>
            <a:ext cx="7494467" cy="1754327"/>
          </a:xfrm>
          <a:prstGeom prst="rect">
            <a:avLst/>
          </a:prstGeom>
          <a:noFill/>
        </p:spPr>
        <p:txBody>
          <a:bodyPr wrap="square" rtlCol="0">
            <a:spAutoFit/>
          </a:bodyPr>
          <a:lstStyle/>
          <a:p>
            <a:r>
              <a:rPr lang="en-US" sz="3600" dirty="0" smtClean="0"/>
              <a:t>Our goal is to generate programs based off of a natural language utterance (i.e. English)</a:t>
            </a:r>
            <a:endParaRPr lang="en-US" sz="3600" dirty="0"/>
          </a:p>
        </p:txBody>
      </p:sp>
      <p:sp>
        <p:nvSpPr>
          <p:cNvPr id="13" name="TextBox 12"/>
          <p:cNvSpPr txBox="1"/>
          <p:nvPr/>
        </p:nvSpPr>
        <p:spPr>
          <a:xfrm>
            <a:off x="167187" y="7259367"/>
            <a:ext cx="7572375" cy="3970318"/>
          </a:xfrm>
          <a:prstGeom prst="rect">
            <a:avLst/>
          </a:prstGeom>
          <a:noFill/>
        </p:spPr>
        <p:txBody>
          <a:bodyPr wrap="square" rtlCol="0">
            <a:spAutoFit/>
          </a:bodyPr>
          <a:lstStyle/>
          <a:p>
            <a:r>
              <a:rPr lang="en-US" sz="3600" dirty="0" smtClean="0"/>
              <a:t>The popularity of simple, but powerful tools for data manipulation like Excel (vs. direct CSV manipulation) show how we can bring computation to the masses. We attempt to take this idea one step further by allowing the user to specify programs in English.</a:t>
            </a:r>
            <a:endParaRPr lang="en-US" sz="3600" dirty="0"/>
          </a:p>
        </p:txBody>
      </p:sp>
      <p:sp>
        <p:nvSpPr>
          <p:cNvPr id="18" name="TextBox 17"/>
          <p:cNvSpPr txBox="1"/>
          <p:nvPr/>
        </p:nvSpPr>
        <p:spPr>
          <a:xfrm>
            <a:off x="8297337" y="3688084"/>
            <a:ext cx="10584791" cy="5078314"/>
          </a:xfrm>
          <a:prstGeom prst="rect">
            <a:avLst/>
          </a:prstGeom>
          <a:noFill/>
        </p:spPr>
        <p:txBody>
          <a:bodyPr wrap="square" rtlCol="0">
            <a:spAutoFit/>
          </a:bodyPr>
          <a:lstStyle/>
          <a:p>
            <a:r>
              <a:rPr lang="en-US" sz="3600" dirty="0" smtClean="0"/>
              <a:t>We use SEMPRE’s built-in semantic parser to </a:t>
            </a:r>
            <a:r>
              <a:rPr lang="en-US" sz="3600" dirty="0" smtClean="0"/>
              <a:t>generate </a:t>
            </a:r>
            <a:r>
              <a:rPr lang="en-US" sz="3600" dirty="0" smtClean="0"/>
              <a:t>potential candidate parses </a:t>
            </a:r>
            <a:r>
              <a:rPr lang="en-US" sz="3600" dirty="0" smtClean="0"/>
              <a:t>of an utterance. </a:t>
            </a:r>
            <a:r>
              <a:rPr lang="en-US" sz="3600" dirty="0" smtClean="0"/>
              <a:t>We take those parses, and then apply a neural network model to generate a </a:t>
            </a:r>
            <a:r>
              <a:rPr lang="en-US" sz="3600" dirty="0" smtClean="0"/>
              <a:t>ranking. Our evaluation metric is accuracy, that is, how many parses can we generate correctly compared to the oracle parser. </a:t>
            </a:r>
            <a:r>
              <a:rPr lang="en-US" sz="3600" dirty="0" smtClean="0"/>
              <a:t>We consider an utterance correctly parsed by the oracle if there exists a generated program that returns the annotated desired result.</a:t>
            </a:r>
            <a:endParaRPr lang="en-US" sz="3600" dirty="0"/>
          </a:p>
        </p:txBody>
      </p:sp>
    </p:spTree>
    <p:extLst>
      <p:ext uri="{BB962C8B-B14F-4D97-AF65-F5344CB8AC3E}">
        <p14:creationId xmlns:p14="http://schemas.microsoft.com/office/powerpoint/2010/main" val="17087469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5927</TotalTime>
  <Words>261</Words>
  <Application>Microsoft Macintosh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 J</dc:creator>
  <cp:lastModifiedBy>Reginald Long</cp:lastModifiedBy>
  <cp:revision>125</cp:revision>
  <dcterms:created xsi:type="dcterms:W3CDTF">2014-11-28T21:33:16Z</dcterms:created>
  <dcterms:modified xsi:type="dcterms:W3CDTF">2015-06-02T05:56:20Z</dcterms:modified>
</cp:coreProperties>
</file>