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7432000" cy="18288000"/>
  <p:notesSz cx="6858000" cy="9144000"/>
  <p:defaultTextStyle>
    <a:defPPr>
      <a:defRPr lang="en-US"/>
    </a:defPPr>
    <a:lvl1pPr marL="0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6949" autoAdjust="0"/>
  </p:normalViewPr>
  <p:slideViewPr>
    <p:cSldViewPr snapToGrid="0" snapToObjects="1">
      <p:cViewPr>
        <p:scale>
          <a:sx n="32" d="100"/>
          <a:sy n="32" d="100"/>
        </p:scale>
        <p:origin x="-3952" y="-1032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2966-300D-BE4F-8AE8-729AB38D7BA8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0BD9C-4602-454B-AC7C-9BDD37EF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challenges in </a:t>
            </a:r>
            <a:r>
              <a:rPr lang="en-US" smtClean="0"/>
              <a:t>the conclusion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0BD9C-4602-454B-AC7C-9BDD37EF78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6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0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0"/>
            <a:ext cx="180594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3826936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1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2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2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9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66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130626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130626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1306266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1306266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1306266" rtl="0" eaLnBrk="1" latinLnBrk="0" hangingPunct="1">
        <a:spcBef>
          <a:spcPct val="20000"/>
        </a:spcBef>
        <a:buFont typeface="Arial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36" y="12611908"/>
            <a:ext cx="8627740" cy="56898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90526" y="238676"/>
            <a:ext cx="203568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 smtClean="0">
                <a:latin typeface="Arial"/>
                <a:cs typeface="Arial"/>
              </a:rPr>
              <a:t>Extraction Based Text Summarization</a:t>
            </a:r>
            <a:endParaRPr lang="en-US" sz="85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0" y="1614406"/>
            <a:ext cx="1371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200" dirty="0" smtClean="0">
                <a:ea typeface="ＭＳ Ｐゴシック" charset="0"/>
              </a:rPr>
              <a:t>Reginald Long, Michael </a:t>
            </a:r>
            <a:r>
              <a:rPr lang="en-US" sz="5200" dirty="0" err="1" smtClean="0">
                <a:ea typeface="ＭＳ Ｐゴシック" charset="0"/>
              </a:rPr>
              <a:t>Xie</a:t>
            </a:r>
            <a:r>
              <a:rPr lang="en-US" sz="5200" dirty="0" smtClean="0">
                <a:ea typeface="ＭＳ Ｐゴシック" charset="0"/>
              </a:rPr>
              <a:t>, Helen Jiang</a:t>
            </a:r>
            <a:endParaRPr lang="en-US" sz="5200" dirty="0"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9236" y="14242737"/>
            <a:ext cx="784409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 smtClean="0">
                <a:latin typeface="Times New Roman"/>
                <a:cs typeface="Times New Roman"/>
              </a:rPr>
              <a:t>We define examples as sentences and batches of examples as documents.</a:t>
            </a:r>
          </a:p>
          <a:p>
            <a:pPr marL="571500" indent="-571500">
              <a:buFontTx/>
              <a:buChar char="-"/>
            </a:pPr>
            <a:r>
              <a:rPr lang="en-US" sz="3800" i="1" dirty="0" smtClean="0">
                <a:latin typeface="Times New Roman"/>
                <a:cs typeface="Times New Roman"/>
              </a:rPr>
              <a:t>Input: </a:t>
            </a:r>
            <a:r>
              <a:rPr lang="en-US" sz="3800" dirty="0" smtClean="0">
                <a:latin typeface="Times New Roman"/>
                <a:cs typeface="Times New Roman"/>
              </a:rPr>
              <a:t>tuple containing a document and the # of sentences to extract</a:t>
            </a:r>
          </a:p>
          <a:p>
            <a:pPr marL="571500" indent="-571500">
              <a:buFontTx/>
              <a:buChar char="-"/>
            </a:pPr>
            <a:r>
              <a:rPr lang="en-US" sz="3800" i="1" dirty="0" smtClean="0">
                <a:latin typeface="Times New Roman"/>
                <a:cs typeface="Times New Roman"/>
              </a:rPr>
              <a:t>Output: </a:t>
            </a:r>
            <a:r>
              <a:rPr lang="en-US" sz="3800" dirty="0" smtClean="0">
                <a:latin typeface="Times New Roman"/>
                <a:cs typeface="Times New Roman"/>
              </a:rPr>
              <a:t>the set of important sentences in the document</a:t>
            </a:r>
          </a:p>
        </p:txBody>
      </p:sp>
      <p:pic>
        <p:nvPicPr>
          <p:cNvPr id="21" name="Picture 20" descr="SU_seal_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6" y="58323"/>
            <a:ext cx="2479413" cy="24794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163633" y="3979002"/>
            <a:ext cx="47184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Times New Roman"/>
                <a:cs typeface="Times New Roman"/>
              </a:rPr>
              <a:t>Remove Stop Words from each document</a:t>
            </a:r>
            <a:endParaRPr lang="en-US" sz="38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>
            <a:stCxn id="40" idx="3"/>
            <a:endCxn id="27" idx="1"/>
          </p:cNvCxnSpPr>
          <p:nvPr/>
        </p:nvCxnSpPr>
        <p:spPr>
          <a:xfrm flipV="1">
            <a:off x="12364244" y="4609944"/>
            <a:ext cx="1799389" cy="8211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0" idx="3"/>
          </p:cNvCxnSpPr>
          <p:nvPr/>
        </p:nvCxnSpPr>
        <p:spPr>
          <a:xfrm>
            <a:off x="12364244" y="5431141"/>
            <a:ext cx="1704710" cy="842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297335" y="3981479"/>
            <a:ext cx="37447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latin typeface="Times New Roman"/>
                <a:cs typeface="Times New Roman"/>
              </a:rPr>
              <a:t>(1) Load Corpus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97335" y="5054114"/>
            <a:ext cx="406690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 smtClean="0">
                <a:latin typeface="Times New Roman"/>
                <a:cs typeface="Times New Roman"/>
              </a:rPr>
              <a:t>(2) Preprocessing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068954" y="5481254"/>
            <a:ext cx="507175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 smtClean="0">
                <a:latin typeface="Times New Roman"/>
                <a:cs typeface="Times New Roman"/>
              </a:rPr>
              <a:t>Lemmatize the corpus using a </a:t>
            </a:r>
            <a:r>
              <a:rPr lang="en-US" sz="3800" dirty="0" err="1" smtClean="0">
                <a:latin typeface="Times New Roman"/>
                <a:cs typeface="Times New Roman"/>
              </a:rPr>
              <a:t>wordnet</a:t>
            </a:r>
            <a:r>
              <a:rPr lang="en-US" sz="3800" dirty="0" smtClean="0">
                <a:latin typeface="Times New Roman"/>
                <a:cs typeface="Times New Roman"/>
              </a:rPr>
              <a:t> </a:t>
            </a:r>
            <a:r>
              <a:rPr lang="en-US" sz="3800" dirty="0" err="1" smtClean="0">
                <a:latin typeface="Times New Roman"/>
                <a:cs typeface="Times New Roman"/>
              </a:rPr>
              <a:t>lemmatizer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97334" y="6129735"/>
            <a:ext cx="11514665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 smtClean="0">
                <a:latin typeface="Times New Roman"/>
                <a:cs typeface="Times New Roman"/>
              </a:rPr>
              <a:t>(3) Label the data</a:t>
            </a:r>
            <a:endParaRPr lang="en-US" sz="4200" dirty="0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97336" y="7196543"/>
            <a:ext cx="4578351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 smtClean="0">
                <a:latin typeface="Times New Roman"/>
                <a:cs typeface="Times New Roman"/>
              </a:rPr>
              <a:t>(4) Extract features: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297331" y="8287294"/>
            <a:ext cx="8413708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 smtClean="0">
                <a:latin typeface="Times New Roman"/>
                <a:cs typeface="Times New Roman"/>
              </a:rPr>
              <a:t>(5) Learn classifier</a:t>
            </a:r>
            <a:endParaRPr lang="en-US" sz="4200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97331" y="9302624"/>
            <a:ext cx="5224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 smtClean="0">
                <a:latin typeface="Times New Roman"/>
                <a:cs typeface="Times New Roman"/>
              </a:rPr>
              <a:t>(6) Predict important sentences given an unseen document</a:t>
            </a:r>
            <a:endParaRPr lang="en-US" sz="4200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168859" y="8130812"/>
            <a:ext cx="308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Word Count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168859" y="7273488"/>
            <a:ext cx="33560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Times New Roman"/>
                <a:cs typeface="Times New Roman"/>
              </a:rPr>
              <a:t>Part of Speech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187267" y="8968936"/>
            <a:ext cx="47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Sentence Location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68859" y="9819296"/>
            <a:ext cx="4976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Presence of high-frequency word</a:t>
            </a:r>
            <a:endParaRPr lang="en-US" sz="3600" dirty="0">
              <a:latin typeface="Times New Roman"/>
              <a:cs typeface="Times New Roman"/>
            </a:endParaRP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12875687" y="7573570"/>
            <a:ext cx="2293172" cy="8804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3"/>
            <a:endCxn id="59" idx="1"/>
          </p:cNvCxnSpPr>
          <p:nvPr/>
        </p:nvCxnSpPr>
        <p:spPr>
          <a:xfrm>
            <a:off x="12875687" y="7573570"/>
            <a:ext cx="2293172" cy="384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3" idx="3"/>
            <a:endCxn id="60" idx="1"/>
          </p:cNvCxnSpPr>
          <p:nvPr/>
        </p:nvCxnSpPr>
        <p:spPr>
          <a:xfrm>
            <a:off x="12875687" y="7573570"/>
            <a:ext cx="2311580" cy="17185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3" idx="3"/>
            <a:endCxn id="61" idx="1"/>
          </p:cNvCxnSpPr>
          <p:nvPr/>
        </p:nvCxnSpPr>
        <p:spPr>
          <a:xfrm>
            <a:off x="12875687" y="7573570"/>
            <a:ext cx="2293172" cy="2845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43031" y="7699856"/>
            <a:ext cx="7503289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 smtClean="0">
                <a:latin typeface="Times New Roman"/>
                <a:cs typeface="Times New Roman"/>
              </a:rPr>
              <a:t>    Most knowledge is stored in a textual format, but it is impossible for a person to absorb most of this knowledge due to the text’s length, redundancy, and complexity. </a:t>
            </a:r>
          </a:p>
          <a:p>
            <a:r>
              <a:rPr lang="en-US" sz="3800" dirty="0" smtClean="0">
                <a:latin typeface="Times New Roman"/>
                <a:cs typeface="Times New Roman"/>
                <a:sym typeface="Wingdings"/>
              </a:rPr>
              <a:t>    Automatic summarizers help distill the most important knowledge without needing to spend as much human power.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7187" y="6773791"/>
            <a:ext cx="496420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Motivation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7187" y="13246626"/>
            <a:ext cx="474960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Definition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8649" y="4720143"/>
            <a:ext cx="74930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Times New Roman"/>
                <a:cs typeface="Times New Roman"/>
              </a:rPr>
              <a:t>Given a document, summarize it by extracting the most important sentences. 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586292" y="5133155"/>
            <a:ext cx="2547204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8297334" y="11634895"/>
            <a:ext cx="10586496" cy="889433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19337460" y="2721767"/>
            <a:ext cx="7742956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Analysis</a:t>
            </a:r>
            <a:endParaRPr lang="en-US" b="1" dirty="0">
              <a:latin typeface="Arial" charset="0"/>
            </a:endParaRP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8297337" y="2726663"/>
            <a:ext cx="10584791" cy="961421"/>
          </a:xfrm>
          <a:prstGeom prst="rect">
            <a:avLst/>
          </a:prstGeom>
          <a:solidFill>
            <a:srgbClr val="8B133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Our Approach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4" name="Rectangle 12"/>
          <p:cNvSpPr>
            <a:spLocks noChangeArrowheads="1"/>
          </p:cNvSpPr>
          <p:nvPr/>
        </p:nvSpPr>
        <p:spPr bwMode="auto">
          <a:xfrm>
            <a:off x="168649" y="2715079"/>
            <a:ext cx="7493005" cy="973005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b="1" dirty="0"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248065" y="14856346"/>
            <a:ext cx="783235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800" dirty="0" smtClean="0">
                <a:latin typeface="Times New Roman"/>
                <a:cs typeface="Times New Roman"/>
              </a:rPr>
              <a:t>Importance varies &amp; is context-dependent,</a:t>
            </a:r>
            <a:r>
              <a:rPr lang="en-US" sz="3800" dirty="0">
                <a:latin typeface="Times New Roman"/>
                <a:cs typeface="Times New Roman"/>
              </a:rPr>
              <a:t> </a:t>
            </a:r>
            <a:r>
              <a:rPr lang="en-US" sz="3800" dirty="0" smtClean="0">
                <a:latin typeface="Times New Roman"/>
                <a:cs typeface="Times New Roman"/>
              </a:rPr>
              <a:t>hard to generalize</a:t>
            </a:r>
          </a:p>
          <a:p>
            <a:pPr marL="571500" indent="-571500">
              <a:buFontTx/>
              <a:buChar char="-"/>
            </a:pPr>
            <a:r>
              <a:rPr lang="en-US" sz="3800" dirty="0" smtClean="0">
                <a:latin typeface="Times New Roman"/>
                <a:cs typeface="Times New Roman"/>
              </a:rPr>
              <a:t>High subjectivity</a:t>
            </a:r>
          </a:p>
          <a:p>
            <a:pPr marL="571500" indent="-571500">
              <a:buFontTx/>
              <a:buChar char="-"/>
            </a:pPr>
            <a:r>
              <a:rPr lang="en-US" sz="3800" dirty="0" smtClean="0">
                <a:latin typeface="Times New Roman"/>
                <a:cs typeface="Times New Roman"/>
              </a:rPr>
              <a:t>Asymmetry between important and non-important sentences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293665" y="3759413"/>
            <a:ext cx="8104526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smtClean="0">
                <a:latin typeface="Times New Roman"/>
                <a:cs typeface="Times New Roman"/>
              </a:rPr>
              <a:t>The oracle performed poorly, implying that summarization is an inherently hard problem</a:t>
            </a:r>
            <a:endParaRPr lang="en-US" sz="4000" dirty="0">
              <a:latin typeface="Times New Roman"/>
              <a:cs typeface="Times New Roman"/>
            </a:endParaRPr>
          </a:p>
          <a:p>
            <a:pPr marL="571500" indent="-571500">
              <a:buFontTx/>
              <a:buChar char="-"/>
            </a:pPr>
            <a:r>
              <a:rPr lang="en-US" sz="4000" dirty="0" smtClean="0">
                <a:latin typeface="Times New Roman"/>
                <a:cs typeface="Times New Roman"/>
              </a:rPr>
              <a:t>We improved baseline by changing our model from a holistic approach where we summarize one document at a time to one where we take context into account</a:t>
            </a:r>
          </a:p>
          <a:p>
            <a:pPr marL="571500" indent="-571500">
              <a:buFontTx/>
              <a:buChar char="-"/>
            </a:pPr>
            <a:r>
              <a:rPr lang="en-US" sz="4000" dirty="0" smtClean="0">
                <a:latin typeface="Times New Roman"/>
                <a:cs typeface="Times New Roman"/>
              </a:rPr>
              <a:t>Training data precision ranged from 20-50%, </a:t>
            </a:r>
            <a:r>
              <a:rPr lang="en-US" sz="4000" dirty="0">
                <a:latin typeface="Times New Roman"/>
                <a:cs typeface="Times New Roman"/>
              </a:rPr>
              <a:t>r</a:t>
            </a:r>
            <a:r>
              <a:rPr lang="en-US" sz="4000" dirty="0" smtClean="0">
                <a:latin typeface="Times New Roman"/>
                <a:cs typeface="Times New Roman"/>
              </a:rPr>
              <a:t>ecall ranged from  30-70% </a:t>
            </a:r>
            <a:r>
              <a:rPr lang="en-US" sz="4000" dirty="0" smtClean="0">
                <a:latin typeface="Times New Roman"/>
                <a:cs typeface="Times New Roman"/>
                <a:sym typeface="Wingdings"/>
              </a:rPr>
              <a:t> data has high variance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571500" indent="-571500">
              <a:buFontTx/>
              <a:buChar char="-"/>
            </a:pPr>
            <a:r>
              <a:rPr lang="en-US" sz="4000" dirty="0">
                <a:latin typeface="Times New Roman"/>
                <a:cs typeface="Times New Roman"/>
              </a:rPr>
              <a:t>C</a:t>
            </a:r>
            <a:r>
              <a:rPr lang="en-US" sz="4000" dirty="0" smtClean="0">
                <a:latin typeface="Times New Roman"/>
                <a:cs typeface="Times New Roman"/>
              </a:rPr>
              <a:t>lassifiers mostly had high training accuracy on low # of documents</a:t>
            </a:r>
          </a:p>
          <a:p>
            <a:pPr marL="571500" indent="-571500">
              <a:buFontTx/>
              <a:buChar char="-"/>
            </a:pPr>
            <a:r>
              <a:rPr lang="en-US" sz="4000" dirty="0" smtClean="0">
                <a:latin typeface="Times New Roman"/>
                <a:cs typeface="Times New Roman"/>
              </a:rPr>
              <a:t>Training performance degrades with more training documents, so training data has high variance</a:t>
            </a:r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19225376" y="13789386"/>
            <a:ext cx="7905912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Challenges</a:t>
            </a:r>
            <a:endParaRPr lang="en-US" b="1" dirty="0"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7187" y="3881101"/>
            <a:ext cx="343295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Goal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734000" y="13038667"/>
            <a:ext cx="18466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301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J</dc:creator>
  <cp:lastModifiedBy>Reginald Long</cp:lastModifiedBy>
  <cp:revision>67</cp:revision>
  <dcterms:created xsi:type="dcterms:W3CDTF">2014-11-28T21:33:16Z</dcterms:created>
  <dcterms:modified xsi:type="dcterms:W3CDTF">2015-06-02T03:15:06Z</dcterms:modified>
</cp:coreProperties>
</file>