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6949" autoAdjust="0"/>
  </p:normalViewPr>
  <p:slideViewPr>
    <p:cSldViewPr snapToGrid="0" snapToObjects="1">
      <p:cViewPr>
        <p:scale>
          <a:sx n="54" d="100"/>
          <a:sy n="54" d="100"/>
        </p:scale>
        <p:origin x="-2088" y="496"/>
      </p:cViewPr>
      <p:guideLst>
        <p:guide orient="horz" pos="5735"/>
        <p:guide pos="86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2966-300D-BE4F-8AE8-729AB38D7BA8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0BD9C-4602-454B-AC7C-9BDD37EF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challenges in </a:t>
            </a:r>
            <a:r>
              <a:rPr lang="en-US" smtClean="0"/>
              <a:t>the 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0BD9C-4602-454B-AC7C-9BDD37EF7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6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0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0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6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2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33B5-6111-9346-951D-3F595DE51257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9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0231" y="238676"/>
            <a:ext cx="2423105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 smtClean="0">
                <a:latin typeface="Arial"/>
                <a:cs typeface="Arial"/>
              </a:rPr>
              <a:t>Deep Learning for Simple Program Generation</a:t>
            </a:r>
            <a:endParaRPr lang="en-US" sz="85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1614406"/>
            <a:ext cx="1371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200" dirty="0" smtClean="0">
                <a:ea typeface="ＭＳ Ｐゴシック" charset="0"/>
              </a:rPr>
              <a:t>Reginald Long</a:t>
            </a:r>
            <a:r>
              <a:rPr lang="en-US" sz="5200" dirty="0">
                <a:ea typeface="ＭＳ Ｐゴシック" charset="0"/>
              </a:rPr>
              <a:t> </a:t>
            </a:r>
            <a:r>
              <a:rPr lang="en-US" sz="5200" dirty="0" smtClean="0">
                <a:ea typeface="ＭＳ Ｐゴシック" charset="0"/>
              </a:rPr>
              <a:t>and Colin Wei</a:t>
            </a:r>
            <a:endParaRPr lang="en-US" sz="5200" dirty="0">
              <a:ea typeface="ＭＳ Ｐゴシック" charset="0"/>
            </a:endParaRPr>
          </a:p>
        </p:txBody>
      </p:sp>
      <p:pic>
        <p:nvPicPr>
          <p:cNvPr id="21" name="Picture 20" descr="SU_seal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6" y="58323"/>
            <a:ext cx="2479413" cy="24794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163633" y="3979002"/>
            <a:ext cx="47184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97335" y="3981479"/>
            <a:ext cx="1846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200" dirty="0" smtClean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068954" y="5481254"/>
            <a:ext cx="507175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68859" y="9819296"/>
            <a:ext cx="49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187" y="5781335"/>
            <a:ext cx="496420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Motivation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7187" y="10465626"/>
            <a:ext cx="474960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Definition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586292" y="5133155"/>
            <a:ext cx="2547204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8297337" y="8386607"/>
            <a:ext cx="10586496" cy="889433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19337460" y="2721767"/>
            <a:ext cx="7742956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Analysis</a:t>
            </a:r>
            <a:endParaRPr lang="en-US" b="1" dirty="0">
              <a:latin typeface="Arial" charset="0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8297337" y="2726663"/>
            <a:ext cx="10584791" cy="961421"/>
          </a:xfrm>
          <a:prstGeom prst="rect">
            <a:avLst/>
          </a:prstGeom>
          <a:solidFill>
            <a:srgbClr val="8B133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Our Approach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168649" y="2715079"/>
            <a:ext cx="7493005" cy="973005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b="1" dirty="0">
              <a:latin typeface="Arial" charset="0"/>
            </a:endParaRP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19174504" y="10253363"/>
            <a:ext cx="7905912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Word Vectors</a:t>
            </a:r>
            <a:endParaRPr lang="en-US" b="1" dirty="0"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7187" y="3601975"/>
            <a:ext cx="343295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Goal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734000" y="13038667"/>
            <a:ext cx="18466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9242"/>
              </p:ext>
            </p:extLst>
          </p:nvPr>
        </p:nvGraphicFramePr>
        <p:xfrm>
          <a:off x="8295630" y="9276040"/>
          <a:ext cx="10586497" cy="8686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01073"/>
                <a:gridCol w="2256592"/>
                <a:gridCol w="3528832"/>
              </a:tblGrid>
              <a:tr h="800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Type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Train 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/>
                        <a:t>Dev</a:t>
                      </a:r>
                      <a:endParaRPr lang="en-US" sz="48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Baseline (1-gram</a:t>
                      </a:r>
                      <a:r>
                        <a:rPr lang="en-US" sz="3200" baseline="0" dirty="0" smtClean="0"/>
                        <a:t> on functions) 16k iterations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0.3246</a:t>
                      </a:r>
                      <a:endParaRPr lang="en-US" sz="3200" dirty="0"/>
                    </a:p>
                  </a:txBody>
                  <a:tcPr/>
                </a:tc>
              </a:tr>
              <a:tr h="151205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Baseline (1</a:t>
                      </a:r>
                      <a:r>
                        <a:rPr lang="en-US" sz="3200" baseline="0" dirty="0" smtClean="0"/>
                        <a:t> through </a:t>
                      </a:r>
                      <a:r>
                        <a:rPr lang="en-US" sz="3200" dirty="0" smtClean="0"/>
                        <a:t>4 grams,</a:t>
                      </a:r>
                      <a:r>
                        <a:rPr lang="en-US" sz="3200" baseline="0" dirty="0" smtClean="0"/>
                        <a:t> function </a:t>
                      </a:r>
                      <a:r>
                        <a:rPr lang="en-US" sz="3200" baseline="0" dirty="0" err="1" smtClean="0"/>
                        <a:t>args</a:t>
                      </a:r>
                      <a:r>
                        <a:rPr lang="en-US" sz="3200" baseline="0" dirty="0" smtClean="0"/>
                        <a:t>). 40k iterations.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0.6371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0.6272</a:t>
                      </a:r>
                      <a:endParaRPr lang="en-US" sz="32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Word</a:t>
                      </a:r>
                      <a:r>
                        <a:rPr lang="en-US" sz="3200" baseline="0" dirty="0" smtClean="0"/>
                        <a:t> Vectors w/ negative sample. 1 million iterations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0.6279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0.5425</a:t>
                      </a:r>
                      <a:endParaRPr lang="en-US" sz="32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Siamese</a:t>
                      </a:r>
                      <a:r>
                        <a:rPr lang="en-US" sz="3200" baseline="0" dirty="0" smtClean="0"/>
                        <a:t> w/ word vector </a:t>
                      </a:r>
                      <a:r>
                        <a:rPr lang="en-US" sz="3200" baseline="0" dirty="0" err="1" smtClean="0"/>
                        <a:t>backprop</a:t>
                      </a:r>
                      <a:r>
                        <a:rPr lang="en-US" sz="3200" baseline="0" dirty="0" smtClean="0"/>
                        <a:t>. 100k iterations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0.6442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0.6378</a:t>
                      </a:r>
                      <a:endParaRPr lang="en-US" sz="3200" dirty="0"/>
                    </a:p>
                  </a:txBody>
                  <a:tcPr/>
                </a:tc>
              </a:tr>
              <a:tr h="151205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Siamese w/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neg</a:t>
                      </a:r>
                      <a:r>
                        <a:rPr lang="en-US" sz="3200" baseline="0" dirty="0" smtClean="0"/>
                        <a:t> sample, w/o word vector </a:t>
                      </a:r>
                      <a:r>
                        <a:rPr lang="en-US" sz="3200" baseline="0" dirty="0" err="1" smtClean="0"/>
                        <a:t>backprop</a:t>
                      </a:r>
                      <a:r>
                        <a:rPr lang="en-US" sz="3200" baseline="0" dirty="0" smtClean="0"/>
                        <a:t>. 100k iterations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0.8278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0.8105</a:t>
                      </a:r>
                      <a:endParaRPr lang="en-US" sz="3200" dirty="0"/>
                    </a:p>
                  </a:txBody>
                  <a:tcPr/>
                </a:tc>
              </a:tr>
              <a:tr h="1496074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RNN w/ word vector </a:t>
                      </a:r>
                      <a:r>
                        <a:rPr lang="en-US" sz="3200" dirty="0" err="1" smtClean="0"/>
                        <a:t>backprop</a:t>
                      </a:r>
                      <a:r>
                        <a:rPr lang="en-US" sz="3200" dirty="0" smtClean="0"/>
                        <a:t>, negative sampling. 10k iterations.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0.9711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0.9721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187" y="4348325"/>
            <a:ext cx="7494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goal is to generate simple Java programs based off of a natural language utterance (i.e. English)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649" y="6535388"/>
            <a:ext cx="75723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popularity of simple, but powerful tools for data manipulation like Excel (vs. CSV manipulation using a programming language) show how the average person can reap the benefits of computation without knowing how to program. We attempt to take this idea one step </a:t>
            </a:r>
            <a:r>
              <a:rPr lang="en-US" sz="3200" dirty="0" err="1" smtClean="0"/>
              <a:t>furter</a:t>
            </a:r>
            <a:r>
              <a:rPr lang="en-US" sz="3200" dirty="0" smtClean="0"/>
              <a:t> by allowing the user to specify generic programs in English.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8297337" y="3688084"/>
            <a:ext cx="1058479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use SEMPRE’s built-in semantic parser to generate potential candidate parses of an utterance. We take those parses, and then apply a neural network model to generate a ranking. Our evaluation metric is accuracy; a parse is correct if it is exactly the same as the oracle parse. We consider an utterance correctly parsed by the oracle if there exists a generated program that returns the annotated desired result.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3728" y="11082653"/>
            <a:ext cx="8442317" cy="7150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86" y="11316199"/>
            <a:ext cx="757383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program consists of an input and a command in </a:t>
            </a:r>
            <a:r>
              <a:rPr lang="en-US" sz="3200" dirty="0" smtClean="0"/>
              <a:t>English (Ex: </a:t>
            </a:r>
            <a:r>
              <a:rPr lang="en-US" sz="3200" dirty="0" err="1" smtClean="0"/>
              <a:t>aa</a:t>
            </a:r>
            <a:r>
              <a:rPr lang="en-US" sz="3200" dirty="0" smtClean="0"/>
              <a:t> bb cc ||| add an a to the end of the last group). </a:t>
            </a:r>
            <a:r>
              <a:rPr lang="en-US" sz="3200" dirty="0" smtClean="0"/>
              <a:t>Our training set has 6127 examples, and our </a:t>
            </a:r>
            <a:r>
              <a:rPr lang="en-US" sz="3200" dirty="0" err="1" smtClean="0"/>
              <a:t>dev</a:t>
            </a:r>
            <a:r>
              <a:rPr lang="en-US" sz="3200" dirty="0" smtClean="0"/>
              <a:t> has 681 examples. We train on utterances for the following string operations: 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{</a:t>
            </a:r>
            <a:r>
              <a:rPr lang="en-US" sz="3200" dirty="0" err="1" smtClean="0"/>
              <a:t>Pre|Ap</a:t>
            </a:r>
            <a:r>
              <a:rPr lang="en-US" sz="3200" dirty="0" smtClean="0"/>
              <a:t>}pending </a:t>
            </a:r>
            <a:r>
              <a:rPr lang="en-US" sz="3200" dirty="0" smtClean="0"/>
              <a:t>characters 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Removing </a:t>
            </a:r>
            <a:r>
              <a:rPr lang="en-US" sz="3200" dirty="0" smtClean="0"/>
              <a:t>characters from the </a:t>
            </a:r>
            <a:r>
              <a:rPr lang="en-US" sz="3200" dirty="0" smtClean="0"/>
              <a:t>{</a:t>
            </a:r>
            <a:r>
              <a:rPr lang="en-US" sz="3200" dirty="0" err="1" smtClean="0"/>
              <a:t>front|end</a:t>
            </a:r>
            <a:r>
              <a:rPr lang="en-US" sz="3200" dirty="0" smtClean="0"/>
              <a:t>}</a:t>
            </a:r>
            <a:endParaRPr lang="en-US" sz="3200" dirty="0" smtClean="0"/>
          </a:p>
          <a:p>
            <a:pPr marL="742950" indent="-742950">
              <a:buAutoNum type="arabicPeriod"/>
            </a:pPr>
            <a:r>
              <a:rPr lang="en-US" sz="3200" dirty="0" smtClean="0"/>
              <a:t>Reversing </a:t>
            </a:r>
            <a:r>
              <a:rPr lang="en-US" sz="3200" dirty="0" smtClean="0"/>
              <a:t>a string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Swapping two strings 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Doubling a string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No action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337459" y="3688084"/>
            <a:ext cx="7709161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As expected, the recurrent neural network was our best model; however, every neural network model </a:t>
            </a:r>
            <a:r>
              <a:rPr lang="en-US" sz="3600" smtClean="0"/>
              <a:t>we tested outperformed </a:t>
            </a:r>
            <a:r>
              <a:rPr lang="en-US" sz="3600" dirty="0" smtClean="0"/>
              <a:t>the baseline. The biggest difference we found between the RNN and other models was that it was able to capture semantic meaning for word order – for the other models where we simply add word vectors, the “swap” command gets parsed inaccurately as either input order suffices.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87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430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J</dc:creator>
  <cp:lastModifiedBy>Reginald Long</cp:lastModifiedBy>
  <cp:revision>150</cp:revision>
  <dcterms:created xsi:type="dcterms:W3CDTF">2014-11-28T21:33:16Z</dcterms:created>
  <dcterms:modified xsi:type="dcterms:W3CDTF">2015-06-02T18:43:29Z</dcterms:modified>
</cp:coreProperties>
</file>