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28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2700" spc="-1" strike="noStrike">
              <a:solidFill>
                <a:srgbClr val="ff66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9000000" cy="188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540000" y="3328200"/>
            <a:ext cx="9000000" cy="188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28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2700" spc="-1" strike="noStrike">
              <a:solidFill>
                <a:srgbClr val="ff66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188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188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540000" y="3328200"/>
            <a:ext cx="4391640" cy="188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5151600" y="3328200"/>
            <a:ext cx="4391640" cy="188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28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2700" spc="-1" strike="noStrike">
              <a:solidFill>
                <a:srgbClr val="ff66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2897640" cy="188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583080" y="1260000"/>
            <a:ext cx="2897640" cy="188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625800" y="1260000"/>
            <a:ext cx="2897640" cy="188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540000" y="3328200"/>
            <a:ext cx="2897640" cy="188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583080" y="3328200"/>
            <a:ext cx="2897640" cy="188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625800" y="3328200"/>
            <a:ext cx="2897640" cy="188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1A7CA05-D817-4468-A164-66F14796260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28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2700" spc="-1" strike="noStrike">
              <a:solidFill>
                <a:srgbClr val="ff66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540000" y="1260000"/>
            <a:ext cx="9000000" cy="39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highlight>
                <a:srgbClr val="ffffff"/>
              </a:highlight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FF8BA51-0B8C-43E2-BDF2-7CF7C784673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28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2700" spc="-1" strike="noStrike">
              <a:solidFill>
                <a:srgbClr val="ff66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9000000" cy="39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4D49F10-F584-401A-96C7-61D09D51741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28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2700" spc="-1" strike="noStrike">
              <a:solidFill>
                <a:srgbClr val="ff66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39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39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E5AC5C9-1F85-4A72-A405-C1F0A7B6E67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28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2700" spc="-1" strike="noStrike">
              <a:solidFill>
                <a:srgbClr val="ff66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E32F2D8-EF3D-4311-A0FA-D8B68682D2C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540000" y="180000"/>
            <a:ext cx="8280000" cy="292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highlight>
                <a:srgbClr val="ffffff"/>
              </a:highlight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BAFDB65-BCA5-498C-9154-C96211DECDB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28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2700" spc="-1" strike="noStrike">
              <a:solidFill>
                <a:srgbClr val="ff66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188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39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/>
          </p:nvPr>
        </p:nvSpPr>
        <p:spPr>
          <a:xfrm>
            <a:off x="540000" y="3328200"/>
            <a:ext cx="4391640" cy="188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7635DC6-E7D4-440F-BF42-6ADCBF3E1C6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28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2700" spc="-1" strike="noStrike">
              <a:solidFill>
                <a:srgbClr val="ff66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40000" y="1260000"/>
            <a:ext cx="9000000" cy="39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highlight>
                <a:srgbClr val="ffffff"/>
              </a:highlight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28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2700" spc="-1" strike="noStrike">
              <a:solidFill>
                <a:srgbClr val="ff66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39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188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5151600" y="3328200"/>
            <a:ext cx="4391640" cy="188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D94AE94-8790-4892-A190-4B1C5C35991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28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2700" spc="-1" strike="noStrike">
              <a:solidFill>
                <a:srgbClr val="ff66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188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188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540000" y="3328200"/>
            <a:ext cx="9000000" cy="188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88671BB-60BC-472B-876A-72BF8D66004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28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2700" spc="-1" strike="noStrike">
              <a:solidFill>
                <a:srgbClr val="ff66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9000000" cy="188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540000" y="3328200"/>
            <a:ext cx="9000000" cy="188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23CEF5F-6830-49CE-A823-0B61591F471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28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2700" spc="-1" strike="noStrike">
              <a:solidFill>
                <a:srgbClr val="ff66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188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188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540000" y="3328200"/>
            <a:ext cx="4391640" cy="188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/>
          </p:nvPr>
        </p:nvSpPr>
        <p:spPr>
          <a:xfrm>
            <a:off x="5151600" y="3328200"/>
            <a:ext cx="4391640" cy="188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2B26EE0-58D3-4D91-B8B5-0720FD9509A0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28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2700" spc="-1" strike="noStrike">
              <a:solidFill>
                <a:srgbClr val="ff66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2897640" cy="188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/>
          </p:nvPr>
        </p:nvSpPr>
        <p:spPr>
          <a:xfrm>
            <a:off x="3583080" y="1260000"/>
            <a:ext cx="2897640" cy="188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/>
          </p:nvPr>
        </p:nvSpPr>
        <p:spPr>
          <a:xfrm>
            <a:off x="6625800" y="1260000"/>
            <a:ext cx="2897640" cy="188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/>
          </p:nvPr>
        </p:nvSpPr>
        <p:spPr>
          <a:xfrm>
            <a:off x="540000" y="3328200"/>
            <a:ext cx="2897640" cy="188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/>
          </p:nvPr>
        </p:nvSpPr>
        <p:spPr>
          <a:xfrm>
            <a:off x="3583080" y="3328200"/>
            <a:ext cx="2897640" cy="188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/>
          </p:nvPr>
        </p:nvSpPr>
        <p:spPr>
          <a:xfrm>
            <a:off x="6625800" y="3328200"/>
            <a:ext cx="2897640" cy="188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D11CBAB-7BC5-4C1D-A67A-C78F2ED4177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28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2700" spc="-1" strike="noStrike">
              <a:solidFill>
                <a:srgbClr val="ff66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9000000" cy="39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28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2700" spc="-1" strike="noStrike">
              <a:solidFill>
                <a:srgbClr val="ff66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39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39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28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2700" spc="-1" strike="noStrike">
              <a:solidFill>
                <a:srgbClr val="ff66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40000" y="180000"/>
            <a:ext cx="8280000" cy="292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highlight>
                <a:srgbClr val="ffffff"/>
              </a:highlight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28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2700" spc="-1" strike="noStrike">
              <a:solidFill>
                <a:srgbClr val="ff66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188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39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540000" y="3328200"/>
            <a:ext cx="4391640" cy="188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28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2700" spc="-1" strike="noStrike">
              <a:solidFill>
                <a:srgbClr val="ff66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39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188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5151600" y="3328200"/>
            <a:ext cx="4391640" cy="188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28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2700" spc="-1" strike="noStrike">
              <a:solidFill>
                <a:srgbClr val="ff66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188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188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540000" y="3328200"/>
            <a:ext cx="9000000" cy="188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40000" y="1620000"/>
            <a:ext cx="756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solidFill>
                  <a:srgbClr val="ff8000"/>
                </a:solidFill>
                <a:highlight>
                  <a:srgbClr val="ffffff"/>
                </a:highlight>
                <a:latin typeface="Arial"/>
              </a:rPr>
              <a:t>Click to edit the title text format</a:t>
            </a:r>
            <a:endParaRPr b="0" lang="en-US" sz="3300" spc="-1" strike="noStrike">
              <a:solidFill>
                <a:srgbClr val="ff8000"/>
              </a:solidFill>
              <a:highlight>
                <a:srgbClr val="ffffff"/>
              </a:highlight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40000" y="3060000"/>
            <a:ext cx="9000000" cy="23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060"/>
              </a:spcBef>
              <a:buClr>
                <a:srgbClr val="ff8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highlight>
                  <a:srgbClr val="ffffff"/>
                </a:highlight>
                <a:latin typeface="Arial"/>
              </a:rPr>
              <a:t>Click to edit the outline text </a:t>
            </a:r>
            <a:r>
              <a:rPr b="0" lang="en-US" sz="2400" spc="-1" strike="noStrike">
                <a:highlight>
                  <a:srgbClr val="ffffff"/>
                </a:highlight>
                <a:latin typeface="Arial"/>
              </a:rPr>
              <a:t>format</a:t>
            </a:r>
            <a:endParaRPr b="0" lang="en-US" sz="2400" spc="-1" strike="noStrike">
              <a:highlight>
                <a:srgbClr val="ffffff"/>
              </a:highlight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ff8000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highlight>
                  <a:srgbClr val="ffffff"/>
                </a:highlight>
                <a:latin typeface="Arial"/>
              </a:rPr>
              <a:t>Second Outline Level</a:t>
            </a:r>
            <a:endParaRPr b="0" lang="en-US" sz="2100" spc="-1" strike="noStrike">
              <a:highlight>
                <a:srgbClr val="ffffff"/>
              </a:highlight>
              <a:latin typeface="Arial"/>
            </a:endParaRPr>
          </a:p>
          <a:p>
            <a:pPr lvl="2" marL="1296000" indent="-288000">
              <a:spcBef>
                <a:spcPts val="635"/>
              </a:spcBef>
              <a:buClr>
                <a:srgbClr val="ff8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highlight>
                  <a:srgbClr val="ffffff"/>
                </a:highlight>
                <a:latin typeface="Arial"/>
              </a:rPr>
              <a:t>Third Outline Level</a:t>
            </a:r>
            <a:endParaRPr b="0" lang="en-US" sz="1800" spc="-1" strike="noStrike">
              <a:highlight>
                <a:srgbClr val="ffffff"/>
              </a:highlight>
              <a:latin typeface="Arial"/>
            </a:endParaRPr>
          </a:p>
          <a:p>
            <a:pPr lvl="3" marL="1728000" indent="-216000">
              <a:spcBef>
                <a:spcPts val="425"/>
              </a:spcBef>
              <a:buClr>
                <a:srgbClr val="ff8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highlight>
                  <a:srgbClr val="ffffff"/>
                </a:highlight>
                <a:latin typeface="Arial"/>
              </a:rPr>
              <a:t>Fourth Outline Level</a:t>
            </a:r>
            <a:endParaRPr b="0" lang="en-US" sz="1500" spc="-1" strike="noStrike">
              <a:highlight>
                <a:srgbClr val="ffffff"/>
              </a:highlight>
              <a:latin typeface="Arial"/>
            </a:endParaRPr>
          </a:p>
          <a:p>
            <a:pPr lvl="4" marL="2160000" indent="-216000">
              <a:spcBef>
                <a:spcPts val="213"/>
              </a:spcBef>
              <a:buClr>
                <a:srgbClr val="ff8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highlight>
                  <a:srgbClr val="ffffff"/>
                </a:highlight>
                <a:latin typeface="Arial"/>
              </a:rPr>
              <a:t>Fifth Outline Level</a:t>
            </a:r>
            <a:endParaRPr b="0" lang="en-US" sz="1500" spc="-1" strike="noStrike">
              <a:highlight>
                <a:srgbClr val="ffffff"/>
              </a:highlight>
              <a:latin typeface="Arial"/>
            </a:endParaRPr>
          </a:p>
          <a:p>
            <a:pPr lvl="5" marL="2592000" indent="-216000">
              <a:spcBef>
                <a:spcPts val="213"/>
              </a:spcBef>
              <a:buClr>
                <a:srgbClr val="ff8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highlight>
                  <a:srgbClr val="ffffff"/>
                </a:highlight>
                <a:latin typeface="Arial"/>
              </a:rPr>
              <a:t>Sixth Outline Level</a:t>
            </a:r>
            <a:endParaRPr b="0" lang="en-US" sz="1500" spc="-1" strike="noStrike">
              <a:highlight>
                <a:srgbClr val="ffffff"/>
              </a:highlight>
              <a:latin typeface="Arial"/>
            </a:endParaRPr>
          </a:p>
          <a:p>
            <a:pPr lvl="6" marL="3024000" indent="-216000">
              <a:spcBef>
                <a:spcPts val="213"/>
              </a:spcBef>
              <a:buClr>
                <a:srgbClr val="ff8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highlight>
                  <a:srgbClr val="ffffff"/>
                </a:highlight>
                <a:latin typeface="Arial"/>
              </a:rPr>
              <a:t>Seventh Outline </a:t>
            </a:r>
            <a:r>
              <a:rPr b="0" lang="en-US" sz="1500" spc="-1" strike="noStrike">
                <a:highlight>
                  <a:srgbClr val="ffffff"/>
                </a:highlight>
                <a:latin typeface="Arial"/>
              </a:rPr>
              <a:t>Level</a:t>
            </a:r>
            <a:endParaRPr b="0" lang="en-US" sz="1500" spc="-1" strike="noStrike">
              <a:highlight>
                <a:srgbClr val="ffffff"/>
              </a:highlight>
              <a:latin typeface="Arial"/>
            </a:endParaRPr>
          </a:p>
        </p:txBody>
      </p:sp>
      <p:pic>
        <p:nvPicPr>
          <p:cNvPr id="2" name="" descr=""/>
          <p:cNvPicPr/>
          <p:nvPr/>
        </p:nvPicPr>
        <p:blipFill>
          <a:blip r:embed="rId2"/>
          <a:stretch/>
        </p:blipFill>
        <p:spPr>
          <a:xfrm>
            <a:off x="360000" y="1440000"/>
            <a:ext cx="9122400" cy="1440000"/>
          </a:xfrm>
          <a:prstGeom prst="rect">
            <a:avLst/>
          </a:prstGeom>
          <a:ln w="2520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"/>
          <p:cNvSpPr/>
          <p:nvPr/>
        </p:nvSpPr>
        <p:spPr>
          <a:xfrm>
            <a:off x="0" y="-8640"/>
            <a:ext cx="10080000" cy="90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28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2700" spc="-1" strike="noStrike">
                <a:solidFill>
                  <a:srgbClr val="ff6600"/>
                </a:solidFill>
                <a:latin typeface="Arial"/>
              </a:rPr>
              <a:t>Click to edit the title text format</a:t>
            </a:r>
            <a:endParaRPr b="0" lang="en-US" sz="2700" spc="-1" strike="noStrike">
              <a:solidFill>
                <a:srgbClr val="ff66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40000" y="1260000"/>
            <a:ext cx="9000000" cy="39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057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Click to edit the outline text </a:t>
            </a:r>
            <a:r>
              <a:rPr b="0" lang="en-US" sz="2400" spc="-1" strike="noStrike">
                <a:latin typeface="Arial"/>
              </a:rPr>
              <a:t>format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ff66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latin typeface="Arial"/>
              </a:rPr>
              <a:t>Second Outline Level</a:t>
            </a:r>
            <a:endParaRPr b="0" lang="en-US" sz="2100" spc="-1" strike="noStrike">
              <a:latin typeface="Arial"/>
            </a:endParaRPr>
          </a:p>
          <a:p>
            <a:pPr lvl="2" marL="1296000" indent="-288000">
              <a:spcBef>
                <a:spcPts val="635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425"/>
              </a:spcBef>
              <a:buClr>
                <a:srgbClr val="ff6600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latin typeface="Arial"/>
              </a:rPr>
              <a:t>Fourth Outline Level</a:t>
            </a:r>
            <a:endParaRPr b="0" lang="en-US" sz="1500" spc="-1" strike="noStrike">
              <a:latin typeface="Arial"/>
            </a:endParaRPr>
          </a:p>
          <a:p>
            <a:pPr lvl="4" marL="2160000" indent="-216000">
              <a:spcBef>
                <a:spcPts val="213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Fifth Outline Level</a:t>
            </a:r>
            <a:endParaRPr b="0" lang="en-US" sz="1500" spc="-1" strike="noStrike">
              <a:latin typeface="Arial"/>
            </a:endParaRPr>
          </a:p>
          <a:p>
            <a:pPr lvl="5" marL="2592000" indent="-216000">
              <a:spcBef>
                <a:spcPts val="213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Sixth Outline Level</a:t>
            </a:r>
            <a:endParaRPr b="0" lang="en-US" sz="1500" spc="-1" strike="noStrike">
              <a:latin typeface="Arial"/>
            </a:endParaRPr>
          </a:p>
          <a:p>
            <a:pPr lvl="6" marL="3024000" indent="-216000">
              <a:spcBef>
                <a:spcPts val="213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Seventh Outline </a:t>
            </a:r>
            <a:r>
              <a:rPr b="0" lang="en-US" sz="1500" spc="-1" strike="noStrike">
                <a:latin typeface="Arial"/>
              </a:rPr>
              <a:t>Level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dt" idx="1"/>
          </p:nvPr>
        </p:nvSpPr>
        <p:spPr>
          <a:xfrm>
            <a:off x="540000" y="5400000"/>
            <a:ext cx="2340000" cy="27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Arial"/>
              </a:defRPr>
            </a:lvl1pPr>
          </a:lstStyle>
          <a:p>
            <a:r>
              <a:rPr b="0" lang="en-US" sz="1400" spc="-1" strike="noStrike">
                <a:latin typeface="Arial"/>
              </a:rPr>
              <a:t>&lt;date/time&gt;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ftr" idx="2"/>
          </p:nvPr>
        </p:nvSpPr>
        <p:spPr>
          <a:xfrm>
            <a:off x="3420000" y="5400000"/>
            <a:ext cx="3240000" cy="27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US" sz="1400" spc="-1" strike="noStrike">
                <a:latin typeface="Arial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Arial"/>
              </a:rPr>
              <a:t>&lt;footer&gt;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sldNum" idx="3"/>
          </p:nvPr>
        </p:nvSpPr>
        <p:spPr>
          <a:xfrm>
            <a:off x="7200000" y="5400000"/>
            <a:ext cx="2340000" cy="27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Arial"/>
              </a:defRPr>
            </a:lvl1pPr>
          </a:lstStyle>
          <a:p>
            <a:pPr algn="r">
              <a:buNone/>
            </a:pPr>
            <a:fld id="{918E5A00-FC06-4CDE-A06C-588E2EA6974B}" type="slidenum">
              <a:rPr b="0" lang="en-US" sz="1400" spc="-1" strike="noStrike">
                <a:latin typeface="Arial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pic>
        <p:nvPicPr>
          <p:cNvPr id="45" name="" descr=""/>
          <p:cNvPicPr/>
          <p:nvPr/>
        </p:nvPicPr>
        <p:blipFill>
          <a:blip r:embed="rId2"/>
          <a:stretch/>
        </p:blipFill>
        <p:spPr>
          <a:xfrm>
            <a:off x="8820000" y="90000"/>
            <a:ext cx="756000" cy="720000"/>
          </a:xfrm>
          <a:prstGeom prst="rect">
            <a:avLst/>
          </a:prstGeom>
          <a:ln w="25200">
            <a:noFill/>
          </a:ln>
        </p:spPr>
      </p:pic>
      <p:pic>
        <p:nvPicPr>
          <p:cNvPr id="46" name="" descr=""/>
          <p:cNvPicPr/>
          <p:nvPr/>
        </p:nvPicPr>
        <p:blipFill>
          <a:blip r:embed="rId3"/>
          <a:stretch/>
        </p:blipFill>
        <p:spPr>
          <a:xfrm>
            <a:off x="180000" y="5220000"/>
            <a:ext cx="9720000" cy="180000"/>
          </a:xfrm>
          <a:prstGeom prst="rect">
            <a:avLst/>
          </a:prstGeom>
          <a:ln w="2520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40000" y="1620000"/>
            <a:ext cx="756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solidFill>
                  <a:srgbClr val="ff8000"/>
                </a:solidFill>
                <a:highlight>
                  <a:srgbClr val="ffffff"/>
                </a:highlight>
                <a:latin typeface="Arial"/>
              </a:rPr>
              <a:t>FUNCTION POINTERS</a:t>
            </a:r>
            <a:endParaRPr b="0" lang="en-US" sz="3300" spc="-1" strike="noStrike">
              <a:solidFill>
                <a:srgbClr val="ff8000"/>
              </a:solidFill>
              <a:highlight>
                <a:srgbClr val="ffffff"/>
              </a:highlight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/>
          </p:nvPr>
        </p:nvSpPr>
        <p:spPr>
          <a:xfrm>
            <a:off x="457200" y="840600"/>
            <a:ext cx="8375400" cy="39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057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Function pointers are just like normal pointers but the difference is </a:t>
            </a:r>
            <a:r>
              <a:rPr b="1" lang="en-US" sz="2400" spc="-1" strike="noStrike">
                <a:latin typeface="Arial"/>
              </a:rPr>
              <a:t>function pointers point to a function.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spcBef>
                <a:spcPts val="1057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How do we declare a pointer to a function ?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spcBef>
                <a:spcPts val="1057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Eg:  int add(int a , int b)</a:t>
            </a:r>
            <a:br>
              <a:rPr sz="2400"/>
            </a:br>
            <a:r>
              <a:rPr b="0" lang="en-US" sz="2400" spc="-1" strike="noStrike">
                <a:latin typeface="Arial"/>
              </a:rPr>
              <a:t>        {</a:t>
            </a:r>
            <a:br>
              <a:rPr sz="2400"/>
            </a:br>
            <a:r>
              <a:rPr b="0" lang="en-US" sz="2400" spc="-1" strike="noStrike">
                <a:latin typeface="Arial"/>
              </a:rPr>
              <a:t>             return a + b ;</a:t>
            </a:r>
            <a:br>
              <a:rPr sz="2400"/>
            </a:br>
            <a:r>
              <a:rPr b="0" lang="en-US" sz="2400" spc="-1" strike="noStrike">
                <a:latin typeface="Arial"/>
              </a:rPr>
              <a:t>         }</a:t>
            </a:r>
            <a:br>
              <a:rPr sz="2400"/>
            </a:br>
            <a:endParaRPr b="0" lang="en-US" sz="2400" spc="-1" strike="noStrike">
              <a:latin typeface="Arial"/>
            </a:endParaRPr>
          </a:p>
          <a:p>
            <a:pPr marL="432000" indent="-324000">
              <a:spcBef>
                <a:spcPts val="1057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Above we have a function named add , that has two parameters of type int ,that returns the sum of a and b 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38C4515-8B10-47A8-BA21-7E4B0A5E4F04}" type="slidenum">
              <a:t>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/>
          </p:nvPr>
        </p:nvSpPr>
        <p:spPr>
          <a:xfrm>
            <a:off x="457200" y="457200"/>
            <a:ext cx="9061200" cy="457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5000"/>
          </a:bodyPr>
          <a:p>
            <a:pPr marL="432000" indent="-324000">
              <a:spcBef>
                <a:spcPts val="1057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 u="sng">
                <a:uFillTx/>
                <a:latin typeface="Arial"/>
              </a:rPr>
              <a:t>Method 1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spcBef>
                <a:spcPts val="1057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Int main( )</a:t>
            </a:r>
            <a:br>
              <a:rPr sz="2400"/>
            </a:br>
            <a:r>
              <a:rPr b="0" lang="en-US" sz="2400" spc="-1" strike="noStrike">
                <a:latin typeface="Arial"/>
              </a:rPr>
              <a:t>{ </a:t>
            </a:r>
            <a:br>
              <a:rPr sz="2400"/>
            </a:br>
            <a:r>
              <a:rPr b="0" lang="en-US" sz="2400" spc="-1" strike="noStrike">
                <a:latin typeface="Arial"/>
              </a:rPr>
              <a:t>   int (*ptr)(int,int); </a:t>
            </a:r>
            <a:r>
              <a:rPr b="0" lang="en-US" sz="1800" spc="-1" strike="noStrike">
                <a:solidFill>
                  <a:srgbClr val="2a6099"/>
                </a:solidFill>
                <a:latin typeface="Arial"/>
              </a:rPr>
              <a:t>//</a:t>
            </a:r>
            <a:r>
              <a:rPr b="0" lang="en-US" sz="1500" spc="-1" strike="noStrike">
                <a:solidFill>
                  <a:srgbClr val="2a6099"/>
                </a:solidFill>
                <a:latin typeface="Arial"/>
              </a:rPr>
              <a:t>ptr is a pointer pointing to a function that has two integer arguments</a:t>
            </a:r>
            <a:endParaRPr b="0" lang="en-US" sz="1500" spc="-1" strike="noStrike">
              <a:latin typeface="Arial"/>
            </a:endParaRPr>
          </a:p>
          <a:p>
            <a:pPr marL="432000" indent="-324000">
              <a:spcBef>
                <a:spcPts val="1057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 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ptr = &amp;add;</a:t>
            </a:r>
            <a:br>
              <a:rPr sz="2400"/>
            </a:b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}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spcBef>
                <a:spcPts val="1057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latin typeface="Arial"/>
            </a:endParaRPr>
          </a:p>
          <a:p>
            <a:pPr marL="432000" indent="-324000">
              <a:spcBef>
                <a:spcPts val="1057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 u="sng">
                <a:solidFill>
                  <a:srgbClr val="000000"/>
                </a:solidFill>
                <a:uFillTx/>
                <a:latin typeface="Arial"/>
              </a:rPr>
              <a:t>Method 2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spcBef>
                <a:spcPts val="1057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Int main( )</a:t>
            </a:r>
            <a:br>
              <a:rPr sz="2400"/>
            </a:b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{ </a:t>
            </a:r>
            <a:br>
              <a:rPr sz="2400"/>
            </a:b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  int (*ptr)(int,int) = &amp;add; </a:t>
            </a:r>
            <a:br>
              <a:rPr sz="2400"/>
            </a:b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}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5FD9648-2EE4-495D-82AF-4242216BCC34}" type="slidenum">
              <a:t>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28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2700" spc="-1" strike="noStrike">
                <a:solidFill>
                  <a:srgbClr val="ff6600"/>
                </a:solidFill>
                <a:latin typeface="Arial"/>
              </a:rPr>
              <a:t>How do we use a pointer to a function ?</a:t>
            </a:r>
            <a:endParaRPr b="0" lang="en-US" sz="2700" spc="-1" strike="noStrike">
              <a:solidFill>
                <a:srgbClr val="ff66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540000" y="810000"/>
            <a:ext cx="4391640" cy="441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000"/>
          </a:bodyPr>
          <a:p>
            <a:pPr marL="432000" indent="-324000">
              <a:spcBef>
                <a:spcPts val="1057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#include &lt;stdio.h&gt;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spcBef>
                <a:spcPts val="1057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int add(int a , int b)</a:t>
            </a:r>
            <a:br>
              <a:rPr sz="2400"/>
            </a:br>
            <a:r>
              <a:rPr b="0" lang="en-US" sz="2400" spc="-1" strike="noStrike">
                <a:latin typeface="Arial"/>
              </a:rPr>
              <a:t>{</a:t>
            </a:r>
            <a:br>
              <a:rPr sz="2400"/>
            </a:br>
            <a:r>
              <a:rPr b="0" lang="en-US" sz="2400" spc="-1" strike="noStrike">
                <a:latin typeface="Arial"/>
              </a:rPr>
              <a:t>    return a + b ;</a:t>
            </a:r>
            <a:br>
              <a:rPr sz="2400"/>
            </a:br>
            <a:r>
              <a:rPr b="0" lang="en-US" sz="2400" spc="-1" strike="noStrike">
                <a:latin typeface="Arial"/>
              </a:rPr>
              <a:t> }</a:t>
            </a:r>
            <a:br>
              <a:rPr sz="2400"/>
            </a:br>
            <a:r>
              <a:rPr b="0" lang="en-US" sz="2400" spc="-1" strike="noStrike">
                <a:latin typeface="Arial"/>
              </a:rPr>
              <a:t>i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nt main( )</a:t>
            </a:r>
            <a:br>
              <a:rPr sz="2400"/>
            </a:b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{ </a:t>
            </a:r>
            <a:br>
              <a:rPr sz="2400"/>
            </a:b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  int result ; </a:t>
            </a:r>
            <a:br>
              <a:rPr sz="2400"/>
            </a:b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  int (*ptr)(int,int) = &amp;add;</a:t>
            </a:r>
            <a:br>
              <a:rPr sz="2400"/>
            </a:b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  result = *ptr(10,20);</a:t>
            </a:r>
            <a:br>
              <a:rPr sz="2400"/>
            </a:b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  printf(“%d”,result) </a:t>
            </a:r>
            <a:br>
              <a:rPr sz="2400"/>
            </a:b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}</a:t>
            </a:r>
            <a:br>
              <a:rPr sz="2400"/>
            </a:br>
            <a:endParaRPr b="0" lang="en-US" sz="24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/>
          </p:nvPr>
        </p:nvSpPr>
        <p:spPr>
          <a:xfrm>
            <a:off x="5209560" y="1143000"/>
            <a:ext cx="4391640" cy="39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0000"/>
          </a:bodyPr>
          <a:p>
            <a:pPr marL="432000" indent="-324000">
              <a:spcBef>
                <a:spcPts val="1057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Arial"/>
              </a:rPr>
              <a:t>Function add is being called using pointer ptr and two arguments 10 , 20 have been passed at this call.</a:t>
            </a:r>
            <a:endParaRPr b="0" lang="en-US" sz="1600" spc="-1" strike="noStrike">
              <a:latin typeface="Arial"/>
            </a:endParaRPr>
          </a:p>
          <a:p>
            <a:pPr marL="432000" indent="-324000">
              <a:spcBef>
                <a:spcPts val="1057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Arial"/>
              </a:rPr>
              <a:t>The output of this program is 30 </a:t>
            </a:r>
            <a:endParaRPr b="0" lang="en-US" sz="1600" spc="-1" strike="noStrike">
              <a:latin typeface="Arial"/>
            </a:endParaRPr>
          </a:p>
          <a:p>
            <a:pPr marL="432000" indent="-324000">
              <a:spcBef>
                <a:spcPts val="1057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Arial"/>
              </a:rPr>
              <a:t>The function call using a pointer can also be done without using the &amp; operator and the * operator</a:t>
            </a:r>
            <a:endParaRPr b="0" lang="en-US" sz="1600" spc="-1" strike="noStrike">
              <a:latin typeface="Arial"/>
            </a:endParaRPr>
          </a:p>
          <a:p>
            <a:pPr marL="432000" indent="-324000">
              <a:spcBef>
                <a:spcPts val="1057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i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nt main( )</a:t>
            </a:r>
            <a:br>
              <a:rPr sz="2400"/>
            </a:b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{ </a:t>
            </a:r>
            <a:br>
              <a:rPr sz="2400"/>
            </a:b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  int result ; </a:t>
            </a:r>
            <a:br>
              <a:rPr sz="2400"/>
            </a:b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  int (*ptr)(int,int) = add;</a:t>
            </a:r>
            <a:br>
              <a:rPr sz="2400"/>
            </a:b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  result = ptr(10,20);</a:t>
            </a:r>
            <a:br>
              <a:rPr sz="2400"/>
            </a:b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  printf(“%d”,result) </a:t>
            </a:r>
            <a:br>
              <a:rPr sz="2400"/>
            </a:b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}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190DB1D-106D-4E47-9FC4-DD41C79D2B63}" type="slidenum">
              <a:t>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28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2700" spc="-1" strike="noStrike">
                <a:solidFill>
                  <a:srgbClr val="ff6600"/>
                </a:solidFill>
                <a:latin typeface="Arial"/>
              </a:rPr>
              <a:t>Challenge</a:t>
            </a:r>
            <a:endParaRPr b="0" lang="en-US" sz="2700" spc="-1" strike="noStrike">
              <a:solidFill>
                <a:srgbClr val="ff66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540000" y="914400"/>
            <a:ext cx="9061200" cy="39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057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Create a program with 3 functions that perform the following arithmetic operations :</a:t>
            </a:r>
            <a:br>
              <a:rPr sz="2400"/>
            </a:br>
            <a:r>
              <a:rPr b="0" lang="en-US" sz="2400" spc="-1" strike="noStrike">
                <a:latin typeface="Arial"/>
              </a:rPr>
              <a:t>1. Multiplication of two numbers</a:t>
            </a:r>
            <a:br>
              <a:rPr sz="2400"/>
            </a:br>
            <a:r>
              <a:rPr b="0" lang="en-US" sz="2400" spc="-1" strike="noStrike">
                <a:latin typeface="Arial"/>
              </a:rPr>
              <a:t>2. Division of two numbers</a:t>
            </a:r>
            <a:br>
              <a:rPr sz="2400"/>
            </a:br>
            <a:r>
              <a:rPr b="0" lang="en-US" sz="2400" spc="-1" strike="noStrike">
                <a:latin typeface="Arial"/>
              </a:rPr>
              <a:t>3. Modulus of a number 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spcBef>
                <a:spcPts val="1057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Use a pointer to a function to call these 3 functions.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spcBef>
                <a:spcPts val="1057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 </a:t>
            </a:r>
            <a:r>
              <a:rPr b="0" lang="en-US" sz="2400" spc="-1" strike="noStrike">
                <a:latin typeface="Arial"/>
              </a:rPr>
              <a:t>print your results  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AB54837-2295-4386-9F2C-29A6A8ABEE0A}" type="slidenum">
              <a:t>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28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2700" spc="-1" strike="noStrike">
                <a:solidFill>
                  <a:srgbClr val="ff6600"/>
                </a:solidFill>
                <a:latin typeface="Arial"/>
              </a:rPr>
              <a:t>Pointer to a function application</a:t>
            </a:r>
            <a:endParaRPr b="0" lang="en-US" sz="2700" spc="-1" strike="noStrike">
              <a:solidFill>
                <a:srgbClr val="ff66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540000" y="1069200"/>
            <a:ext cx="8604000" cy="39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7000"/>
          </a:bodyPr>
          <a:p>
            <a:pPr marL="432000" indent="-324000">
              <a:spcBef>
                <a:spcPts val="1057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In the example below the add function is called at a particular point in time this function call is not decided at execution time it is already hard coded into our program. This means that once you run this program , it has already been decided that function add will be called.</a:t>
            </a:r>
            <a:br>
              <a:rPr sz="2400"/>
            </a:br>
            <a:br>
              <a:rPr sz="2400"/>
            </a:br>
            <a:r>
              <a:rPr b="0" lang="en-US" sz="2400" spc="-1" strike="noStrike">
                <a:latin typeface="Arial"/>
              </a:rPr>
              <a:t>#include &lt;stdio.h&gt;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spcBef>
                <a:spcPts val="1057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int add(int a , int b)</a:t>
            </a:r>
            <a:br>
              <a:rPr sz="2400"/>
            </a:br>
            <a:r>
              <a:rPr b="0" lang="en-US" sz="2400" spc="-1" strike="noStrike">
                <a:latin typeface="Arial"/>
              </a:rPr>
              <a:t>{</a:t>
            </a:r>
            <a:br>
              <a:rPr sz="2400"/>
            </a:br>
            <a:r>
              <a:rPr b="0" lang="en-US" sz="2400" spc="-1" strike="noStrike">
                <a:latin typeface="Arial"/>
              </a:rPr>
              <a:t>    return a + b ;</a:t>
            </a:r>
            <a:br>
              <a:rPr sz="2400"/>
            </a:br>
            <a:r>
              <a:rPr b="0" lang="en-US" sz="2400" spc="-1" strike="noStrike">
                <a:latin typeface="Arial"/>
              </a:rPr>
              <a:t> }</a:t>
            </a:r>
            <a:br>
              <a:rPr sz="2400"/>
            </a:br>
            <a:r>
              <a:rPr b="0" lang="en-US" sz="2400" spc="-1" strike="noStrike">
                <a:latin typeface="Arial"/>
              </a:rPr>
              <a:t>i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nt main( )</a:t>
            </a:r>
            <a:br>
              <a:rPr sz="2400"/>
            </a:b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{ </a:t>
            </a:r>
            <a:br>
              <a:rPr sz="2400"/>
            </a:b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  int result ; </a:t>
            </a:r>
            <a:br>
              <a:rPr sz="2400"/>
            </a:b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  int (*ptr)(int,int) = &amp;add;</a:t>
            </a:r>
            <a:br>
              <a:rPr sz="2400"/>
            </a:b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  result = *ptr(10,20);</a:t>
            </a:r>
            <a:br>
              <a:rPr sz="2400"/>
            </a:b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  printf(“%d”,result) </a:t>
            </a:r>
            <a:br>
              <a:rPr sz="2400"/>
            </a:b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}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9000154-84C6-4997-AEE7-6A5DC931B16A}" type="slidenum">
              <a:t>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864000" y="457200"/>
            <a:ext cx="8051400" cy="680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2400" spc="-1" strike="noStrike">
                <a:solidFill>
                  <a:srgbClr val="ff6600"/>
                </a:solidFill>
                <a:latin typeface="Arial"/>
              </a:rPr>
              <a:t>What if we want to decide which function to call as our program is running?</a:t>
            </a:r>
            <a:endParaRPr b="0" lang="en-US" sz="2400" spc="-1" strike="noStrike">
              <a:solidFill>
                <a:srgbClr val="ff6600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457200" y="1297800"/>
            <a:ext cx="8832600" cy="39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057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This means that the user will decide which function to call based on what the function has been coded to achieve.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spcBef>
                <a:spcPts val="1057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It has not been decided for them.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spcBef>
                <a:spcPts val="1057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This can be seen in an example : a simple calculator program can be written in two ways :</a:t>
            </a:r>
            <a:br>
              <a:rPr sz="2400"/>
            </a:br>
            <a:r>
              <a:rPr b="0" lang="en-US" sz="2400" spc="-1" strike="noStrike">
                <a:latin typeface="Arial"/>
              </a:rPr>
              <a:t>1. Using your switch , case and break </a:t>
            </a:r>
            <a:br>
              <a:rPr sz="2400"/>
            </a:br>
            <a:r>
              <a:rPr b="0" lang="en-US" sz="2400" spc="-1" strike="noStrike">
                <a:latin typeface="Arial"/>
              </a:rPr>
              <a:t>2. Using functions to define your calculator operations then use a </a:t>
            </a:r>
            <a:r>
              <a:rPr b="1" lang="en-US" sz="2400" spc="-1" strike="noStrike">
                <a:latin typeface="Arial"/>
              </a:rPr>
              <a:t>pointer to these functions</a:t>
            </a:r>
            <a:r>
              <a:rPr b="0" lang="en-US" sz="2400" spc="-1" strike="noStrike">
                <a:latin typeface="Arial"/>
              </a:rPr>
              <a:t> to call them when needed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0D6ADBB-50F3-4F10-92A4-A825BE762F51}" type="slidenum">
              <a:t>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28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2700" spc="-1" strike="noStrike">
                <a:solidFill>
                  <a:srgbClr val="ff6600"/>
                </a:solidFill>
                <a:latin typeface="Arial"/>
              </a:rPr>
              <a:t>Simple calculator using switch , case and break</a:t>
            </a:r>
            <a:endParaRPr b="0" lang="en-US" sz="2700" spc="-1" strike="noStrike">
              <a:solidFill>
                <a:srgbClr val="ff66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408960" y="914400"/>
            <a:ext cx="4391640" cy="434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6000"/>
          </a:bodyPr>
          <a:p>
            <a:pPr marL="432000" indent="-324000">
              <a:spcBef>
                <a:spcPts val="1057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#include &lt;stdio.h&gt;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spcBef>
                <a:spcPts val="1057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float sum(float a ,float b)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spcBef>
                <a:spcPts val="1057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{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spcBef>
                <a:spcPts val="1057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        </a:t>
            </a:r>
            <a:r>
              <a:rPr b="0" lang="en-US" sz="2400" spc="-1" strike="noStrike">
                <a:latin typeface="Arial"/>
              </a:rPr>
              <a:t>return (a+b);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spcBef>
                <a:spcPts val="1057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}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spcBef>
                <a:spcPts val="1057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latin typeface="Arial"/>
            </a:endParaRPr>
          </a:p>
          <a:p>
            <a:pPr marL="432000" indent="-324000">
              <a:spcBef>
                <a:spcPts val="1057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float sub(float a ,float b)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spcBef>
                <a:spcPts val="1057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{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spcBef>
                <a:spcPts val="1057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        </a:t>
            </a:r>
            <a:r>
              <a:rPr b="0" lang="en-US" sz="2400" spc="-1" strike="noStrike">
                <a:latin typeface="Arial"/>
              </a:rPr>
              <a:t>return (a-b);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spcBef>
                <a:spcPts val="1057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}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spcBef>
                <a:spcPts val="1057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latin typeface="Arial"/>
            </a:endParaRPr>
          </a:p>
          <a:p>
            <a:pPr marL="432000" indent="-324000">
              <a:spcBef>
                <a:spcPts val="1057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float mult(float a ,float b)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spcBef>
                <a:spcPts val="1057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{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spcBef>
                <a:spcPts val="1057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        </a:t>
            </a:r>
            <a:r>
              <a:rPr b="0" lang="en-US" sz="2400" spc="-1" strike="noStrike">
                <a:latin typeface="Arial"/>
              </a:rPr>
              <a:t>return (a*b);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spcBef>
                <a:spcPts val="1057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}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spcBef>
                <a:spcPts val="1057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latin typeface="Arial"/>
            </a:endParaRPr>
          </a:p>
          <a:p>
            <a:pPr marL="432000" indent="-324000">
              <a:spcBef>
                <a:spcPts val="1057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float div(float a ,float b)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spcBef>
                <a:spcPts val="1057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{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spcBef>
                <a:spcPts val="1057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        </a:t>
            </a:r>
            <a:r>
              <a:rPr b="0" lang="en-US" sz="2400" spc="-1" strike="noStrike">
                <a:latin typeface="Arial"/>
              </a:rPr>
              <a:t>return (a/b);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spcBef>
                <a:spcPts val="1057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}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spcBef>
                <a:spcPts val="1057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latin typeface="Arial"/>
            </a:endParaRPr>
          </a:p>
          <a:p>
            <a:pPr marL="432000" indent="-324000">
              <a:spcBef>
                <a:spcPts val="1057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4343400" y="810000"/>
            <a:ext cx="5257800" cy="444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3000"/>
          </a:bodyPr>
          <a:p>
            <a:pPr marL="432000" indent="-324000">
              <a:spcBef>
                <a:spcPts val="1057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int main()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spcBef>
                <a:spcPts val="1057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{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spcBef>
                <a:spcPts val="1057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        </a:t>
            </a:r>
            <a:r>
              <a:rPr b="0" lang="en-US" sz="2400" spc="-1" strike="noStrike">
                <a:latin typeface="Arial"/>
              </a:rPr>
              <a:t>int choice;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spcBef>
                <a:spcPts val="1057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        </a:t>
            </a:r>
            <a:r>
              <a:rPr b="0" lang="en-US" sz="2400" spc="-1" strike="noStrike">
                <a:latin typeface="Arial"/>
              </a:rPr>
              <a:t>float a,b,result;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spcBef>
                <a:spcPts val="1057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        </a:t>
            </a:r>
            <a:r>
              <a:rPr b="0" lang="en-US" sz="2400" spc="-1" strike="noStrike">
                <a:latin typeface="Arial"/>
              </a:rPr>
              <a:t>printf("Enter Your Choice : \n 0 For Addition\n 1 For Subtraction\n 2 For Multiplication\n 3 For Division\n:");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spcBef>
                <a:spcPts val="1057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        </a:t>
            </a:r>
            <a:r>
              <a:rPr b="0" lang="en-US" sz="2400" spc="-1" strike="noStrike">
                <a:latin typeface="Arial"/>
              </a:rPr>
              <a:t>scanf("%d",&amp;choice);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spcBef>
                <a:spcPts val="1057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        </a:t>
            </a:r>
            <a:r>
              <a:rPr b="0" lang="en-US" sz="2400" spc="-1" strike="noStrike">
                <a:latin typeface="Arial"/>
              </a:rPr>
              <a:t>printf("Enter your two numbers:\n");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spcBef>
                <a:spcPts val="1057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        </a:t>
            </a:r>
            <a:r>
              <a:rPr b="0" lang="en-US" sz="2400" spc="-1" strike="noStrike">
                <a:latin typeface="Arial"/>
              </a:rPr>
              <a:t>scanf("%f %f", &amp;a ,&amp;b);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spcBef>
                <a:spcPts val="1057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latin typeface="Arial"/>
            </a:endParaRPr>
          </a:p>
          <a:p>
            <a:pPr marL="432000" indent="-324000">
              <a:spcBef>
                <a:spcPts val="1057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        </a:t>
            </a:r>
            <a:r>
              <a:rPr b="0" lang="en-US" sz="2400" spc="-1" strike="noStrike">
                <a:latin typeface="Arial"/>
              </a:rPr>
              <a:t>switch(choice)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spcBef>
                <a:spcPts val="1057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        </a:t>
            </a:r>
            <a:r>
              <a:rPr b="0" lang="en-US" sz="2400" spc="-1" strike="noStrike">
                <a:latin typeface="Arial"/>
              </a:rPr>
              <a:t>{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spcBef>
                <a:spcPts val="1057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                </a:t>
            </a:r>
            <a:r>
              <a:rPr b="0" lang="en-US" sz="2400" spc="-1" strike="noStrike">
                <a:latin typeface="Arial"/>
              </a:rPr>
              <a:t>case 0: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spcBef>
                <a:spcPts val="1057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                       </a:t>
            </a:r>
            <a:r>
              <a:rPr b="0" lang="en-US" sz="2400" spc="-1" strike="noStrike">
                <a:latin typeface="Arial"/>
              </a:rPr>
              <a:t>result=sum(a,b);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spcBef>
                <a:spcPts val="1057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                       </a:t>
            </a:r>
            <a:r>
              <a:rPr b="0" lang="en-US" sz="2400" spc="-1" strike="noStrike">
                <a:latin typeface="Arial"/>
              </a:rPr>
              <a:t>break;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spcBef>
                <a:spcPts val="1057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                </a:t>
            </a:r>
            <a:r>
              <a:rPr b="0" lang="en-US" sz="2400" spc="-1" strike="noStrike">
                <a:latin typeface="Arial"/>
              </a:rPr>
              <a:t>case 1: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spcBef>
                <a:spcPts val="1057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                       </a:t>
            </a:r>
            <a:r>
              <a:rPr b="0" lang="en-US" sz="2400" spc="-1" strike="noStrike">
                <a:latin typeface="Arial"/>
              </a:rPr>
              <a:t>result=sub(a,b);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spcBef>
                <a:spcPts val="1057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                       </a:t>
            </a:r>
            <a:r>
              <a:rPr b="0" lang="en-US" sz="2400" spc="-1" strike="noStrike">
                <a:latin typeface="Arial"/>
              </a:rPr>
              <a:t>break;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spcBef>
                <a:spcPts val="1057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                </a:t>
            </a:r>
            <a:r>
              <a:rPr b="0" lang="en-US" sz="2400" spc="-1" strike="noStrike">
                <a:latin typeface="Arial"/>
              </a:rPr>
              <a:t>case 2: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spcBef>
                <a:spcPts val="1057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                       </a:t>
            </a:r>
            <a:r>
              <a:rPr b="0" lang="en-US" sz="2400" spc="-1" strike="noStrike">
                <a:latin typeface="Arial"/>
              </a:rPr>
              <a:t>result=mult(a,b);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spcBef>
                <a:spcPts val="1057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                       </a:t>
            </a:r>
            <a:r>
              <a:rPr b="0" lang="en-US" sz="2400" spc="-1" strike="noStrike">
                <a:latin typeface="Arial"/>
              </a:rPr>
              <a:t>break;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spcBef>
                <a:spcPts val="1057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                </a:t>
            </a:r>
            <a:r>
              <a:rPr b="0" lang="en-US" sz="2400" spc="-1" strike="noStrike">
                <a:latin typeface="Arial"/>
              </a:rPr>
              <a:t>case 3: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spcBef>
                <a:spcPts val="1057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                       </a:t>
            </a:r>
            <a:r>
              <a:rPr b="0" lang="en-US" sz="2400" spc="-1" strike="noStrike">
                <a:latin typeface="Arial"/>
              </a:rPr>
              <a:t>result=div(a,b);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spcBef>
                <a:spcPts val="1057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                       </a:t>
            </a:r>
            <a:r>
              <a:rPr b="0" lang="en-US" sz="2400" spc="-1" strike="noStrike">
                <a:latin typeface="Arial"/>
              </a:rPr>
              <a:t>break;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spcBef>
                <a:spcPts val="1057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        </a:t>
            </a:r>
            <a:r>
              <a:rPr b="0" lang="en-US" sz="2400" spc="-1" strike="noStrike">
                <a:latin typeface="Arial"/>
              </a:rPr>
              <a:t>}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spcBef>
                <a:spcPts val="1057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latin typeface="Arial"/>
            </a:endParaRPr>
          </a:p>
          <a:p>
            <a:pPr marL="432000" indent="-324000">
              <a:spcBef>
                <a:spcPts val="1057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        </a:t>
            </a:r>
            <a:r>
              <a:rPr b="0" lang="en-US" sz="2400" spc="-1" strike="noStrike">
                <a:latin typeface="Arial"/>
              </a:rPr>
              <a:t>printf("The result is :%.2f\n",result);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spcBef>
                <a:spcPts val="1057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        </a:t>
            </a:r>
            <a:r>
              <a:rPr b="0" lang="en-US" sz="2400" spc="-1" strike="noStrike">
                <a:latin typeface="Arial"/>
              </a:rPr>
              <a:t>return 0;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spcBef>
                <a:spcPts val="1057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}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spcBef>
                <a:spcPts val="1057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6CEF481-D5A6-40DA-8993-EF5878B45BDA}" type="slidenum">
              <a:t>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/>
          </p:nvPr>
        </p:nvSpPr>
        <p:spPr>
          <a:xfrm>
            <a:off x="540000" y="840600"/>
            <a:ext cx="8832600" cy="39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057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We can implement the same solution using the concept of pointer to a function.</a:t>
            </a:r>
            <a:br>
              <a:rPr sz="2400"/>
            </a:br>
            <a:r>
              <a:rPr b="0" lang="en-US" sz="2400" spc="-1" strike="noStrike">
                <a:latin typeface="Arial"/>
              </a:rPr>
              <a:t> 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spcBef>
                <a:spcPts val="1057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Challenge: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spcBef>
                <a:spcPts val="1057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Re write t</a:t>
            </a:r>
            <a:r>
              <a:rPr b="0" lang="en-US" sz="2400" spc="-1" strike="noStrike">
                <a:latin typeface="Arial"/>
              </a:rPr>
              <a:t>he same solution using the concept of pointer to a function.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FF6482D-C14A-4EE3-89E1-4B48346C316C}" type="slidenum">
              <a:t>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2023-03-15T16:50:52Z</dcterms:created>
  <dc:creator/>
  <dc:description/>
  <dc:language>en-US</dc:language>
  <cp:lastModifiedBy/>
  <dcterms:modified xsi:type="dcterms:W3CDTF">2023-03-15T18:27:19Z</dcterms:modified>
  <cp:revision>2</cp:revision>
  <dc:subject/>
  <dc:title>Pencil</dc:title>
</cp:coreProperties>
</file>