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5143500" cx="9144000"/>
  <p:notesSz cx="6858000" cy="9144000"/>
  <p:embeddedFontLst>
    <p:embeddedFont>
      <p:font typeface="Average"/>
      <p:regular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0" roundtripDataSignature="AMtx7mgkNfLkmQu0SZ2u8ezySWYGEVZX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Average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customschemas.google.com/relationships/presentationmetadata" Target="meta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55eff4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5b55eff4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b55eff4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5b55eff4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b55eff4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5b55eff4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55eff48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55eff48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b55eff4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b55eff4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a92ce3b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5a92ce3b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b55eff4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5b55eff4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b55eff4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5b55eff4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b55eff48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b55eff48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55eff4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b55eff4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b55eff4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b55eff4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b55eff4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5b55eff4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71c8c34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471c8c34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b55eff4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5b55eff4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47db39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847db39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47db392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847db392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b55eff4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5b55eff4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b55eff48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5b55eff48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b55eff48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5b55eff4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b55eff4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5b55eff4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2db244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7b2db244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b55eff4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5b55eff4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b2db244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27b2db244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20112f4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820112f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74713304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74713304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9c4502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59c4502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a08ea0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5a08ea0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a906d3dd3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5a906d3dd3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5a906d3dd3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a906d3dd3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5a906d3dd3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5a906d3dd3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a906d3dd3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a906d3dd3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5a906d3dd3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a906d3dd3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5a906d3dd3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a906d3dd3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a906d3dd3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5a906d3dd3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5a906d3dd3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5a906d3dd3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a906d3dd3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5a906d3dd3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a906d3dd3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5a906d3dd3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5a906d3dd3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a906d3dd3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5a906d3dd3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a906d3dd3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a906d3dd3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5a906d3dd3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5a906d3dd3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5a906d3dd3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a906d3dd3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5a906d3dd3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a906d3d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a906d3d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a906d3dd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lpaca.market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inancestrategists.com/accounting/operating-assets/assets/" TargetMode="External"/><Relationship Id="rId4" Type="http://schemas.openxmlformats.org/officeDocument/2006/relationships/hyperlink" Target="https://www.financestrategists.com/wealth-management/risk-profile/volatility/" TargetMode="External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fhBw3j_O9LE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png"/><Relationship Id="rId4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6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9.png"/><Relationship Id="rId4" Type="http://schemas.openxmlformats.org/officeDocument/2006/relationships/image" Target="../media/image6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2.png"/><Relationship Id="rId4" Type="http://schemas.openxmlformats.org/officeDocument/2006/relationships/image" Target="../media/image5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5.png"/><Relationship Id="rId4" Type="http://schemas.openxmlformats.org/officeDocument/2006/relationships/image" Target="../media/image5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Bot Trader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079325" y="3685150"/>
            <a:ext cx="19170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2400">
                <a:solidFill>
                  <a:srgbClr val="D5A6BD"/>
                </a:solidFill>
              </a:rPr>
              <a:t>12</a:t>
            </a:r>
            <a:r>
              <a:rPr lang="en-GB" sz="2400">
                <a:solidFill>
                  <a:srgbClr val="D5A6BD"/>
                </a:solidFill>
              </a:rPr>
              <a:t>-07-2023</a:t>
            </a:r>
            <a:endParaRPr sz="2400">
              <a:solidFill>
                <a:srgbClr val="D5A6B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2200"/>
              <a:t>Sivaprasad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2200"/>
              <a:t>Kasikrishna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59925" y="810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Alpaca - Developer-First API for Trading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69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latin typeface="Arial"/>
                <a:ea typeface="Arial"/>
                <a:cs typeface="Arial"/>
                <a:sym typeface="Arial"/>
              </a:rPr>
              <a:t>Alpaca API</a:t>
            </a:r>
            <a:endParaRPr b="1" sz="2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6900" y="420300"/>
            <a:ext cx="54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access it using this link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50" y="1223700"/>
            <a:ext cx="5903777" cy="35726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0250" y="1223700"/>
            <a:ext cx="2826150" cy="1971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0"/>
          <p:cNvSpPr txBox="1"/>
          <p:nvPr/>
        </p:nvSpPr>
        <p:spPr>
          <a:xfrm>
            <a:off x="6257325" y="3263275"/>
            <a:ext cx="28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—&gt;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Traders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0"/>
          <p:cNvCxnSpPr/>
          <p:nvPr/>
        </p:nvCxnSpPr>
        <p:spPr>
          <a:xfrm>
            <a:off x="7500150" y="2188325"/>
            <a:ext cx="51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0"/>
          <p:cNvCxnSpPr/>
          <p:nvPr/>
        </p:nvCxnSpPr>
        <p:spPr>
          <a:xfrm>
            <a:off x="7500150" y="2487725"/>
            <a:ext cx="51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0"/>
          <p:cNvCxnSpPr/>
          <p:nvPr/>
        </p:nvCxnSpPr>
        <p:spPr>
          <a:xfrm>
            <a:off x="8014650" y="2188325"/>
            <a:ext cx="0" cy="29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0"/>
          <p:cNvCxnSpPr/>
          <p:nvPr/>
        </p:nvCxnSpPr>
        <p:spPr>
          <a:xfrm>
            <a:off x="7500150" y="2188325"/>
            <a:ext cx="0" cy="29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latin typeface="Arial"/>
                <a:ea typeface="Arial"/>
                <a:cs typeface="Arial"/>
                <a:sym typeface="Arial"/>
              </a:rPr>
              <a:t>Alpaca API</a:t>
            </a:r>
            <a:endParaRPr b="1" sz="2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311700" y="420300"/>
            <a:ext cx="54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sign up using our credentials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00" y="851400"/>
            <a:ext cx="2902575" cy="3988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1"/>
          <p:cNvSpPr txBox="1"/>
          <p:nvPr/>
        </p:nvSpPr>
        <p:spPr>
          <a:xfrm>
            <a:off x="3796825" y="851400"/>
            <a:ext cx="4769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account we have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API keys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</a:t>
            </a:r>
            <a:b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we have a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key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generated we will get API KEY and SECRET KEY, we can use this in our code for data fetching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311700" y="-44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latin typeface="Arial"/>
                <a:ea typeface="Arial"/>
                <a:cs typeface="Arial"/>
                <a:sym typeface="Arial"/>
              </a:rPr>
              <a:t>Accessing data using Alpaca API</a:t>
            </a:r>
            <a:endParaRPr b="1" sz="24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850" y="528650"/>
            <a:ext cx="7734300" cy="364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9" name="Google Shape;179;p12"/>
          <p:cNvCxnSpPr/>
          <p:nvPr/>
        </p:nvCxnSpPr>
        <p:spPr>
          <a:xfrm flipH="1" rot="10800000">
            <a:off x="3011275" y="869850"/>
            <a:ext cx="1758300" cy="40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12"/>
          <p:cNvSpPr txBox="1"/>
          <p:nvPr/>
        </p:nvSpPr>
        <p:spPr>
          <a:xfrm>
            <a:off x="4713325" y="570425"/>
            <a:ext cx="28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create an Alpaca account and generate API key, it can be given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2"/>
          <p:cNvCxnSpPr/>
          <p:nvPr/>
        </p:nvCxnSpPr>
        <p:spPr>
          <a:xfrm flipH="1" rot="10800000">
            <a:off x="3519050" y="1346600"/>
            <a:ext cx="1203600" cy="1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2"/>
          <p:cNvSpPr txBox="1"/>
          <p:nvPr/>
        </p:nvSpPr>
        <p:spPr>
          <a:xfrm>
            <a:off x="4713325" y="1139225"/>
            <a:ext cx="28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give secret key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2"/>
          <p:cNvCxnSpPr/>
          <p:nvPr/>
        </p:nvCxnSpPr>
        <p:spPr>
          <a:xfrm flipH="1" rot="10800000">
            <a:off x="2139638" y="2375450"/>
            <a:ext cx="993300" cy="8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2"/>
          <p:cNvSpPr txBox="1"/>
          <p:nvPr/>
        </p:nvSpPr>
        <p:spPr>
          <a:xfrm>
            <a:off x="3131838" y="2183338"/>
            <a:ext cx="28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give Stock name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2"/>
          <p:cNvCxnSpPr/>
          <p:nvPr/>
        </p:nvCxnSpPr>
        <p:spPr>
          <a:xfrm flipH="1" rot="10800000">
            <a:off x="2139638" y="2604050"/>
            <a:ext cx="993300" cy="8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2"/>
          <p:cNvSpPr txBox="1"/>
          <p:nvPr/>
        </p:nvSpPr>
        <p:spPr>
          <a:xfrm>
            <a:off x="3131838" y="2411938"/>
            <a:ext cx="28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give Time frame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2"/>
          <p:cNvCxnSpPr/>
          <p:nvPr/>
        </p:nvCxnSpPr>
        <p:spPr>
          <a:xfrm flipH="1" rot="10800000">
            <a:off x="2825438" y="2756450"/>
            <a:ext cx="993300" cy="8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2"/>
          <p:cNvSpPr txBox="1"/>
          <p:nvPr/>
        </p:nvSpPr>
        <p:spPr>
          <a:xfrm>
            <a:off x="3817638" y="2564338"/>
            <a:ext cx="28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give start date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2"/>
          <p:cNvCxnSpPr/>
          <p:nvPr/>
        </p:nvCxnSpPr>
        <p:spPr>
          <a:xfrm flipH="1" rot="10800000">
            <a:off x="2825438" y="2985050"/>
            <a:ext cx="993300" cy="8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2"/>
          <p:cNvSpPr txBox="1"/>
          <p:nvPr/>
        </p:nvSpPr>
        <p:spPr>
          <a:xfrm>
            <a:off x="3817638" y="2792938"/>
            <a:ext cx="28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We need to give end date here</a:t>
            </a:r>
            <a:endParaRPr b="0" i="0" sz="1000" u="none" cap="none" strike="noStrike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311700" y="6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Gym environment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311700" y="627175"/>
            <a:ext cx="8656200" cy="4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Gym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refers to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OpenAI Gym library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which is a popular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toolkit for developing and comparing reinforcement learning (RL) algorithms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It provides a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of pre-defined environments for RL tasks, including various control problems and games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Gym Anytrading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 an extension of the OpenAI Gym library specifically designed for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trading and finance-related tasks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It provides a set of trading environments that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allow you to simulate and test trading strategies using RL algorithms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Gym Anytrading provides an interface for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creating custom trading environments with historical price data, allowing you to define trading rules, actions, and rewards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It also includes built-in functionality for visualizing and analyzing the performance of trading strategies.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311700" y="498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Exploring Reinforcement Learning Methods for Trading Strategies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311700" y="169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(RL) is a subfield of machine learning that focuses on decision-making and sequential actions.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algorithms learn by interacting with an environment, receiving feedback in the form of rewards or penalties.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trading, RL can be utilized to develop adaptive and dynamic strategies that learn from market data.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311700" y="20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Basic RL diagram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450" y="774600"/>
            <a:ext cx="4628892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A2C (Advantage Actor-Critic)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311700" y="1085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A2C is a popular RL algorithm that combines elements of both </a:t>
            </a:r>
            <a:r>
              <a:rPr b="1"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policy-based and value-based methods</a:t>
            </a: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utilizes an </a:t>
            </a:r>
            <a:r>
              <a:rPr b="1"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actor-critic architecture</a:t>
            </a: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b="1"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 suggests actions, and the critic evaluates their value</a:t>
            </a: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advantage function is used to estimate the </a:t>
            </a:r>
            <a:r>
              <a:rPr b="1"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 of taking a specific action compared to the average reward</a:t>
            </a: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A2C provides a balance between exploration and exploitation, enabling </a:t>
            </a:r>
            <a:r>
              <a:rPr b="1"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decision-making in trading</a:t>
            </a:r>
            <a:r>
              <a:rPr lang="en-GB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311700" y="15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>
                <a:latin typeface="Arial"/>
                <a:ea typeface="Arial"/>
                <a:cs typeface="Arial"/>
                <a:sym typeface="Arial"/>
              </a:rPr>
              <a:t>A2C model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21359" r="20405" t="0"/>
          <a:stretch/>
        </p:blipFill>
        <p:spPr>
          <a:xfrm>
            <a:off x="408075" y="780475"/>
            <a:ext cx="3672577" cy="3820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17"/>
          <p:cNvSpPr txBox="1"/>
          <p:nvPr/>
        </p:nvSpPr>
        <p:spPr>
          <a:xfrm>
            <a:off x="4887275" y="847950"/>
            <a:ext cx="3207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Policies used in A2C model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MlpPolicy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CnnPolicy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MultiInputPolicy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MlpLstmPolicy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A2C (Advantage Actor-Critic)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311700" y="781175"/>
            <a:ext cx="8520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A2C: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Simplicity: A2C is a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straightforward algorithm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combines policy gradients and value-based methods.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On-policy Learning: A2C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learns from the most recent data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it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suitable for changing environments and exploration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Actor-Critic Architecture: A2C's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actor-critic setup provides stable learning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using the critic's value estimates to guide the actor.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 Estimation: A2C uses advantage estimation to reduce variance and improve convergence.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A2C (Advantage Actor-Critic)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311700" y="781175"/>
            <a:ext cx="86841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 of A2C: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Variance: A2C can suffer from high variance,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requiring techniques like advantage normalization or baselines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Efficiency: A2C may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struggle with exploration efficiency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especially in complex environments.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Efficiency: A2C requires a significant number of interactions with the environment, making it less sample-efficient.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Parallelism: A2C's on-policy nature limits parallelization during training.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224450" y="4152825"/>
            <a:ext cx="8684100" cy="8085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267375" y="4260400"/>
            <a:ext cx="85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 summary, A2C is a popular and effective algorithm, but it has limitations in terms of variance, exploration efficiency, sample efficiency, and parallelization.</a:t>
            </a:r>
            <a:endParaRPr b="0" i="0" sz="10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b55eff484_0_23"/>
          <p:cNvSpPr txBox="1"/>
          <p:nvPr>
            <p:ph type="title"/>
          </p:nvPr>
        </p:nvSpPr>
        <p:spPr>
          <a:xfrm>
            <a:off x="230900" y="-4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What is a trading bot?</a:t>
            </a:r>
            <a:endParaRPr b="1" sz="362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5b55eff484_0_23"/>
          <p:cNvSpPr/>
          <p:nvPr/>
        </p:nvSpPr>
        <p:spPr>
          <a:xfrm>
            <a:off x="379700" y="696675"/>
            <a:ext cx="6691800" cy="1171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D966"/>
                </a:highlight>
              </a:rPr>
              <a:t>Trading bot or </a:t>
            </a:r>
            <a:r>
              <a:rPr b="1" lang="en-GB" sz="1600">
                <a:solidFill>
                  <a:schemeClr val="dk1"/>
                </a:solidFill>
                <a:highlight>
                  <a:srgbClr val="FFD966"/>
                </a:highlight>
              </a:rPr>
              <a:t>automated trading system</a:t>
            </a:r>
            <a:r>
              <a:rPr lang="en-GB" sz="1600">
                <a:solidFill>
                  <a:schemeClr val="dk1"/>
                </a:solidFill>
                <a:highlight>
                  <a:srgbClr val="FFD966"/>
                </a:highlight>
              </a:rPr>
              <a:t>, is a software program that </a:t>
            </a:r>
            <a:r>
              <a:rPr b="1" lang="en-GB" sz="1600">
                <a:solidFill>
                  <a:schemeClr val="dk1"/>
                </a:solidFill>
                <a:highlight>
                  <a:srgbClr val="FFD966"/>
                </a:highlight>
              </a:rPr>
              <a:t>executes trades on financial markets automatically, based on predefined rules and algorithms</a:t>
            </a:r>
            <a:endParaRPr sz="1600">
              <a:highlight>
                <a:srgbClr val="FFD966"/>
              </a:highlight>
            </a:endParaRPr>
          </a:p>
        </p:txBody>
      </p:sp>
      <p:sp>
        <p:nvSpPr>
          <p:cNvPr id="62" name="Google Shape;62;g25b55eff484_0_23"/>
          <p:cNvSpPr/>
          <p:nvPr/>
        </p:nvSpPr>
        <p:spPr>
          <a:xfrm>
            <a:off x="379700" y="2186675"/>
            <a:ext cx="6691800" cy="1171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C27BA0"/>
                </a:highlight>
              </a:rPr>
              <a:t>These bots are designed to analyze market data, such as </a:t>
            </a:r>
            <a:r>
              <a:rPr b="1" lang="en-GB" sz="1600">
                <a:solidFill>
                  <a:schemeClr val="dk1"/>
                </a:solidFill>
                <a:highlight>
                  <a:srgbClr val="C27BA0"/>
                </a:highlight>
              </a:rPr>
              <a:t>price movements, volume, and other indicators, and make trading decisions without human intervention</a:t>
            </a:r>
            <a:endParaRPr sz="1600">
              <a:highlight>
                <a:srgbClr val="C27BA0"/>
              </a:highlight>
            </a:endParaRPr>
          </a:p>
        </p:txBody>
      </p:sp>
      <p:sp>
        <p:nvSpPr>
          <p:cNvPr id="63" name="Google Shape;63;g25b55eff484_0_23"/>
          <p:cNvSpPr/>
          <p:nvPr/>
        </p:nvSpPr>
        <p:spPr>
          <a:xfrm>
            <a:off x="379700" y="3676675"/>
            <a:ext cx="6691800" cy="1171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3D85C6"/>
                </a:highlight>
              </a:rPr>
              <a:t>Trader bots can be programmed to trade in various financial markets, including </a:t>
            </a:r>
            <a:r>
              <a:rPr b="1" lang="en-GB" sz="1600">
                <a:solidFill>
                  <a:schemeClr val="dk1"/>
                </a:solidFill>
                <a:highlight>
                  <a:srgbClr val="3D85C6"/>
                </a:highlight>
              </a:rPr>
              <a:t>stocks, cryptocurrencies, foreign exchange (forex), commodities</a:t>
            </a:r>
            <a:r>
              <a:rPr lang="en-GB" sz="1600">
                <a:solidFill>
                  <a:schemeClr val="dk1"/>
                </a:solidFill>
                <a:highlight>
                  <a:srgbClr val="3D85C6"/>
                </a:highlight>
              </a:rPr>
              <a:t>, and more</a:t>
            </a:r>
            <a:endParaRPr sz="1600">
              <a:highlight>
                <a:srgbClr val="3D85C6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Reasons for Choosing A2C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Compatibility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Implementation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and Resource Constraints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Foundation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Sharpe ratio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311700" y="695275"/>
            <a:ext cx="852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Sharpe Ratio is a mathematical formula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which measures the performance of an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asset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or a group of assets relative to their assumed risk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Formulatically, the Sharpe Ratio is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expected returns of an asset, minus the risk-free rate, divided by the standard deviation of excess returns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which is a measure of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volatility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25" y="2880875"/>
            <a:ext cx="4519524" cy="20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5199600" y="3132850"/>
            <a:ext cx="374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Take actions based on sharpe ratio value for both trade based and market based approaches.</a:t>
            </a:r>
            <a:endParaRPr b="0" i="0" sz="1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If sharpe ratio&gt;0.4  buy action</a:t>
            </a:r>
            <a:endParaRPr b="0" i="0" sz="1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>
                <a:solidFill>
                  <a:srgbClr val="A64D79"/>
                </a:solidFill>
              </a:rPr>
              <a:t>If reward &lt; 0.02 of previous reward selling action</a:t>
            </a:r>
            <a:endParaRPr>
              <a:solidFill>
                <a:srgbClr val="A64D7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311700" y="17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Paper trading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Paper trading is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simulated trading that allows investors to practice buying and selling securities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Paper trading can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 a new investment strategy before employing it in a live account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Many online brokers offer clients paper trade accounts.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Paper trades teach novices how to navigate platforms and make trades, but may not represent the true emotions that occur during real market conditions.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50" y="840988"/>
            <a:ext cx="8571698" cy="4049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25"/>
          <p:cNvSpPr txBox="1"/>
          <p:nvPr>
            <p:ph type="title"/>
          </p:nvPr>
        </p:nvSpPr>
        <p:spPr>
          <a:xfrm>
            <a:off x="286150" y="192875"/>
            <a:ext cx="605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Alpaca Paper trading- account sample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5"/>
          <p:cNvCxnSpPr/>
          <p:nvPr/>
        </p:nvCxnSpPr>
        <p:spPr>
          <a:xfrm>
            <a:off x="1765425" y="2305200"/>
            <a:ext cx="1580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25"/>
          <p:cNvCxnSpPr/>
          <p:nvPr/>
        </p:nvCxnSpPr>
        <p:spPr>
          <a:xfrm>
            <a:off x="1765425" y="2831675"/>
            <a:ext cx="1580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5"/>
          <p:cNvCxnSpPr/>
          <p:nvPr/>
        </p:nvCxnSpPr>
        <p:spPr>
          <a:xfrm>
            <a:off x="3345825" y="2305200"/>
            <a:ext cx="0" cy="53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1765425" y="2305200"/>
            <a:ext cx="0" cy="53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5"/>
          <p:cNvSpPr txBox="1"/>
          <p:nvPr/>
        </p:nvSpPr>
        <p:spPr>
          <a:xfrm>
            <a:off x="3673175" y="237165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Account balance</a:t>
            </a:r>
            <a:endParaRPr b="0" i="0" sz="1400" u="none" cap="none" strike="noStrik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5"/>
          <p:cNvCxnSpPr>
            <a:endCxn id="266" idx="1"/>
          </p:cNvCxnSpPr>
          <p:nvPr/>
        </p:nvCxnSpPr>
        <p:spPr>
          <a:xfrm>
            <a:off x="3383375" y="2571750"/>
            <a:ext cx="2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00" y="746525"/>
            <a:ext cx="6253599" cy="401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26"/>
          <p:cNvSpPr txBox="1"/>
          <p:nvPr>
            <p:ph type="title"/>
          </p:nvPr>
        </p:nvSpPr>
        <p:spPr>
          <a:xfrm>
            <a:off x="311700" y="17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Alpaca Paper trading- account sample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6"/>
          <p:cNvCxnSpPr/>
          <p:nvPr/>
        </p:nvCxnSpPr>
        <p:spPr>
          <a:xfrm>
            <a:off x="1767500" y="4255075"/>
            <a:ext cx="4610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6"/>
          <p:cNvCxnSpPr/>
          <p:nvPr/>
        </p:nvCxnSpPr>
        <p:spPr>
          <a:xfrm>
            <a:off x="1767500" y="4519675"/>
            <a:ext cx="4610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6"/>
          <p:cNvCxnSpPr>
            <a:endCxn id="277" idx="1"/>
          </p:cNvCxnSpPr>
          <p:nvPr/>
        </p:nvCxnSpPr>
        <p:spPr>
          <a:xfrm>
            <a:off x="6340450" y="4264475"/>
            <a:ext cx="795000" cy="2340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26"/>
          <p:cNvCxnSpPr>
            <a:endCxn id="277" idx="1"/>
          </p:cNvCxnSpPr>
          <p:nvPr/>
        </p:nvCxnSpPr>
        <p:spPr>
          <a:xfrm flipH="1" rot="10800000">
            <a:off x="6434050" y="4287875"/>
            <a:ext cx="701400" cy="22890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p26"/>
          <p:cNvSpPr txBox="1"/>
          <p:nvPr/>
        </p:nvSpPr>
        <p:spPr>
          <a:xfrm>
            <a:off x="7135450" y="4010825"/>
            <a:ext cx="18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Buying and Selling orders can be visible here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1830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820">
                <a:solidFill>
                  <a:srgbClr val="45818E"/>
                </a:solidFill>
              </a:rPr>
              <a:t>Data fetched using Yahoo finance</a:t>
            </a:r>
            <a:endParaRPr b="1" sz="282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9"/>
          <p:cNvPicPr preferRelativeResize="0"/>
          <p:nvPr/>
        </p:nvPicPr>
        <p:blipFill rotWithShape="1">
          <a:blip r:embed="rId3">
            <a:alphaModFix/>
          </a:blip>
          <a:srcRect b="57553" l="0" r="23488" t="0"/>
          <a:stretch/>
        </p:blipFill>
        <p:spPr>
          <a:xfrm>
            <a:off x="399150" y="712925"/>
            <a:ext cx="4895150" cy="162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140225"/>
            <a:ext cx="22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/>
              <a:t>Data fetching</a:t>
            </a:r>
            <a:endParaRPr/>
          </a:p>
        </p:txBody>
      </p:sp>
      <p:sp>
        <p:nvSpPr>
          <p:cNvPr id="290" name="Google Shape;290;p49"/>
          <p:cNvSpPr txBox="1"/>
          <p:nvPr/>
        </p:nvSpPr>
        <p:spPr>
          <a:xfrm>
            <a:off x="6012275" y="1308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1Minute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1" name="Google Shape;291;p49"/>
          <p:cNvSpPr txBox="1"/>
          <p:nvPr/>
        </p:nvSpPr>
        <p:spPr>
          <a:xfrm>
            <a:off x="6012263" y="3298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1Hour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24" y="2647950"/>
            <a:ext cx="4895150" cy="17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49"/>
          <p:cNvSpPr txBox="1"/>
          <p:nvPr/>
        </p:nvSpPr>
        <p:spPr>
          <a:xfrm>
            <a:off x="5861525" y="75987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Using Yahoofinance</a:t>
            </a:r>
            <a:endParaRPr b="1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2517100" y="180275"/>
            <a:ext cx="41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For market data(Closeprice based)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5b55eff484_0_199"/>
          <p:cNvPicPr preferRelativeResize="0"/>
          <p:nvPr/>
        </p:nvPicPr>
        <p:blipFill rotWithShape="1">
          <a:blip r:embed="rId3">
            <a:alphaModFix/>
          </a:blip>
          <a:srcRect b="51620" l="0" r="33346" t="0"/>
          <a:stretch/>
        </p:blipFill>
        <p:spPr>
          <a:xfrm>
            <a:off x="427051" y="788275"/>
            <a:ext cx="5069226" cy="1848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g25b55eff484_0_199"/>
          <p:cNvSpPr txBox="1"/>
          <p:nvPr/>
        </p:nvSpPr>
        <p:spPr>
          <a:xfrm>
            <a:off x="6012263" y="149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1Day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1" name="Google Shape;301;g25b55eff484_0_199"/>
          <p:cNvSpPr txBox="1"/>
          <p:nvPr/>
        </p:nvSpPr>
        <p:spPr>
          <a:xfrm>
            <a:off x="6012275" y="3623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1Week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2" name="Google Shape;302;g25b55eff484_0_199"/>
          <p:cNvPicPr preferRelativeResize="0"/>
          <p:nvPr/>
        </p:nvPicPr>
        <p:blipFill rotWithShape="1">
          <a:blip r:embed="rId4">
            <a:alphaModFix/>
          </a:blip>
          <a:srcRect b="51264" l="1008" r="21448" t="0"/>
          <a:stretch/>
        </p:blipFill>
        <p:spPr>
          <a:xfrm>
            <a:off x="427050" y="2908000"/>
            <a:ext cx="5069226" cy="1862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g25b55eff484_0_199"/>
          <p:cNvSpPr txBox="1"/>
          <p:nvPr>
            <p:ph type="title"/>
          </p:nvPr>
        </p:nvSpPr>
        <p:spPr>
          <a:xfrm>
            <a:off x="311700" y="140225"/>
            <a:ext cx="22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/>
              <a:t>Data fetching</a:t>
            </a:r>
            <a:endParaRPr/>
          </a:p>
        </p:txBody>
      </p:sp>
      <p:sp>
        <p:nvSpPr>
          <p:cNvPr id="304" name="Google Shape;304;g25b55eff484_0_199"/>
          <p:cNvSpPr txBox="1"/>
          <p:nvPr/>
        </p:nvSpPr>
        <p:spPr>
          <a:xfrm>
            <a:off x="5861525" y="75987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Using Yahoofinance</a:t>
            </a:r>
            <a:endParaRPr b="1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g25b55eff484_0_199"/>
          <p:cNvSpPr txBox="1"/>
          <p:nvPr/>
        </p:nvSpPr>
        <p:spPr>
          <a:xfrm>
            <a:off x="2517100" y="180275"/>
            <a:ext cx="41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For market data(Closeprice based)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b55eff484_0_42"/>
          <p:cNvSpPr txBox="1"/>
          <p:nvPr/>
        </p:nvSpPr>
        <p:spPr>
          <a:xfrm>
            <a:off x="5778425" y="16133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1Month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1" name="Google Shape;311;g25b55eff484_0_42"/>
          <p:cNvPicPr preferRelativeResize="0"/>
          <p:nvPr/>
        </p:nvPicPr>
        <p:blipFill rotWithShape="1">
          <a:blip r:embed="rId3">
            <a:alphaModFix/>
          </a:blip>
          <a:srcRect b="40638" l="0" r="20108" t="0"/>
          <a:stretch/>
        </p:blipFill>
        <p:spPr>
          <a:xfrm>
            <a:off x="427050" y="694800"/>
            <a:ext cx="5069225" cy="226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g25b55eff48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0" y="3142275"/>
            <a:ext cx="5069225" cy="173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g25b55eff484_0_42"/>
          <p:cNvSpPr txBox="1"/>
          <p:nvPr/>
        </p:nvSpPr>
        <p:spPr>
          <a:xfrm>
            <a:off x="5778425" y="37934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Timeframe: 3Months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Google Shape;314;g25b55eff484_0_42"/>
          <p:cNvSpPr txBox="1"/>
          <p:nvPr/>
        </p:nvSpPr>
        <p:spPr>
          <a:xfrm>
            <a:off x="5861525" y="75987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Using Yahoofinance</a:t>
            </a:r>
            <a:endParaRPr b="1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g25b55eff484_0_42"/>
          <p:cNvSpPr txBox="1"/>
          <p:nvPr/>
        </p:nvSpPr>
        <p:spPr>
          <a:xfrm>
            <a:off x="2517100" y="180275"/>
            <a:ext cx="41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For market data(Closeprice based)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6" name="Google Shape;316;g25b55eff484_0_42"/>
          <p:cNvSpPr txBox="1"/>
          <p:nvPr>
            <p:ph type="title"/>
          </p:nvPr>
        </p:nvSpPr>
        <p:spPr>
          <a:xfrm>
            <a:off x="311700" y="140225"/>
            <a:ext cx="22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/>
              <a:t>Data fetching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/>
        </p:nvSpPr>
        <p:spPr>
          <a:xfrm>
            <a:off x="261850" y="36950"/>
            <a:ext cx="595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index page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5" y="571500"/>
            <a:ext cx="4202425" cy="43154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3" name="Google Shape;323;p27"/>
          <p:cNvCxnSpPr/>
          <p:nvPr/>
        </p:nvCxnSpPr>
        <p:spPr>
          <a:xfrm>
            <a:off x="1201050" y="1486500"/>
            <a:ext cx="452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7"/>
          <p:cNvSpPr txBox="1"/>
          <p:nvPr/>
        </p:nvSpPr>
        <p:spPr>
          <a:xfrm>
            <a:off x="5913700" y="1232550"/>
            <a:ext cx="269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selecting trading type-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Market/Trade based</a:t>
            </a:r>
            <a:endParaRPr b="1"/>
          </a:p>
        </p:txBody>
      </p:sp>
      <p:cxnSp>
        <p:nvCxnSpPr>
          <p:cNvPr id="325" name="Google Shape;325;p27"/>
          <p:cNvCxnSpPr/>
          <p:nvPr/>
        </p:nvCxnSpPr>
        <p:spPr>
          <a:xfrm>
            <a:off x="1201050" y="1962050"/>
            <a:ext cx="452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7"/>
          <p:cNvSpPr txBox="1"/>
          <p:nvPr/>
        </p:nvSpPr>
        <p:spPr>
          <a:xfrm>
            <a:off x="5913700" y="1776650"/>
            <a:ext cx="269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symbol (eg:</a:t>
            </a:r>
            <a:r>
              <a:rPr b="1" lang="en-GB"/>
              <a:t>AAPL</a:t>
            </a:r>
            <a:r>
              <a:rPr lang="en-GB"/>
              <a:t>)</a:t>
            </a:r>
            <a:endParaRPr b="1"/>
          </a:p>
        </p:txBody>
      </p:sp>
      <p:cxnSp>
        <p:nvCxnSpPr>
          <p:cNvPr id="327" name="Google Shape;327;p27"/>
          <p:cNvCxnSpPr/>
          <p:nvPr/>
        </p:nvCxnSpPr>
        <p:spPr>
          <a:xfrm>
            <a:off x="972150" y="2952650"/>
            <a:ext cx="475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7"/>
          <p:cNvSpPr txBox="1"/>
          <p:nvPr/>
        </p:nvSpPr>
        <p:spPr>
          <a:xfrm>
            <a:off x="5913700" y="2767250"/>
            <a:ext cx="269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Timeframe for data</a:t>
            </a:r>
            <a:r>
              <a:rPr lang="en-GB"/>
              <a:t> (eg:</a:t>
            </a:r>
            <a:r>
              <a:rPr b="1" lang="en-GB"/>
              <a:t>1D</a:t>
            </a:r>
            <a:r>
              <a:rPr lang="en-GB"/>
              <a:t>)</a:t>
            </a:r>
            <a:endParaRPr b="1"/>
          </a:p>
        </p:txBody>
      </p:sp>
      <p:cxnSp>
        <p:nvCxnSpPr>
          <p:cNvPr id="329" name="Google Shape;329;p27"/>
          <p:cNvCxnSpPr/>
          <p:nvPr/>
        </p:nvCxnSpPr>
        <p:spPr>
          <a:xfrm>
            <a:off x="1201050" y="2495450"/>
            <a:ext cx="452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7"/>
          <p:cNvSpPr txBox="1"/>
          <p:nvPr/>
        </p:nvSpPr>
        <p:spPr>
          <a:xfrm>
            <a:off x="5913700" y="2310050"/>
            <a:ext cx="269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timeframe</a:t>
            </a:r>
            <a:endParaRPr b="1"/>
          </a:p>
        </p:txBody>
      </p:sp>
      <p:cxnSp>
        <p:nvCxnSpPr>
          <p:cNvPr id="331" name="Google Shape;331;p27"/>
          <p:cNvCxnSpPr/>
          <p:nvPr/>
        </p:nvCxnSpPr>
        <p:spPr>
          <a:xfrm>
            <a:off x="1456875" y="3486050"/>
            <a:ext cx="4268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 txBox="1"/>
          <p:nvPr/>
        </p:nvSpPr>
        <p:spPr>
          <a:xfrm>
            <a:off x="5913700" y="3300650"/>
            <a:ext cx="269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date for data fetching</a:t>
            </a:r>
            <a:endParaRPr b="1"/>
          </a:p>
        </p:txBody>
      </p:sp>
      <p:cxnSp>
        <p:nvCxnSpPr>
          <p:cNvPr id="333" name="Google Shape;333;p27"/>
          <p:cNvCxnSpPr/>
          <p:nvPr/>
        </p:nvCxnSpPr>
        <p:spPr>
          <a:xfrm>
            <a:off x="1456875" y="4019450"/>
            <a:ext cx="4268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7"/>
          <p:cNvSpPr txBox="1"/>
          <p:nvPr/>
        </p:nvSpPr>
        <p:spPr>
          <a:xfrm>
            <a:off x="5913700" y="3834050"/>
            <a:ext cx="269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r>
              <a:rPr lang="en-GB"/>
              <a:t> date for data fetching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348200"/>
            <a:ext cx="85206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important to note that trading bots are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not guaranteed to generate profits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effectiveness of a trader bot depends on the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quality of its programming, the chosen strategy, and the prevailing market conditions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Additionally,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market volatility, unexpected events, and technical glitches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can also impact the performance of trading bots.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Therefore, it's essential to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thoroughly test and monitor a trading bot's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performance and have a good understanding of the underlying market dynamics before relying on it for trading activities.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b55eff484_0_100"/>
          <p:cNvSpPr txBox="1"/>
          <p:nvPr>
            <p:ph type="title"/>
          </p:nvPr>
        </p:nvSpPr>
        <p:spPr>
          <a:xfrm>
            <a:off x="311700" y="154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solidFill>
                  <a:srgbClr val="3C78D8"/>
                </a:solidFill>
              </a:rPr>
              <a:t>Market based approach</a:t>
            </a:r>
            <a:endParaRPr b="1" sz="322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b55eff484_0_66"/>
          <p:cNvSpPr txBox="1"/>
          <p:nvPr/>
        </p:nvSpPr>
        <p:spPr>
          <a:xfrm>
            <a:off x="261850" y="36950"/>
            <a:ext cx="595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Input html page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5b55eff484_0_66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346" name="Google Shape;346;g25b55eff48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600650"/>
            <a:ext cx="3708147" cy="3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5b55eff484_0_66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353" name="Google Shape;353;p28"/>
          <p:cNvSpPr txBox="1"/>
          <p:nvPr/>
        </p:nvSpPr>
        <p:spPr>
          <a:xfrm>
            <a:off x="6350625" y="57725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8"/>
          <p:cNvPicPr preferRelativeResize="0"/>
          <p:nvPr/>
        </p:nvPicPr>
        <p:blipFill rotWithShape="1">
          <a:blip r:embed="rId3">
            <a:alphaModFix/>
          </a:blip>
          <a:srcRect b="12172" l="0" r="0" t="0"/>
          <a:stretch/>
        </p:blipFill>
        <p:spPr>
          <a:xfrm>
            <a:off x="1771650" y="1636575"/>
            <a:ext cx="5600700" cy="2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311700" y="614150"/>
            <a:ext cx="8520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-GB" sz="2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Returns plot</a:t>
            </a:r>
            <a:r>
              <a:rPr b="1" lang="en-GB" sz="2200">
                <a:solidFill>
                  <a:srgbClr val="3C78D8"/>
                </a:solidFill>
              </a:rPr>
              <a:t>- Close price based</a:t>
            </a:r>
            <a:endParaRPr b="1" sz="2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pic>
        <p:nvPicPr>
          <p:cNvPr id="362" name="Google Shape;3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5" y="1158600"/>
            <a:ext cx="4958417" cy="2975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29"/>
          <p:cNvSpPr txBox="1"/>
          <p:nvPr/>
        </p:nvSpPr>
        <p:spPr>
          <a:xfrm>
            <a:off x="2196775" y="1477850"/>
            <a:ext cx="1561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Daily returns plot</a:t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051350" y="13787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</a:t>
            </a:r>
            <a:r>
              <a:rPr b="1" lang="en-GB" sz="1200"/>
              <a:t>0.062</a:t>
            </a:r>
            <a:endParaRPr b="1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311700" y="713750"/>
            <a:ext cx="8520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-GB" sz="2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Rolling sharpe ratio curve</a:t>
            </a:r>
            <a:r>
              <a:rPr b="1" lang="en-GB" sz="2200">
                <a:solidFill>
                  <a:srgbClr val="3C78D8"/>
                </a:solidFill>
              </a:rPr>
              <a:t>- </a:t>
            </a:r>
            <a:r>
              <a:rPr b="1" lang="en-GB" sz="2200">
                <a:solidFill>
                  <a:srgbClr val="3C78D8"/>
                </a:solidFill>
              </a:rPr>
              <a:t>Close price based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pic>
        <p:nvPicPr>
          <p:cNvPr id="373" name="Google Shape;3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1355150"/>
            <a:ext cx="5498917" cy="3299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30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 txBox="1"/>
          <p:nvPr/>
        </p:nvSpPr>
        <p:spPr>
          <a:xfrm>
            <a:off x="7051350" y="13787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311700" y="547250"/>
            <a:ext cx="85206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heatmap</a:t>
            </a:r>
            <a:r>
              <a:rPr b="1" lang="en-GB" sz="2220">
                <a:solidFill>
                  <a:srgbClr val="3C78D8"/>
                </a:solidFill>
              </a:rPr>
              <a:t>- </a:t>
            </a:r>
            <a:r>
              <a:rPr b="1" lang="en-GB" sz="2220">
                <a:solidFill>
                  <a:srgbClr val="3C78D8"/>
                </a:solidFill>
              </a:rPr>
              <a:t>Close price based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382" name="Google Shape;382;p31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383" name="Google Shape;383;p31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1220875"/>
            <a:ext cx="5632916" cy="3379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31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7051350" y="13787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a92ce3b82_0_8"/>
          <p:cNvSpPr txBox="1"/>
          <p:nvPr>
            <p:ph type="title"/>
          </p:nvPr>
        </p:nvSpPr>
        <p:spPr>
          <a:xfrm>
            <a:off x="311700" y="4710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barplot</a:t>
            </a:r>
            <a:r>
              <a:rPr b="1" lang="en-GB" sz="2220">
                <a:solidFill>
                  <a:srgbClr val="3C78D8"/>
                </a:solidFill>
              </a:rPr>
              <a:t>- Close price based</a:t>
            </a:r>
            <a:endParaRPr b="1" sz="222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</p:txBody>
      </p:sp>
      <p:sp>
        <p:nvSpPr>
          <p:cNvPr id="392" name="Google Shape;392;g25a92ce3b82_0_8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393" name="Google Shape;393;g25a92ce3b82_0_8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394" name="Google Shape;394;g25a92ce3b8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5" y="1239025"/>
            <a:ext cx="5692417" cy="3415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g25a92ce3b82_0_8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5a92ce3b82_0_8"/>
          <p:cNvSpPr txBox="1"/>
          <p:nvPr/>
        </p:nvSpPr>
        <p:spPr>
          <a:xfrm>
            <a:off x="7051350" y="13787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b55eff484_0_86"/>
          <p:cNvSpPr txBox="1"/>
          <p:nvPr>
            <p:ph type="title"/>
          </p:nvPr>
        </p:nvSpPr>
        <p:spPr>
          <a:xfrm>
            <a:off x="311700" y="4710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</a:rPr>
              <a:t>Returns comparison table- </a:t>
            </a:r>
            <a:r>
              <a:rPr b="1" lang="en-GB" sz="2220">
                <a:solidFill>
                  <a:srgbClr val="3C78D8"/>
                </a:solidFill>
              </a:rPr>
              <a:t>Close price based</a:t>
            </a:r>
            <a:endParaRPr b="1" sz="222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</p:txBody>
      </p:sp>
      <p:sp>
        <p:nvSpPr>
          <p:cNvPr id="402" name="Google Shape;402;g25b55eff484_0_86"/>
          <p:cNvSpPr txBox="1"/>
          <p:nvPr>
            <p:ph type="title"/>
          </p:nvPr>
        </p:nvSpPr>
        <p:spPr>
          <a:xfrm>
            <a:off x="311700" y="4550"/>
            <a:ext cx="72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03" name="Google Shape;403;g25b55eff484_0_86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04" name="Google Shape;404;g25b55eff484_0_86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g25b55eff484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" y="1046700"/>
            <a:ext cx="6151750" cy="3761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5b55eff484_0_92"/>
          <p:cNvSpPr txBox="1"/>
          <p:nvPr>
            <p:ph type="title"/>
          </p:nvPr>
        </p:nvSpPr>
        <p:spPr>
          <a:xfrm>
            <a:off x="311700" y="5472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barplot</a:t>
            </a:r>
            <a:r>
              <a:rPr b="1" lang="en-GB" sz="2220">
                <a:solidFill>
                  <a:srgbClr val="3C78D8"/>
                </a:solidFill>
              </a:rPr>
              <a:t>- </a:t>
            </a:r>
            <a:r>
              <a:rPr b="1" lang="en-GB" sz="2220">
                <a:solidFill>
                  <a:srgbClr val="3C78D8"/>
                </a:solidFill>
              </a:rPr>
              <a:t>Close price based</a:t>
            </a:r>
            <a:endParaRPr b="1" sz="222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</p:txBody>
      </p:sp>
      <p:sp>
        <p:nvSpPr>
          <p:cNvPr id="411" name="Google Shape;411;g25b55eff484_0_92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12" name="Google Shape;412;g25b55eff484_0_92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413" name="Google Shape;413;g25b55eff484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23250"/>
            <a:ext cx="8617811" cy="3339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4" name="Google Shape;414;g25b55eff484_0_92"/>
          <p:cNvSpPr txBox="1"/>
          <p:nvPr/>
        </p:nvSpPr>
        <p:spPr>
          <a:xfrm>
            <a:off x="4957675" y="-18850"/>
            <a:ext cx="418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Market based (close price)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b55eff484_0_112"/>
          <p:cNvSpPr txBox="1"/>
          <p:nvPr>
            <p:ph type="title"/>
          </p:nvPr>
        </p:nvSpPr>
        <p:spPr>
          <a:xfrm>
            <a:off x="311700" y="154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solidFill>
                  <a:srgbClr val="3C78D8"/>
                </a:solidFill>
              </a:rPr>
              <a:t>Trade</a:t>
            </a:r>
            <a:r>
              <a:rPr b="1" lang="en-GB" sz="3220">
                <a:solidFill>
                  <a:srgbClr val="3C78D8"/>
                </a:solidFill>
              </a:rPr>
              <a:t> based approach</a:t>
            </a:r>
            <a:endParaRPr b="1" sz="322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b55eff484_0_5"/>
          <p:cNvSpPr txBox="1"/>
          <p:nvPr/>
        </p:nvSpPr>
        <p:spPr>
          <a:xfrm>
            <a:off x="359200" y="-80525"/>
            <a:ext cx="622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History of TradeBot</a:t>
            </a:r>
            <a:endParaRPr b="1" i="0" sz="27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5b55eff484_0_5"/>
          <p:cNvSpPr/>
          <p:nvPr/>
        </p:nvSpPr>
        <p:spPr>
          <a:xfrm>
            <a:off x="397600" y="705575"/>
            <a:ext cx="3846300" cy="8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A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utomated trading system</a:t>
            </a: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 was 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first introduced by Richard Donchian in 1949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5" name="Google Shape;75;g25b55eff484_0_5"/>
          <p:cNvSpPr/>
          <p:nvPr/>
        </p:nvSpPr>
        <p:spPr>
          <a:xfrm>
            <a:off x="435700" y="2046650"/>
            <a:ext cx="3770100" cy="8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A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lgorithmic trading gained momentum in the 1990s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6" name="Google Shape;76;g25b55eff484_0_5"/>
          <p:cNvSpPr/>
          <p:nvPr/>
        </p:nvSpPr>
        <p:spPr>
          <a:xfrm>
            <a:off x="435700" y="3387725"/>
            <a:ext cx="3770100" cy="8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E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arly 2000s</a:t>
            </a: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, algorithmic trading became 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more accessible to individual traders and smaller firms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7" name="Google Shape;77;g25b55eff484_0_5"/>
          <p:cNvSpPr/>
          <p:nvPr/>
        </p:nvSpPr>
        <p:spPr>
          <a:xfrm>
            <a:off x="4950650" y="3387725"/>
            <a:ext cx="3770100" cy="8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Today, tradebots leverage machine learning and big data analytics to </a:t>
            </a:r>
            <a:r>
              <a:rPr b="1" lang="en-GB">
                <a:solidFill>
                  <a:schemeClr val="dk1"/>
                </a:solidFill>
                <a:highlight>
                  <a:schemeClr val="lt2"/>
                </a:highlight>
              </a:rPr>
              <a:t>analyze market data and execute trades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8" name="Google Shape;78;g25b55eff484_0_5"/>
          <p:cNvSpPr/>
          <p:nvPr/>
        </p:nvSpPr>
        <p:spPr>
          <a:xfrm>
            <a:off x="2206300" y="1666963"/>
            <a:ext cx="228900" cy="30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9" name="Google Shape;79;g25b55eff484_0_5"/>
          <p:cNvSpPr/>
          <p:nvPr/>
        </p:nvSpPr>
        <p:spPr>
          <a:xfrm>
            <a:off x="2206300" y="3008025"/>
            <a:ext cx="228900" cy="30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0" name="Google Shape;80;g25b55eff484_0_5"/>
          <p:cNvSpPr/>
          <p:nvPr/>
        </p:nvSpPr>
        <p:spPr>
          <a:xfrm rot="-5400000">
            <a:off x="4463775" y="3678563"/>
            <a:ext cx="228900" cy="30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1" name="Google Shape;81;g25b55eff484_0_5"/>
          <p:cNvSpPr txBox="1"/>
          <p:nvPr/>
        </p:nvSpPr>
        <p:spPr>
          <a:xfrm>
            <a:off x="879075" y="4647850"/>
            <a:ext cx="78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reference link followed: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 Built a Trading Bot with ChatGPT - YouTube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5b55eff484_0_5"/>
          <p:cNvSpPr txBox="1"/>
          <p:nvPr/>
        </p:nvSpPr>
        <p:spPr>
          <a:xfrm>
            <a:off x="5930750" y="1969500"/>
            <a:ext cx="27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Trader bots have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</a:rPr>
              <a:t>increased market liquidity, improved price efficiency, and reduced transaction costs</a:t>
            </a:r>
            <a:endParaRPr b="1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b55eff484_0_116"/>
          <p:cNvSpPr txBox="1"/>
          <p:nvPr/>
        </p:nvSpPr>
        <p:spPr>
          <a:xfrm>
            <a:off x="261850" y="36950"/>
            <a:ext cx="595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Input html page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5b55eff484_0_116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</a:t>
            </a:r>
            <a:r>
              <a:rPr b="1" lang="en-GB" sz="1800">
                <a:solidFill>
                  <a:srgbClr val="A64D79"/>
                </a:solidFill>
              </a:rPr>
              <a:t>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5b55eff484_0_116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r>
              <a:rPr b="1" lang="en-GB">
                <a:solidFill>
                  <a:srgbClr val="CC4125"/>
                </a:solidFill>
              </a:rPr>
              <a:t>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427" name="Google Shape;427;g25b55eff484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6850"/>
            <a:ext cx="5474445" cy="42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b55eff484_0_122"/>
          <p:cNvSpPr txBox="1"/>
          <p:nvPr>
            <p:ph type="title"/>
          </p:nvPr>
        </p:nvSpPr>
        <p:spPr>
          <a:xfrm>
            <a:off x="311700" y="4550"/>
            <a:ext cx="82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33" name="Google Shape;433;g25b55eff484_0_122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g25b55eff484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1333500"/>
            <a:ext cx="51530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5b55eff484_0_122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71c8c34ee_0_6"/>
          <p:cNvSpPr txBox="1"/>
          <p:nvPr>
            <p:ph type="title"/>
          </p:nvPr>
        </p:nvSpPr>
        <p:spPr>
          <a:xfrm>
            <a:off x="311700" y="4550"/>
            <a:ext cx="82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00">
                <a:solidFill>
                  <a:srgbClr val="333333"/>
                </a:solidFill>
              </a:rPr>
              <a:t>Trained Model Status Plot</a:t>
            </a:r>
            <a:endParaRPr b="1" sz="2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620"/>
          </a:p>
        </p:txBody>
      </p:sp>
      <p:sp>
        <p:nvSpPr>
          <p:cNvPr id="441" name="Google Shape;441;g2471c8c34ee_0_6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g2471c8c34e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00" y="1138425"/>
            <a:ext cx="88392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2471c8c34ee_0_6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g25b55eff484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50" y="775975"/>
            <a:ext cx="7738149" cy="3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5b55eff484_0_128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50" name="Google Shape;450;g25b55eff484_0_128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5b55eff484_0_128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52" name="Google Shape;452;g25b55eff484_0_128"/>
          <p:cNvSpPr txBox="1"/>
          <p:nvPr/>
        </p:nvSpPr>
        <p:spPr>
          <a:xfrm>
            <a:off x="6919800" y="1190850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-0.759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47db392f3_0_0"/>
          <p:cNvSpPr txBox="1"/>
          <p:nvPr>
            <p:ph type="title"/>
          </p:nvPr>
        </p:nvSpPr>
        <p:spPr>
          <a:xfrm>
            <a:off x="279125" y="166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Capturing The Key Factors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458" name="Google Shape;458;g2847db392f3_0_0"/>
          <p:cNvSpPr txBox="1"/>
          <p:nvPr/>
        </p:nvSpPr>
        <p:spPr>
          <a:xfrm>
            <a:off x="5522550" y="997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Output</a:t>
            </a:r>
            <a:endParaRPr sz="1300"/>
          </a:p>
        </p:txBody>
      </p:sp>
      <p:pic>
        <p:nvPicPr>
          <p:cNvPr id="459" name="Google Shape;459;g2847db392f3_0_0"/>
          <p:cNvPicPr preferRelativeResize="0"/>
          <p:nvPr/>
        </p:nvPicPr>
        <p:blipFill rotWithShape="1">
          <a:blip r:embed="rId3">
            <a:alphaModFix/>
          </a:blip>
          <a:srcRect b="0" l="1310" r="-1310" t="0"/>
          <a:stretch/>
        </p:blipFill>
        <p:spPr>
          <a:xfrm>
            <a:off x="-300" y="589375"/>
            <a:ext cx="9274901" cy="43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47db392f3_0_6"/>
          <p:cNvSpPr txBox="1"/>
          <p:nvPr>
            <p:ph type="title"/>
          </p:nvPr>
        </p:nvSpPr>
        <p:spPr>
          <a:xfrm>
            <a:off x="279125" y="166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Capturing The Key Factors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465" name="Google Shape;465;g2847db392f3_0_6"/>
          <p:cNvSpPr txBox="1"/>
          <p:nvPr/>
        </p:nvSpPr>
        <p:spPr>
          <a:xfrm>
            <a:off x="5522550" y="997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Output</a:t>
            </a:r>
            <a:endParaRPr sz="1300"/>
          </a:p>
        </p:txBody>
      </p:sp>
      <p:pic>
        <p:nvPicPr>
          <p:cNvPr id="466" name="Google Shape;466;g2847db392f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741775"/>
            <a:ext cx="6120305" cy="40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b55eff484_0_135"/>
          <p:cNvSpPr txBox="1"/>
          <p:nvPr>
            <p:ph type="title"/>
          </p:nvPr>
        </p:nvSpPr>
        <p:spPr>
          <a:xfrm>
            <a:off x="311700" y="713750"/>
            <a:ext cx="8520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-GB" sz="2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Rolling sharpe ratio curve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472" name="Google Shape;472;g25b55eff484_0_135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73" name="Google Shape;473;g25b55eff484_0_135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g25b55eff484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00" y="1155550"/>
            <a:ext cx="7717401" cy="38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5b55eff484_0_135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76" name="Google Shape;476;g25b55eff484_0_135"/>
          <p:cNvSpPr txBox="1"/>
          <p:nvPr/>
        </p:nvSpPr>
        <p:spPr>
          <a:xfrm>
            <a:off x="6919800" y="1114650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-0.759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55eff484_0_142"/>
          <p:cNvSpPr txBox="1"/>
          <p:nvPr>
            <p:ph type="title"/>
          </p:nvPr>
        </p:nvSpPr>
        <p:spPr>
          <a:xfrm>
            <a:off x="311700" y="547250"/>
            <a:ext cx="85206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heatmap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482" name="Google Shape;482;g25b55eff484_0_142"/>
          <p:cNvSpPr txBox="1"/>
          <p:nvPr>
            <p:ph type="title"/>
          </p:nvPr>
        </p:nvSpPr>
        <p:spPr>
          <a:xfrm>
            <a:off x="311700" y="4550"/>
            <a:ext cx="81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83" name="Google Shape;483;g25b55eff484_0_142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25b55eff484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325"/>
            <a:ext cx="6423100" cy="385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5b55eff484_0_142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86" name="Google Shape;486;g25b55eff484_0_142"/>
          <p:cNvSpPr txBox="1"/>
          <p:nvPr/>
        </p:nvSpPr>
        <p:spPr>
          <a:xfrm>
            <a:off x="6919800" y="1190850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-0.759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b55eff484_0_149"/>
          <p:cNvSpPr txBox="1"/>
          <p:nvPr>
            <p:ph type="title"/>
          </p:nvPr>
        </p:nvSpPr>
        <p:spPr>
          <a:xfrm>
            <a:off x="311700" y="4710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barplot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492" name="Google Shape;492;g25b55eff484_0_149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493" name="Google Shape;493;g25b55eff484_0_149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g25b55eff484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700"/>
            <a:ext cx="6517275" cy="39103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5" name="Google Shape;495;g25b55eff484_0_149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96" name="Google Shape;496;g25b55eff484_0_149"/>
          <p:cNvSpPr txBox="1"/>
          <p:nvPr/>
        </p:nvSpPr>
        <p:spPr>
          <a:xfrm>
            <a:off x="6919800" y="1114650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-0.759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b55eff484_0_156"/>
          <p:cNvSpPr txBox="1"/>
          <p:nvPr>
            <p:ph type="title"/>
          </p:nvPr>
        </p:nvSpPr>
        <p:spPr>
          <a:xfrm>
            <a:off x="311700" y="4710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</a:rPr>
              <a:t>Returns comparison table</a:t>
            </a:r>
            <a:endParaRPr b="1" sz="222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</p:txBody>
      </p:sp>
      <p:sp>
        <p:nvSpPr>
          <p:cNvPr id="502" name="Google Shape;502;g25b55eff484_0_156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503" name="Google Shape;503;g25b55eff484_0_156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g25b55eff484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325"/>
            <a:ext cx="8839200" cy="331954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25b55eff484_0_156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15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latin typeface="Arial"/>
                <a:ea typeface="Arial"/>
                <a:cs typeface="Arial"/>
                <a:sym typeface="Arial"/>
              </a:rPr>
              <a:t>General flow diagram</a:t>
            </a:r>
            <a:endParaRPr b="1" sz="26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46975" y="81082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historical market data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503550" y="81082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data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7016700" y="81082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Applying reinforcement learning model (</a:t>
            </a:r>
            <a:r>
              <a:rPr b="1" lang="en-GB" sz="1200"/>
              <a:t>A2c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224675" y="2296463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GB" sz="1200"/>
              <a:t>turn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are calculating based on </a:t>
            </a:r>
            <a:r>
              <a:rPr b="1" lang="en-GB" sz="1200"/>
              <a:t>market data (price based)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916013" y="1072575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4172575" y="1072575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6429150" y="1072575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12325" y="1648000"/>
            <a:ext cx="17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 can be accessed using Alpaca API or Yahoo finance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6711150" y="71925"/>
            <a:ext cx="22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OpenAI’s deep reinforcement learning techniques can be applied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915838" y="229647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/>
              <a:t>B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</a:t>
            </a:r>
            <a:r>
              <a:rPr b="1" lang="en-GB" sz="1200"/>
              <a:t>/S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</a:t>
            </a:r>
            <a:r>
              <a:rPr b="1" lang="en-GB" sz="1200"/>
              <a:t> actions taken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sharpe ratio and rewards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 rot="5400000">
            <a:off x="7059250" y="1815400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 rot="10800000">
            <a:off x="5590813" y="2558213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4760113" y="81082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trading environment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671775" y="383013"/>
            <a:ext cx="17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OpenAI’s gym platform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722675" y="3515625"/>
            <a:ext cx="210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Sharpe ratios are calculated based on m</a:t>
            </a:r>
            <a:r>
              <a:rPr lang="en-GB" sz="1200">
                <a:solidFill>
                  <a:schemeClr val="dk1"/>
                </a:solidFill>
              </a:rPr>
              <a:t>ark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1200">
                <a:solidFill>
                  <a:schemeClr val="dk1"/>
                </a:solidFill>
              </a:rPr>
              <a:t>t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based returns as well as by using </a:t>
            </a:r>
            <a:r>
              <a:rPr lang="en-GB" sz="1200">
                <a:solidFill>
                  <a:schemeClr val="dk1"/>
                </a:solidFill>
              </a:rPr>
              <a:t>trad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chemeClr val="dk1"/>
                </a:solidFill>
              </a:rPr>
              <a:t>based returns.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this buy and sell action are taking place </a:t>
            </a:r>
            <a:r>
              <a:rPr lang="en-GB" sz="1200">
                <a:solidFill>
                  <a:schemeClr val="dk1"/>
                </a:solidFill>
              </a:rPr>
              <a:t>parallelly</a:t>
            </a:r>
            <a:r>
              <a:rPr lang="en-GB" sz="1200">
                <a:solidFill>
                  <a:schemeClr val="dk1"/>
                </a:solidFill>
              </a:rPr>
              <a:t> for both cases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7216475" y="3750663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GB" sz="1200"/>
              <a:t>turn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are calculating based on </a:t>
            </a:r>
            <a:r>
              <a:rPr b="1" lang="en-GB" sz="1200"/>
              <a:t>trade data (action based)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4907638" y="3750675"/>
            <a:ext cx="1599300" cy="82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/>
              <a:t>B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</a:t>
            </a:r>
            <a:r>
              <a:rPr b="1" lang="en-GB" sz="1200"/>
              <a:t>/S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</a:t>
            </a:r>
            <a:r>
              <a:rPr b="1" lang="en-GB" sz="1200"/>
              <a:t> actions taken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sharpe ratio and rewards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 rot="10800000">
            <a:off x="6582613" y="4012413"/>
            <a:ext cx="5178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 rot="5400000">
            <a:off x="7309350" y="2540100"/>
            <a:ext cx="19560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59300" y="3607875"/>
            <a:ext cx="221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rgbClr val="38761D"/>
                </a:solidFill>
              </a:rPr>
              <a:t>For Market data and trade data:</a:t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sharpe ratio&gt;0.4 buy action, </a:t>
            </a:r>
            <a:endParaRPr b="1" i="0" sz="1200" u="none" cap="none" strike="noStrike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reward &lt; 0.02 of previous reward, selling action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b2db2449e_0_21"/>
          <p:cNvSpPr txBox="1"/>
          <p:nvPr>
            <p:ph type="title"/>
          </p:nvPr>
        </p:nvSpPr>
        <p:spPr>
          <a:xfrm>
            <a:off x="311700" y="4710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</a:rPr>
              <a:t>Returns comparison table</a:t>
            </a:r>
            <a:endParaRPr b="1" sz="222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20">
              <a:solidFill>
                <a:srgbClr val="3C78D8"/>
              </a:solidFill>
            </a:endParaRPr>
          </a:p>
        </p:txBody>
      </p:sp>
      <p:sp>
        <p:nvSpPr>
          <p:cNvPr id="511" name="Google Shape;511;g27b2db2449e_0_21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512" name="Google Shape;512;g27b2db2449e_0_21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g27b2db2449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0" y="1046700"/>
            <a:ext cx="8930226" cy="371114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7b2db2449e_0_21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b55eff484_0_163"/>
          <p:cNvSpPr txBox="1"/>
          <p:nvPr>
            <p:ph type="title"/>
          </p:nvPr>
        </p:nvSpPr>
        <p:spPr>
          <a:xfrm>
            <a:off x="311700" y="5472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barplot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520" name="Google Shape;520;g25b55eff484_0_163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521" name="Google Shape;521;g25b55eff484_0_163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g25b55eff484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700"/>
            <a:ext cx="5902500" cy="37130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25b55eff484_0_163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b2db2449e_0_10"/>
          <p:cNvSpPr txBox="1"/>
          <p:nvPr>
            <p:ph type="title"/>
          </p:nvPr>
        </p:nvSpPr>
        <p:spPr>
          <a:xfrm>
            <a:off x="311700" y="5472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Monthly return barplot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529" name="Google Shape;529;g27b2db2449e_0_10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530" name="Google Shape;530;g27b2db2449e_0_10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g27b2db2449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1850"/>
            <a:ext cx="8839198" cy="291300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27b2db2449e_0_10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820112f41d_1_0"/>
          <p:cNvSpPr txBox="1"/>
          <p:nvPr>
            <p:ph type="title"/>
          </p:nvPr>
        </p:nvSpPr>
        <p:spPr>
          <a:xfrm>
            <a:off x="339000" y="7296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220">
                <a:solidFill>
                  <a:srgbClr val="3C78D8"/>
                </a:solidFill>
              </a:rPr>
              <a:t>Overall Returns :</a:t>
            </a:r>
            <a:endParaRPr b="1" sz="2220">
              <a:solidFill>
                <a:srgbClr val="3C78D8"/>
              </a:solidFill>
            </a:endParaRPr>
          </a:p>
        </p:txBody>
      </p:sp>
      <p:sp>
        <p:nvSpPr>
          <p:cNvPr id="538" name="Google Shape;538;g2820112f41d_1_0"/>
          <p:cNvSpPr txBox="1"/>
          <p:nvPr>
            <p:ph type="title"/>
          </p:nvPr>
        </p:nvSpPr>
        <p:spPr>
          <a:xfrm>
            <a:off x="311700" y="4550"/>
            <a:ext cx="8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Output html page samples</a:t>
            </a:r>
            <a:endParaRPr b="1" sz="2620"/>
          </a:p>
        </p:txBody>
      </p:sp>
      <p:sp>
        <p:nvSpPr>
          <p:cNvPr id="539" name="Google Shape;539;g2820112f41d_1_0"/>
          <p:cNvSpPr txBox="1"/>
          <p:nvPr/>
        </p:nvSpPr>
        <p:spPr>
          <a:xfrm>
            <a:off x="5348175" y="-18850"/>
            <a:ext cx="3675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64D79"/>
                </a:solidFill>
              </a:rPr>
              <a:t>Trade based (reward) approach</a:t>
            </a:r>
            <a:endParaRPr b="1" sz="1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820112f41d_1_0"/>
          <p:cNvSpPr txBox="1"/>
          <p:nvPr/>
        </p:nvSpPr>
        <p:spPr>
          <a:xfrm>
            <a:off x="6364100" y="398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541" name="Google Shape;541;g2820112f4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54768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450" y="560525"/>
            <a:ext cx="3723100" cy="22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50" y="560525"/>
            <a:ext cx="3723100" cy="22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3"/>
          <p:cNvSpPr txBox="1"/>
          <p:nvPr>
            <p:ph type="title"/>
          </p:nvPr>
        </p:nvSpPr>
        <p:spPr>
          <a:xfrm>
            <a:off x="15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020">
                <a:solidFill>
                  <a:srgbClr val="38761D"/>
                </a:solidFill>
              </a:rPr>
              <a:t>Timeframe:1day</a:t>
            </a:r>
            <a:endParaRPr b="1" sz="2020">
              <a:solidFill>
                <a:srgbClr val="38761D"/>
              </a:solidFill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557812" y="247800"/>
            <a:ext cx="3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market data (close price)- code based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794650" y="2626200"/>
            <a:ext cx="33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trade data (reward)- code based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1" name="Google Shape;551;p63"/>
          <p:cNvSpPr txBox="1"/>
          <p:nvPr/>
        </p:nvSpPr>
        <p:spPr>
          <a:xfrm>
            <a:off x="5095038" y="2619438"/>
            <a:ext cx="35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trade data (reward)- manual based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2" name="Google Shape;552;p63"/>
          <p:cNvSpPr txBox="1"/>
          <p:nvPr/>
        </p:nvSpPr>
        <p:spPr>
          <a:xfrm>
            <a:off x="4871987" y="247800"/>
            <a:ext cx="4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market data (close price)- manual based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3" name="Google Shape;553;p63"/>
          <p:cNvSpPr txBox="1"/>
          <p:nvPr/>
        </p:nvSpPr>
        <p:spPr>
          <a:xfrm>
            <a:off x="7034200" y="974838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0.210</a:t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554" name="Google Shape;554;p63"/>
          <p:cNvSpPr txBox="1"/>
          <p:nvPr/>
        </p:nvSpPr>
        <p:spPr>
          <a:xfrm>
            <a:off x="3447850" y="-2125"/>
            <a:ext cx="56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 =2023-0</a:t>
            </a:r>
            <a:r>
              <a:rPr b="1" lang="en-GB">
                <a:solidFill>
                  <a:srgbClr val="CC4125"/>
                </a:solidFill>
              </a:rPr>
              <a:t>9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01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pic>
        <p:nvPicPr>
          <p:cNvPr id="555" name="Google Shape;55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59575"/>
            <a:ext cx="4419600" cy="196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450" y="3223750"/>
            <a:ext cx="4419600" cy="1966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3"/>
          <p:cNvSpPr txBox="1"/>
          <p:nvPr/>
        </p:nvSpPr>
        <p:spPr>
          <a:xfrm>
            <a:off x="6919800" y="3019650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Cumulative return:</a:t>
            </a:r>
            <a:r>
              <a:rPr b="1" lang="en-GB" sz="1200">
                <a:solidFill>
                  <a:srgbClr val="38761D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CCFFCC"/>
                </a:highlight>
              </a:rPr>
              <a:t>-0.759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47133044a_0_33"/>
          <p:cNvSpPr txBox="1"/>
          <p:nvPr>
            <p:ph type="title"/>
          </p:nvPr>
        </p:nvSpPr>
        <p:spPr>
          <a:xfrm>
            <a:off x="127075" y="8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Order placing in alpaca</a:t>
            </a:r>
            <a:endParaRPr b="1" sz="2620"/>
          </a:p>
        </p:txBody>
      </p:sp>
      <p:pic>
        <p:nvPicPr>
          <p:cNvPr id="563" name="Google Shape;563;g2747133044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25" y="654200"/>
            <a:ext cx="8039100" cy="3981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64" name="Google Shape;564;g2747133044a_0_33"/>
          <p:cNvCxnSpPr/>
          <p:nvPr/>
        </p:nvCxnSpPr>
        <p:spPr>
          <a:xfrm>
            <a:off x="500875" y="1701925"/>
            <a:ext cx="0" cy="134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g2747133044a_0_33"/>
          <p:cNvCxnSpPr/>
          <p:nvPr/>
        </p:nvCxnSpPr>
        <p:spPr>
          <a:xfrm>
            <a:off x="7937650" y="1701925"/>
            <a:ext cx="0" cy="134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g2747133044a_0_33"/>
          <p:cNvCxnSpPr/>
          <p:nvPr/>
        </p:nvCxnSpPr>
        <p:spPr>
          <a:xfrm>
            <a:off x="500863" y="1701925"/>
            <a:ext cx="744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g2747133044a_0_33"/>
          <p:cNvCxnSpPr/>
          <p:nvPr/>
        </p:nvCxnSpPr>
        <p:spPr>
          <a:xfrm>
            <a:off x="500863" y="3048325"/>
            <a:ext cx="744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g2747133044a_0_33"/>
          <p:cNvCxnSpPr/>
          <p:nvPr/>
        </p:nvCxnSpPr>
        <p:spPr>
          <a:xfrm rot="10800000">
            <a:off x="6223375" y="1338300"/>
            <a:ext cx="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g2747133044a_0_33"/>
          <p:cNvSpPr txBox="1"/>
          <p:nvPr/>
        </p:nvSpPr>
        <p:spPr>
          <a:xfrm>
            <a:off x="4351825" y="885900"/>
            <a:ext cx="3743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Orders (buy/sell) are placing alternatively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"/>
          <p:cNvSpPr txBox="1"/>
          <p:nvPr/>
        </p:nvSpPr>
        <p:spPr>
          <a:xfrm>
            <a:off x="616875" y="231500"/>
            <a:ext cx="70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</a:rPr>
              <a:t>Other a</a:t>
            </a:r>
            <a:r>
              <a:rPr b="1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pproaches tried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1"/>
          <p:cNvSpPr txBox="1"/>
          <p:nvPr/>
        </p:nvSpPr>
        <p:spPr>
          <a:xfrm>
            <a:off x="482350" y="1067550"/>
            <a:ext cx="82752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LSTM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RL Based LSTM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DQN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PPO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DDPG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Ensemble Approach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A2C model is currently using for model training, getting issue for other models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Facing problems for fetching Real-time data from yahoo finance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Alpaca is taking hours to get filled the order after accepting the order. Due to this only one order is placing in a day. Paid alpaca versions can overcome this.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While running the code in office hours we are not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6"/>
          <p:cNvSpPr txBox="1"/>
          <p:nvPr>
            <p:ph idx="4294967295" type="title"/>
          </p:nvPr>
        </p:nvSpPr>
        <p:spPr>
          <a:xfrm>
            <a:off x="236900" y="184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2"/>
          <p:cNvSpPr txBox="1"/>
          <p:nvPr/>
        </p:nvSpPr>
        <p:spPr>
          <a:xfrm>
            <a:off x="313150" y="113875"/>
            <a:ext cx="711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 approach</a:t>
            </a:r>
            <a:endParaRPr b="1" i="0" sz="2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2"/>
          <p:cNvSpPr txBox="1"/>
          <p:nvPr/>
        </p:nvSpPr>
        <p:spPr>
          <a:xfrm>
            <a:off x="398575" y="698875"/>
            <a:ext cx="7962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 (Long Short-Term Memory) is an advanced type of recurrent neural network (RNN)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designed to overcome the vanishing gradient problem and capture long-term dependencies in sequential data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uses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memory cells and gating mechanisms to retain information and make accurate predictions even with large time lags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LSTMs are effective in tasks like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natural language processing, speech recognition, and time series analysis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311700" y="-4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5335725" y="671950"/>
            <a:ext cx="1094150" cy="6265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REST API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2988450" y="606475"/>
            <a:ext cx="1253100" cy="75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Web application front end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2988450" y="2227100"/>
            <a:ext cx="1253100" cy="75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Trading bot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049213" y="3639275"/>
            <a:ext cx="1131575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Trading algorithm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(A2C)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762700" y="3639275"/>
            <a:ext cx="1131575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Data fetching API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8" name="Google Shape;118;p6"/>
          <p:cNvCxnSpPr/>
          <p:nvPr/>
        </p:nvCxnSpPr>
        <p:spPr>
          <a:xfrm>
            <a:off x="3611525" y="1887700"/>
            <a:ext cx="2276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6"/>
          <p:cNvCxnSpPr/>
          <p:nvPr/>
        </p:nvCxnSpPr>
        <p:spPr>
          <a:xfrm rot="10800000">
            <a:off x="5878000" y="1298500"/>
            <a:ext cx="4800" cy="579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6"/>
          <p:cNvCxnSpPr>
            <a:endCxn id="114" idx="2"/>
          </p:cNvCxnSpPr>
          <p:nvPr/>
        </p:nvCxnSpPr>
        <p:spPr>
          <a:xfrm rot="10800000">
            <a:off x="3615000" y="1363975"/>
            <a:ext cx="0" cy="51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3615000" y="1890450"/>
            <a:ext cx="0" cy="311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6"/>
          <p:cNvCxnSpPr>
            <a:stCxn id="117" idx="0"/>
          </p:cNvCxnSpPr>
          <p:nvPr/>
        </p:nvCxnSpPr>
        <p:spPr>
          <a:xfrm rot="10800000">
            <a:off x="1328488" y="2617175"/>
            <a:ext cx="0" cy="1022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>
            <a:endCxn id="115" idx="1"/>
          </p:cNvCxnSpPr>
          <p:nvPr/>
        </p:nvCxnSpPr>
        <p:spPr>
          <a:xfrm>
            <a:off x="1323750" y="2605850"/>
            <a:ext cx="1664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6"/>
          <p:cNvCxnSpPr>
            <a:stCxn id="116" idx="0"/>
            <a:endCxn id="115" idx="2"/>
          </p:cNvCxnSpPr>
          <p:nvPr/>
        </p:nvCxnSpPr>
        <p:spPr>
          <a:xfrm rot="10800000">
            <a:off x="3615000" y="2984675"/>
            <a:ext cx="0" cy="654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6"/>
          <p:cNvSpPr txBox="1"/>
          <p:nvPr/>
        </p:nvSpPr>
        <p:spPr>
          <a:xfrm>
            <a:off x="7162100" y="708175"/>
            <a:ext cx="125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Link to Access the trading bot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314650" y="2186425"/>
            <a:ext cx="2416750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Order management usin</a:t>
            </a:r>
            <a:r>
              <a:rPr b="1" lang="en-GB"/>
              <a:t>g market data as well and trade data</a:t>
            </a:r>
            <a:r>
              <a:rPr b="1" i="0" lang="en-GB" sz="1400" u="none" cap="none" strike="noStrike">
                <a:solidFill>
                  <a:srgbClr val="000000"/>
                </a:solidFill>
              </a:rPr>
              <a:t> (paper trading)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7" name="Google Shape;127;p6"/>
          <p:cNvCxnSpPr/>
          <p:nvPr/>
        </p:nvCxnSpPr>
        <p:spPr>
          <a:xfrm rot="10800000">
            <a:off x="4241550" y="2605850"/>
            <a:ext cx="1073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6536850" y="3025275"/>
            <a:ext cx="253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rgbClr val="38761D"/>
                </a:solidFill>
              </a:rPr>
              <a:t>For Market data and trade data:</a:t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sharpe ratio&gt;0.4 buy action, </a:t>
            </a:r>
            <a:endParaRPr b="1" i="0" sz="1200" u="none" cap="none" strike="noStrike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reward &lt; 0.02 of previous reward selling action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6429875" y="972050"/>
            <a:ext cx="619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>
            <a:off x="4261125" y="3597000"/>
            <a:ext cx="18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Deep Reinforcement Learning algorithms for model training and</a:t>
            </a:r>
            <a:r>
              <a:rPr b="1" lang="en-GB" sz="1200">
                <a:solidFill>
                  <a:srgbClr val="38761D"/>
                </a:solidFill>
              </a:rPr>
              <a:t> returns </a:t>
            </a:r>
            <a:r>
              <a:rPr b="1" i="0" lang="en-GB" sz="1200" u="none" cap="none" strike="noStrike">
                <a:solidFill>
                  <a:srgbClr val="38761D"/>
                </a:solidFill>
              </a:rPr>
              <a:t>calculations 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20300" y="4464300"/>
            <a:ext cx="221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To fetch historical trading data we can use Alpaca </a:t>
            </a:r>
            <a:r>
              <a:rPr b="1" lang="en-GB" sz="1200">
                <a:solidFill>
                  <a:srgbClr val="38761D"/>
                </a:solidFill>
              </a:rPr>
              <a:t>API or Yahoo finance aapi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50" y="428475"/>
            <a:ext cx="3384075" cy="46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3"/>
          <p:cNvSpPr txBox="1"/>
          <p:nvPr/>
        </p:nvSpPr>
        <p:spPr>
          <a:xfrm>
            <a:off x="187025" y="37400"/>
            <a:ext cx="34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approach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0900" y="437600"/>
            <a:ext cx="5193276" cy="40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4"/>
          <p:cNvSpPr txBox="1"/>
          <p:nvPr/>
        </p:nvSpPr>
        <p:spPr>
          <a:xfrm>
            <a:off x="187025" y="37400"/>
            <a:ext cx="48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approach- Output sample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25" y="552600"/>
            <a:ext cx="4972400" cy="33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4"/>
          <p:cNvSpPr txBox="1"/>
          <p:nvPr/>
        </p:nvSpPr>
        <p:spPr>
          <a:xfrm>
            <a:off x="5494625" y="552600"/>
            <a:ext cx="336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method was for predicting only, buying and selling stocks part was not there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51750"/>
            <a:ext cx="4591425" cy="4439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5"/>
          <p:cNvSpPr txBox="1"/>
          <p:nvPr/>
        </p:nvSpPr>
        <p:spPr>
          <a:xfrm>
            <a:off x="187025" y="37400"/>
            <a:ext cx="34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based approach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700" y="388100"/>
            <a:ext cx="4095375" cy="460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"/>
          <p:cNvSpPr txBox="1"/>
          <p:nvPr/>
        </p:nvSpPr>
        <p:spPr>
          <a:xfrm>
            <a:off x="187025" y="37400"/>
            <a:ext cx="518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based approach- Output sample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25" y="5546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6"/>
          <p:cNvSpPr txBox="1"/>
          <p:nvPr/>
        </p:nvSpPr>
        <p:spPr>
          <a:xfrm>
            <a:off x="5494625" y="552600"/>
            <a:ext cx="336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method was for predicting only, buying and selling stocks part was not there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7"/>
          <p:cNvSpPr txBox="1"/>
          <p:nvPr/>
        </p:nvSpPr>
        <p:spPr>
          <a:xfrm>
            <a:off x="313175" y="47425"/>
            <a:ext cx="578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DQN</a:t>
            </a:r>
            <a:endParaRPr b="1" i="0" sz="2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7"/>
          <p:cNvSpPr txBox="1"/>
          <p:nvPr/>
        </p:nvSpPr>
        <p:spPr>
          <a:xfrm>
            <a:off x="436525" y="654800"/>
            <a:ext cx="77247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DQN (Deep Q-Network) is a reinforcement learning algorithm that combines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deep neural networks with the Q-learning algorithm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uses deep neural networks to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approximate the Q-value function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which estimates the expected future rewards for taking a specific action in a given state.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DQN incorporates experience replay, storing past experiences in a memory buffer and randomly sampling them for improved learning efficiency.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With its off-policy learning approach, DQN learns from experiences generated by an older policy, making training more stable.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8"/>
          <p:cNvSpPr txBox="1"/>
          <p:nvPr/>
        </p:nvSpPr>
        <p:spPr>
          <a:xfrm>
            <a:off x="187025" y="37400"/>
            <a:ext cx="34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based DQN approach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50" y="499100"/>
            <a:ext cx="4397525" cy="3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8"/>
          <p:cNvPicPr preferRelativeResize="0"/>
          <p:nvPr/>
        </p:nvPicPr>
        <p:blipFill rotWithShape="1">
          <a:blip r:embed="rId4">
            <a:alphaModFix/>
          </a:blip>
          <a:srcRect b="0" l="0" r="0" t="5033"/>
          <a:stretch/>
        </p:blipFill>
        <p:spPr>
          <a:xfrm>
            <a:off x="4730425" y="499100"/>
            <a:ext cx="4195725" cy="2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0425" y="3356275"/>
            <a:ext cx="3302775" cy="10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/>
        </p:nvSpPr>
        <p:spPr>
          <a:xfrm>
            <a:off x="187025" y="37400"/>
            <a:ext cx="518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based DQN approach- Output sample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00" y="489175"/>
            <a:ext cx="4127450" cy="28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6100" y="489175"/>
            <a:ext cx="4127450" cy="285289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89"/>
          <p:cNvSpPr txBox="1"/>
          <p:nvPr/>
        </p:nvSpPr>
        <p:spPr>
          <a:xfrm>
            <a:off x="243150" y="3563050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actions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9"/>
          <p:cNvSpPr txBox="1"/>
          <p:nvPr/>
        </p:nvSpPr>
        <p:spPr>
          <a:xfrm>
            <a:off x="4889225" y="3563050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rewards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9"/>
          <p:cNvSpPr txBox="1"/>
          <p:nvPr/>
        </p:nvSpPr>
        <p:spPr>
          <a:xfrm>
            <a:off x="205750" y="4170900"/>
            <a:ext cx="875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this model only buying is showing, selling not taking place, didn’t go forward as video reference was suggesting open ai’s deep RL methods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PPO (Proximal Policy Optimization)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0"/>
          <p:cNvSpPr txBox="1"/>
          <p:nvPr>
            <p:ph idx="1" type="body"/>
          </p:nvPr>
        </p:nvSpPr>
        <p:spPr>
          <a:xfrm>
            <a:off x="311700" y="1123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PPO is a policy optimization algorithm that aims to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strike a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balance between sample efficiency and stability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It leverages a surrogate objective function and utilizes a trust region approach for policy updates.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PPO addresses the issue of policy update sizes to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prevent drastic policy changes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It has gained popularity in trading due to its ability to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handle both discrete and continuous action spaces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PPO (Proximal Policy Optimization)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712925"/>
            <a:ext cx="86475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Advantages of PPO: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Trust Region Method: PPO uses a trust region approach, which constrains the policy update to ensure stable and incremental improvements, avoiding large policy updates.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Stable Policy Updates: PPO's policy update mechanism includes a surrogate objective function that discourages large policy changes, leading to more stable learning.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Sample Efficiency: PPO can achieve good performance with fewer samples compared to some other policy gradient methods, thanks to its efficient use of collected data.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Scalability: PPO is scalable and can be applied to high-dimensional action and state spaces, making it suitable for complex environments.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PPO (Proximal Policy Optimization)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2"/>
          <p:cNvSpPr txBox="1"/>
          <p:nvPr>
            <p:ph idx="1" type="body"/>
          </p:nvPr>
        </p:nvSpPr>
        <p:spPr>
          <a:xfrm>
            <a:off x="311700" y="712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Advantages of PPO: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Hyperparameter Sensitivity: PPO's performance can be sensitive to hyperparameter settings, such as the clipping parameter and learning rate, requiring careful tuning for optimal results.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Exploration: PPO may require additional exploration mechanisms, such as adding entropy regularization or exploration bonuses, to ensure sufficient exploration in challenging environments.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On-policy Learning: PPO is an on-policy algorithm, limiting the reuse of past experiences and making it less suitable for environments with non-stationary data distributions.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Local Optima: PPO's conservative policy updates may sometimes get trapped in local optima, limiting exploration and potentially hindering finding the global optimal policy.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2"/>
          <p:cNvSpPr/>
          <p:nvPr/>
        </p:nvSpPr>
        <p:spPr>
          <a:xfrm>
            <a:off x="224450" y="4076625"/>
            <a:ext cx="8684100" cy="8085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92"/>
          <p:cNvSpPr txBox="1"/>
          <p:nvPr/>
        </p:nvSpPr>
        <p:spPr>
          <a:xfrm>
            <a:off x="356800" y="4102000"/>
            <a:ext cx="862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 summary, PPO offers stable policy updates with a trust region approach, good sample efficiency, and scalability to high-dimensional spaces. However, it can be sensitive to hyperparameters, require additional exploration mechanisms, and may be prone to local optima.</a:t>
            </a:r>
            <a:endParaRPr b="0" i="0" sz="13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latin typeface="Arial"/>
                <a:ea typeface="Arial"/>
                <a:cs typeface="Arial"/>
                <a:sym typeface="Arial"/>
              </a:rPr>
              <a:t>What is historical trade data?</a:t>
            </a:r>
            <a:endParaRPr b="1" sz="1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349125" y="428600"/>
            <a:ext cx="8520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Historical transaction data, refers to a </a:t>
            </a:r>
            <a:r>
              <a:rPr b="1" lang="en-GB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record of past trades executed in the financial markets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It includes detailed information about each </a:t>
            </a:r>
            <a:r>
              <a:rPr b="1" lang="en-GB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individual trade, such as the time of the trade, the price at which the trade occurred, the volume or quantity of shares or contracts traded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and sometimes additional data like the trade type (buy or sell), the exchange where the trade took place, and the trader or institution involved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25" y="1795700"/>
            <a:ext cx="4915950" cy="3055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DDPG (Deep Deterministic Policy Gradient)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9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DDPG is an actor-critic algorithm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designed for continuous action spaces, making it suitable for trading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It leverages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deep neural networks to approximate the actor and critic functions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DDPG utilizes a deterministic policy, enabling better exploration in continuous action domains.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It has been widely used for applications such as </a:t>
            </a: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portfolio management and automated trading</a:t>
            </a:r>
            <a:r>
              <a:rPr lang="en-GB" sz="7200"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DDPG (Deep Deterministic Policy Gradient)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94"/>
          <p:cNvSpPr txBox="1"/>
          <p:nvPr>
            <p:ph idx="1" type="body"/>
          </p:nvPr>
        </p:nvSpPr>
        <p:spPr>
          <a:xfrm>
            <a:off x="311700" y="712925"/>
            <a:ext cx="8520600" cy="4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Advantages of DDPG: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Continuous Action Space: DDPG is well-suited for environments with continuous action spaces, allowing for fine-grained control.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Off-policy Learning: DDPG is an off-policy algorithm, enabling efficient use of past experiences stored in a replay buffer.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Actor-Critic Architecture: DDPG utilizes an actor-critic architecture, leveraging the actor to learn the policy and the critic to estimate the value function.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Target Networks: DDPG employs target networks, which help stabilize learning by providing target values that change less frequently.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DDPG (Deep Deterministic Policy Gradient)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5"/>
          <p:cNvSpPr txBox="1"/>
          <p:nvPr>
            <p:ph idx="1" type="body"/>
          </p:nvPr>
        </p:nvSpPr>
        <p:spPr>
          <a:xfrm>
            <a:off x="311700" y="63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-GB" sz="6400">
                <a:latin typeface="Arial"/>
                <a:ea typeface="Arial"/>
                <a:cs typeface="Arial"/>
                <a:sym typeface="Arial"/>
              </a:rPr>
              <a:t>Disadvantages of DDPG: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400">
                <a:latin typeface="Arial"/>
                <a:ea typeface="Arial"/>
                <a:cs typeface="Arial"/>
                <a:sym typeface="Arial"/>
              </a:rPr>
              <a:t>Exploration: DDPG can struggle with exploration in complex environments, often requiring additional exploration strategies like noise injection or exploration policies.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400">
                <a:latin typeface="Arial"/>
                <a:ea typeface="Arial"/>
                <a:cs typeface="Arial"/>
                <a:sym typeface="Arial"/>
              </a:rPr>
              <a:t>Hyperparameter Sensitivity: DDPG's performance can be sensitive to hyperparameter settings, requiring careful tuning to achieve good results.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400">
                <a:latin typeface="Arial"/>
                <a:ea typeface="Arial"/>
                <a:cs typeface="Arial"/>
                <a:sym typeface="Arial"/>
              </a:rPr>
              <a:t>Sample Efficiency: DDPG may require a large number of interactions with the environment to learn effectively, making it less sample-efficient.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400">
                <a:latin typeface="Arial"/>
                <a:ea typeface="Arial"/>
                <a:cs typeface="Arial"/>
                <a:sym typeface="Arial"/>
              </a:rPr>
              <a:t>Slow Convergence: DDPG can take longer to converge compared to other algorithms, particularly in high-dimensional or challenging environments.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95"/>
          <p:cNvSpPr/>
          <p:nvPr/>
        </p:nvSpPr>
        <p:spPr>
          <a:xfrm>
            <a:off x="224450" y="4229025"/>
            <a:ext cx="8684100" cy="8085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5"/>
          <p:cNvSpPr txBox="1"/>
          <p:nvPr/>
        </p:nvSpPr>
        <p:spPr>
          <a:xfrm>
            <a:off x="316700" y="42608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 summary, DDPG is well-suited for continuous action spaces and offers off-policy learning with the actor-critic architecture and target networks. However, it may face challenges in terms of exploration, hyperparameter tuning, sample efficiency, and convergence speed.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DDPG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5" y="1170125"/>
            <a:ext cx="540884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4975" y="1170125"/>
            <a:ext cx="35089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DDPG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850" y="156975"/>
            <a:ext cx="7313225" cy="3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50" y="3571625"/>
            <a:ext cx="8849526" cy="1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97"/>
          <p:cNvSpPr txBox="1"/>
          <p:nvPr/>
        </p:nvSpPr>
        <p:spPr>
          <a:xfrm>
            <a:off x="114550" y="1991050"/>
            <a:ext cx="147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library error and environmental issue unable to execute the code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Backtrader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8"/>
          <p:cNvSpPr txBox="1"/>
          <p:nvPr>
            <p:ph idx="1" type="body"/>
          </p:nvPr>
        </p:nvSpPr>
        <p:spPr>
          <a:xfrm>
            <a:off x="379075" y="1017725"/>
            <a:ext cx="8520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216">
                <a:latin typeface="Arial"/>
                <a:ea typeface="Arial"/>
                <a:cs typeface="Arial"/>
                <a:sym typeface="Arial"/>
              </a:rPr>
              <a:t>Backtrader: A Powerful Framework for Backtesting Trading Strategies.</a:t>
            </a:r>
            <a:endParaRPr b="1" sz="22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Backtrader is a popular open-source Python framework designed for backtesting trading strategies.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provides a comprehensive toolkit for traders to </a:t>
            </a: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simulate and evaluate strategies using historical data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Backtrader empowers traders by offering a flexible and efficient platform for strategy development.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 Testing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Backtesting plays a crucial role in the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development and evaluation of trading strategies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allows traders to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assess the potential performance and risks of a strategy using historical data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Without backtesting, traders would rely solely on intuition and guesswork, exposing themselves to unnecessary risks.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Backtrader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18050"/>
            <a:ext cx="3768924" cy="17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294550"/>
            <a:ext cx="5423400" cy="22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Backtrader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75" y="560525"/>
            <a:ext cx="5985025" cy="28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00" y="3523625"/>
            <a:ext cx="87820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01"/>
          <p:cNvSpPr txBox="1"/>
          <p:nvPr/>
        </p:nvSpPr>
        <p:spPr>
          <a:xfrm>
            <a:off x="6510025" y="1518725"/>
            <a:ext cx="241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This method was working fine with ‘quadl’ based data but currently getting some attribute issue, not using deep RL techniques. </a:t>
            </a:r>
            <a:endParaRPr b="0" i="0" sz="1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3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2"/>
          <p:cNvSpPr txBox="1"/>
          <p:nvPr>
            <p:ph idx="4294967295"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Backtrader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50" y="803875"/>
            <a:ext cx="8871099" cy="42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latin typeface="Arial"/>
                <a:ea typeface="Arial"/>
                <a:cs typeface="Arial"/>
                <a:sym typeface="Arial"/>
              </a:rPr>
              <a:t>How we can access historical trade data?</a:t>
            </a:r>
            <a:endParaRPr b="1" sz="2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377150" y="953700"/>
            <a:ext cx="8520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There are several platforms and libraries that can be used to fetch real-time and historical stock data using Python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Alpaca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Yahoo Finance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Quandl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Intrinio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Alpha Vantage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Polygon.io</a:t>
            </a:r>
            <a:endParaRPr b="1" sz="1608">
              <a:solidFill>
                <a:srgbClr val="6AA8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7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8"/>
              <a:buFont typeface="Arial"/>
              <a:buChar char="●"/>
            </a:pPr>
            <a:r>
              <a:rPr b="1" lang="en-GB" sz="1608">
                <a:solidFill>
                  <a:srgbClr val="6AA8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IEX Cloud</a:t>
            </a:r>
            <a:endParaRPr sz="1200">
              <a:solidFill>
                <a:schemeClr val="dk1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Ensemble Method in Reinforcement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Ensemble methods combine multiple RL models or algorithms to improve overall performance.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Ensemble methods can include different RL algorithms, such as A2C, DDPG, or PPO, working together.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By aggregating the predictions or actions of multiple models, ensemble methods aim to achieve better performance and robustness.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latin typeface="Arial"/>
                <a:ea typeface="Arial"/>
                <a:cs typeface="Arial"/>
                <a:sym typeface="Arial"/>
              </a:rPr>
              <a:t>Ensemble methods in RL can be beneficial for trading as they leverage diverse perspectives and increase decision-making accuracy.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4"/>
          <p:cNvSpPr txBox="1"/>
          <p:nvPr/>
        </p:nvSpPr>
        <p:spPr>
          <a:xfrm>
            <a:off x="187025" y="37400"/>
            <a:ext cx="68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based ensemble approach(PPO,A2C,DDPG)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75" y="499100"/>
            <a:ext cx="4298026" cy="44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051" y="499100"/>
            <a:ext cx="4267201" cy="30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04"/>
          <p:cNvSpPr txBox="1"/>
          <p:nvPr/>
        </p:nvSpPr>
        <p:spPr>
          <a:xfrm>
            <a:off x="4732025" y="3684625"/>
            <a:ext cx="42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Followed same code and dataset mentioned in the reference video link, getting value related errors.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Tried to correct issue by checking null values,index issues etc, but issues was getting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g259c45027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75"/>
            <a:ext cx="603235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2" name="Google Shape;752;g259c45027e3_0_0"/>
          <p:cNvCxnSpPr/>
          <p:nvPr/>
        </p:nvCxnSpPr>
        <p:spPr>
          <a:xfrm>
            <a:off x="3701050" y="711750"/>
            <a:ext cx="21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g25a08ea08c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61075" cy="3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latin typeface="Arial"/>
                <a:ea typeface="Arial"/>
                <a:cs typeface="Arial"/>
                <a:sym typeface="Arial"/>
              </a:rPr>
              <a:t>Alpaca API</a:t>
            </a:r>
            <a:endParaRPr b="1" sz="2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311700" y="417300"/>
            <a:ext cx="85206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Alpaca is a brokerage and technology company that offers an API for accessing and trading. The Alpaca API provides developers with a simple and reliable way to interact with Alpaca's trading platform programmatically.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With the Alpaca API, you can perform various tasks, including: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Place market and limit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orders to buy or sell stocks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Retrieve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real-time and historical market data, including stock prices, volume, and quotes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Access account information, such as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buying power, positions, and portfolio history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Receive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real-time trade and order updates through websockets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Paper trading for testing strategies without using real money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