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e28a57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48e28a5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e28a57b0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8e28a57b0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8e28a57b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8e28a57b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e28a57b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8e28a57b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8e28a57b0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48e28a57b0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8e28a57b0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8e28a57b0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8e28a57b0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8e28a57b0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5a717a81e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5a717a81e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8e28a57b0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8e28a57b0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8e28a57b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8e28a57b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8e28a57b0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8e28a57b0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8e28a57b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48e28a57b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8e28a57b0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8e28a57b0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5a717a8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85a717a8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5a717a8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85a717a8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5a717a81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85a717a8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5a717a81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85a717a81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8e28a57b0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48e28a57b0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5a717a81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5a717a81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5a717a81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85a717a81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5a717a81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85a717a81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5a717a8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85a717a8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e28a57b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48e28a57b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5a717a81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85a717a81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5a717a81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85a717a81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5a717a81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85a717a81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5a717a81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85a717a81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5a717a81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85a717a81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5a717a81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5a717a81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5a717a81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85a717a81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5a717a81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5a717a81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5a717a81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5a717a81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5a717a81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5a717a81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e28a57b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48e28a57b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5a717a81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5a717a81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5a717a81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5a717a81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5a717a81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5a717a81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85a717a81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85a717a81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5a717a81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5a717a81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5a717a81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85a717a81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5a717a81e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85a717a81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5a717a81e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85a717a81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85a717a81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85a717a81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5a717a81e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5a717a81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e28a57b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e28a57b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5a717a81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85a717a81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85a717a81e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85a717a81e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85a717a81e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85a717a81e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85a717a81e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85a717a81e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85a717a81e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85a717a81e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85a717a81e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85a717a81e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85a717a81e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285a717a81e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5a717a81e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285a717a81e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86f62c2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286f62c2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8e28a57b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8e28a57b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8e28a57b0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48e28a57b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8e28a57b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48e28a57b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e28a57b0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48e28a57b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Relationship Id="rId4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Bot Trader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079325" y="3685150"/>
            <a:ext cx="19170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2400">
                <a:solidFill>
                  <a:srgbClr val="D5A6BD"/>
                </a:solidFill>
              </a:rPr>
              <a:t>28</a:t>
            </a:r>
            <a:r>
              <a:rPr lang="en-GB" sz="2400">
                <a:solidFill>
                  <a:srgbClr val="D5A6BD"/>
                </a:solidFill>
              </a:rPr>
              <a:t>-09-2023</a:t>
            </a:r>
            <a:endParaRPr sz="2400">
              <a:solidFill>
                <a:srgbClr val="D5A6B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2200"/>
              <a:t>Sivaprasad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Calculating Returns </a:t>
            </a:r>
            <a:endParaRPr b="1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1781163"/>
            <a:ext cx="87153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00" y="3953538"/>
            <a:ext cx="47148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14300" y="1254850"/>
            <a:ext cx="3061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Programmatically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11700" y="3422850"/>
            <a:ext cx="3061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Library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Sharpe Ratio</a:t>
            </a:r>
            <a:endParaRPr b="1"/>
          </a:p>
        </p:txBody>
      </p:sp>
      <p:sp>
        <p:nvSpPr>
          <p:cNvPr id="145" name="Google Shape;145;p23"/>
          <p:cNvSpPr txBox="1"/>
          <p:nvPr/>
        </p:nvSpPr>
        <p:spPr>
          <a:xfrm>
            <a:off x="214300" y="2321650"/>
            <a:ext cx="3061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Programmatically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11700" y="3727650"/>
            <a:ext cx="5698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Library we find the average sharpe ratio Using close price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224988"/>
            <a:ext cx="3910025" cy="68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847975"/>
            <a:ext cx="74261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21197" l="0" r="0" t="0"/>
          <a:stretch/>
        </p:blipFill>
        <p:spPr>
          <a:xfrm>
            <a:off x="7801625" y="1588025"/>
            <a:ext cx="1202225" cy="26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825" y="4443525"/>
            <a:ext cx="3273150" cy="2497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2891675" y="292625"/>
            <a:ext cx="45963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/>
              <a:t>Sharpe Ratio (S) = (Rp - Rf) / σp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Where: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 </a:t>
            </a:r>
            <a:r>
              <a:rPr lang="en-GB" sz="1500"/>
              <a:t>is the Sharpe Ratio.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Rp</a:t>
            </a:r>
            <a:r>
              <a:rPr lang="en-GB" sz="1500"/>
              <a:t> is the average return of the investment.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Rf</a:t>
            </a:r>
            <a:r>
              <a:rPr lang="en-GB" sz="1500"/>
              <a:t> is the risk-free rate of return (usually a government bond yield or similar).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σp </a:t>
            </a:r>
            <a:r>
              <a:rPr lang="en-GB" sz="1500"/>
              <a:t>is the standard deviation of the returns.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Cumulative Sum Of Returns </a:t>
            </a:r>
            <a:endParaRPr b="1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8550"/>
            <a:ext cx="5466000" cy="646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235500" y="233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Parameter Displaying</a:t>
            </a:r>
            <a:endParaRPr b="1" sz="262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00" y="981000"/>
            <a:ext cx="8617800" cy="3946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Getting positions from alpaca</a:t>
            </a:r>
            <a:endParaRPr b="1"/>
          </a:p>
        </p:txBody>
      </p:sp>
      <p:sp>
        <p:nvSpPr>
          <p:cNvPr id="169" name="Google Shape;169;p26"/>
          <p:cNvSpPr txBox="1"/>
          <p:nvPr/>
        </p:nvSpPr>
        <p:spPr>
          <a:xfrm>
            <a:off x="311700" y="1049800"/>
            <a:ext cx="84180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Retrieves the position for a given symbol and retrieves the quantity of stocks </a:t>
            </a:r>
            <a:endParaRPr sz="16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1500"/>
            <a:ext cx="8520601" cy="239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23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Placing Buy And Sell Order</a:t>
            </a:r>
            <a:endParaRPr b="1"/>
          </a:p>
        </p:txBody>
      </p:sp>
      <p:sp>
        <p:nvSpPr>
          <p:cNvPr id="176" name="Google Shape;176;p27"/>
          <p:cNvSpPr txBox="1"/>
          <p:nvPr/>
        </p:nvSpPr>
        <p:spPr>
          <a:xfrm>
            <a:off x="311700" y="896725"/>
            <a:ext cx="85206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Buy order</a:t>
            </a:r>
            <a:r>
              <a:rPr lang="en-GB" sz="1800"/>
              <a:t> </a:t>
            </a:r>
            <a:r>
              <a:rPr b="1" lang="en-GB" sz="1800"/>
              <a:t>Conditions </a:t>
            </a:r>
            <a:r>
              <a:rPr lang="en-GB" sz="1800"/>
              <a:t>- 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If stock quantity is 0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Length is 81 or above (Here it is taken for experimental purpose, We can take 252 days as it is total trading days in a year)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Sharpe ratio is above 0.1 (</a:t>
            </a:r>
            <a:r>
              <a:rPr lang="en-GB" sz="1800">
                <a:solidFill>
                  <a:schemeClr val="dk1"/>
                </a:solidFill>
              </a:rPr>
              <a:t>Here it is taken for experimental purpose)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Last action should be sell or none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219863"/>
            <a:ext cx="68008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1171575" y="407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Buy order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b="1" lang="en-GB" sz="1800">
                <a:solidFill>
                  <a:schemeClr val="dk1"/>
                </a:solidFill>
              </a:rPr>
              <a:t>Conditions </a:t>
            </a:r>
            <a:r>
              <a:rPr lang="en-GB" sz="1800">
                <a:solidFill>
                  <a:schemeClr val="dk1"/>
                </a:solidFill>
              </a:rPr>
              <a:t>-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417150" y="45955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code which satisfies buying condition</a:t>
            </a:r>
            <a:endParaRPr sz="1300"/>
          </a:p>
        </p:txBody>
      </p:sp>
      <p:sp>
        <p:nvSpPr>
          <p:cNvPr id="184" name="Google Shape;184;p28"/>
          <p:cNvSpPr/>
          <p:nvPr/>
        </p:nvSpPr>
        <p:spPr>
          <a:xfrm>
            <a:off x="1972525" y="2056750"/>
            <a:ext cx="3892500" cy="26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1988550" y="2841925"/>
            <a:ext cx="5166900" cy="26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11700" y="420475"/>
            <a:ext cx="8520600" cy="4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Sell </a:t>
            </a:r>
            <a:r>
              <a:rPr b="1" lang="en-GB" sz="1800"/>
              <a:t>order</a:t>
            </a:r>
            <a:r>
              <a:rPr lang="en-GB" sz="1800"/>
              <a:t> </a:t>
            </a:r>
            <a:r>
              <a:rPr b="1" lang="en-GB" sz="1800"/>
              <a:t>Conditions </a:t>
            </a:r>
            <a:r>
              <a:rPr lang="en-GB" sz="1800"/>
              <a:t>- 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If stock quantity is above 0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Length is 81 or above (Here it is taken for experimental purpose, We can take 252 days as it is total trading days in a year)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If there is a 2% dip in the last return from the previous return (</a:t>
            </a:r>
            <a:r>
              <a:rPr lang="en-GB" sz="1800">
                <a:solidFill>
                  <a:schemeClr val="dk1"/>
                </a:solidFill>
              </a:rPr>
              <a:t>Here it is taken for experimental purpose)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Last action should be Buy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11700" y="420475"/>
            <a:ext cx="8520600" cy="4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Sell order</a:t>
            </a:r>
            <a:r>
              <a:rPr lang="en-GB" sz="1800"/>
              <a:t> </a:t>
            </a:r>
            <a:r>
              <a:rPr b="1" lang="en-GB" sz="1800"/>
              <a:t>Conditions </a:t>
            </a:r>
            <a:r>
              <a:rPr lang="en-GB" sz="1800"/>
              <a:t>-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380825"/>
            <a:ext cx="8832299" cy="238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Submitting Buy or Sell </a:t>
            </a:r>
            <a:endParaRPr sz="232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4" y="1238175"/>
            <a:ext cx="4309131" cy="18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74" y="3343200"/>
            <a:ext cx="4309125" cy="181286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42175" y="2069888"/>
            <a:ext cx="1360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  :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42175" y="4158325"/>
            <a:ext cx="1360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Sell 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87900" y="322150"/>
            <a:ext cx="34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/>
              <a:t>Problem Statement</a:t>
            </a:r>
            <a:endParaRPr b="1" sz="27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7900" y="1825650"/>
            <a:ext cx="8520600" cy="1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highlight>
                  <a:schemeClr val="lt1"/>
                </a:highlight>
              </a:rPr>
              <a:t>"Developing an Automated Trading Bot Using Historical </a:t>
            </a:r>
            <a:r>
              <a:rPr b="1" lang="en-GB" sz="2100">
                <a:solidFill>
                  <a:schemeClr val="dk1"/>
                </a:solidFill>
                <a:highlight>
                  <a:schemeClr val="lt1"/>
                </a:highlight>
              </a:rPr>
              <a:t>Market </a:t>
            </a:r>
            <a:r>
              <a:rPr b="1" lang="en-GB" sz="2100">
                <a:solidFill>
                  <a:schemeClr val="dk1"/>
                </a:solidFill>
                <a:highlight>
                  <a:schemeClr val="lt1"/>
                </a:highlight>
              </a:rPr>
              <a:t> Data"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After every </a:t>
            </a:r>
            <a:r>
              <a:rPr lang="en-GB" sz="2320"/>
              <a:t>Buy or Sell </a:t>
            </a:r>
            <a:r>
              <a:rPr lang="en-GB" sz="2320"/>
              <a:t>order</a:t>
            </a:r>
            <a:endParaRPr sz="2320"/>
          </a:p>
        </p:txBody>
      </p:sp>
      <p:sp>
        <p:nvSpPr>
          <p:cNvPr id="211" name="Google Shape;211;p32"/>
          <p:cNvSpPr txBox="1"/>
          <p:nvPr/>
        </p:nvSpPr>
        <p:spPr>
          <a:xfrm>
            <a:off x="42175" y="2069888"/>
            <a:ext cx="1360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  :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42175" y="4158325"/>
            <a:ext cx="1360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Sell :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5" y="3735201"/>
            <a:ext cx="4439789" cy="12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75" y="1657202"/>
            <a:ext cx="4522775" cy="12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5414975" y="1657188"/>
            <a:ext cx="38439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Last action will get saved by buy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Position set to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Quantity will be added</a:t>
            </a:r>
            <a:endParaRPr sz="1600"/>
          </a:p>
        </p:txBody>
      </p:sp>
      <p:sp>
        <p:nvSpPr>
          <p:cNvPr id="216" name="Google Shape;216;p32"/>
          <p:cNvSpPr txBox="1"/>
          <p:nvPr/>
        </p:nvSpPr>
        <p:spPr>
          <a:xfrm>
            <a:off x="5414975" y="3879900"/>
            <a:ext cx="37290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Last action will get saved by sell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Position set to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Quantity will be subtracted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Plotting graph on market based approach</a:t>
            </a:r>
            <a:endParaRPr b="1" sz="262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25" y="1158600"/>
            <a:ext cx="4958417" cy="2975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33"/>
          <p:cNvSpPr txBox="1"/>
          <p:nvPr/>
        </p:nvSpPr>
        <p:spPr>
          <a:xfrm>
            <a:off x="2196775" y="1477850"/>
            <a:ext cx="1561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Daily returns plot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6592700" y="1160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 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6822750" y="19121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25" y="1355150"/>
            <a:ext cx="5498917" cy="3299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Plotting graph on market based approach</a:t>
            </a:r>
            <a:endParaRPr b="1" sz="2620"/>
          </a:p>
        </p:txBody>
      </p:sp>
      <p:sp>
        <p:nvSpPr>
          <p:cNvPr id="232" name="Google Shape;232;p34"/>
          <p:cNvSpPr txBox="1"/>
          <p:nvPr/>
        </p:nvSpPr>
        <p:spPr>
          <a:xfrm>
            <a:off x="6592700" y="1160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 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6822750" y="19121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Plotting graph on market based approach</a:t>
            </a:r>
            <a:endParaRPr b="1" sz="2620"/>
          </a:p>
        </p:txBody>
      </p:sp>
      <p:sp>
        <p:nvSpPr>
          <p:cNvPr id="239" name="Google Shape;239;p35"/>
          <p:cNvSpPr txBox="1"/>
          <p:nvPr/>
        </p:nvSpPr>
        <p:spPr>
          <a:xfrm>
            <a:off x="6592700" y="1160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 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6822750" y="19121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0" y="1220875"/>
            <a:ext cx="5632916" cy="3379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Plotting graph on market based approach</a:t>
            </a:r>
            <a:endParaRPr b="1" sz="2620"/>
          </a:p>
        </p:txBody>
      </p:sp>
      <p:sp>
        <p:nvSpPr>
          <p:cNvPr id="247" name="Google Shape;247;p36"/>
          <p:cNvSpPr txBox="1"/>
          <p:nvPr/>
        </p:nvSpPr>
        <p:spPr>
          <a:xfrm>
            <a:off x="6592700" y="11607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 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6822750" y="19121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25" y="1239025"/>
            <a:ext cx="5692417" cy="3415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628650" y="8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00"/>
              <a:t>Get account balance from alpaca</a:t>
            </a:r>
            <a:endParaRPr b="1" sz="2600"/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12172" l="0" r="0" t="0"/>
          <a:stretch/>
        </p:blipFill>
        <p:spPr>
          <a:xfrm>
            <a:off x="628650" y="2264675"/>
            <a:ext cx="5600700" cy="25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847100"/>
            <a:ext cx="5600700" cy="11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Trade </a:t>
            </a:r>
            <a:r>
              <a:rPr lang="en-GB"/>
              <a:t>Based Approach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279125" y="1690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Getting the parameters from the user  </a:t>
            </a:r>
            <a:endParaRPr b="1" sz="2220">
              <a:solidFill>
                <a:srgbClr val="434343"/>
              </a:solidFill>
            </a:endParaRPr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000" y="741775"/>
            <a:ext cx="5150000" cy="39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/>
        </p:nvSpPr>
        <p:spPr>
          <a:xfrm>
            <a:off x="417150" y="45955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UI  after selecting the parameters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279125" y="1690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Fetching the data from the API</a:t>
            </a:r>
            <a:endParaRPr b="1" sz="2220">
              <a:solidFill>
                <a:srgbClr val="434343"/>
              </a:solidFill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00" y="826650"/>
            <a:ext cx="8355378" cy="40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5674950" y="2521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Data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279125" y="169075"/>
            <a:ext cx="863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Creating and setting up Gym environment</a:t>
            </a:r>
            <a:endParaRPr b="1" sz="2220">
              <a:solidFill>
                <a:srgbClr val="434343"/>
              </a:solidFill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279125" y="945850"/>
            <a:ext cx="83010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</a:rPr>
              <a:t>Gym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 refers to the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</a:rPr>
              <a:t>OpenAI Gym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library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It provides a collection of pre-defined environments for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</a:rPr>
              <a:t> RL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tasks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</a:rPr>
              <a:t>Gym anytrade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 provides an interface for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custom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</a:rPr>
              <a:t>trading environments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 with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</a:rPr>
              <a:t>historical price data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, allowing you to define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</a:rPr>
              <a:t> trading rules, actions, and rewards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13" y="2864050"/>
            <a:ext cx="7022963" cy="19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87900" y="322150"/>
            <a:ext cx="34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/>
              <a:t>Objectives</a:t>
            </a:r>
            <a:endParaRPr b="1" sz="26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732850"/>
            <a:ext cx="8520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939"/>
              <a:buChar char="●"/>
            </a:pPr>
            <a:r>
              <a:rPr b="1" lang="en-GB" sz="2129">
                <a:solidFill>
                  <a:schemeClr val="dk1"/>
                </a:solidFill>
                <a:highlight>
                  <a:schemeClr val="lt1"/>
                </a:highlight>
              </a:rPr>
              <a:t>Market Based Approach</a:t>
            </a:r>
            <a:r>
              <a:rPr lang="en-GB" sz="2129">
                <a:solidFill>
                  <a:schemeClr val="dk1"/>
                </a:solidFill>
                <a:highlight>
                  <a:schemeClr val="lt1"/>
                </a:highlight>
              </a:rPr>
              <a:t> -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In market approach we directly find the returns from the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</a:rPr>
              <a:t>close price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of the historical trade data and using its sharpe ratio we initiate trade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939"/>
              <a:buChar char="●"/>
            </a:pPr>
            <a:r>
              <a:rPr b="1" lang="en-GB" sz="2129">
                <a:solidFill>
                  <a:schemeClr val="dk1"/>
                </a:solidFill>
                <a:highlight>
                  <a:schemeClr val="lt1"/>
                </a:highlight>
              </a:rPr>
              <a:t>Trade Based Approach</a:t>
            </a:r>
            <a:r>
              <a:rPr lang="en-GB" sz="2129">
                <a:solidFill>
                  <a:schemeClr val="dk1"/>
                </a:solidFill>
                <a:highlight>
                  <a:schemeClr val="lt1"/>
                </a:highlight>
              </a:rPr>
              <a:t> -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In Trade approach we use the historical trade data and apply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</a:rPr>
              <a:t>Reinforcement Learning (A2C)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  and the model will predict the net worth.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</a:rPr>
              <a:t>From the net worth we compute the returns and calculate the sharpe ratio to initiate trade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279125" y="169075"/>
            <a:ext cx="863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Applying the A2C (Advantage Actor-Critic) RL algorithm</a:t>
            </a:r>
            <a:endParaRPr b="1" sz="2020">
              <a:solidFill>
                <a:srgbClr val="434343"/>
              </a:solidFill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279125" y="851525"/>
            <a:ext cx="83010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The data fetched is now trained by the model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It uses an MLP (Multi-Layer Perceptron) policy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</a:rPr>
              <a:t>The model predicts an </a:t>
            </a:r>
            <a:r>
              <a:rPr b="1" lang="en-GB" sz="1600">
                <a:solidFill>
                  <a:srgbClr val="0000FF"/>
                </a:solidFill>
                <a:highlight>
                  <a:schemeClr val="lt1"/>
                </a:highlight>
              </a:rPr>
              <a:t>action 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</a:rPr>
              <a:t>based on the current observation.</a:t>
            </a:r>
            <a:endParaRPr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</a:rPr>
              <a:t>The action is applied to the environment, resulting in a </a:t>
            </a:r>
            <a:r>
              <a:rPr b="1" lang="en-GB" sz="1600">
                <a:solidFill>
                  <a:srgbClr val="0000FF"/>
                </a:solidFill>
                <a:highlight>
                  <a:schemeClr val="lt1"/>
                </a:highlight>
              </a:rPr>
              <a:t>reward 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</a:rPr>
              <a:t>and updated </a:t>
            </a:r>
            <a:r>
              <a:rPr b="1" lang="en-GB" sz="1600">
                <a:solidFill>
                  <a:srgbClr val="0000FF"/>
                </a:solidFill>
                <a:highlight>
                  <a:schemeClr val="lt1"/>
                </a:highlight>
              </a:rPr>
              <a:t>observation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</a:rPr>
              <a:t>.</a:t>
            </a:r>
            <a:endParaRPr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</a:rPr>
              <a:t>The </a:t>
            </a:r>
            <a:r>
              <a:rPr b="1" lang="en-GB" sz="1600">
                <a:solidFill>
                  <a:srgbClr val="0000FF"/>
                </a:solidFill>
                <a:highlight>
                  <a:schemeClr val="lt1"/>
                </a:highlight>
              </a:rPr>
              <a:t>date 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</a:rPr>
              <a:t>corresponding to the current step is recorded.</a:t>
            </a:r>
            <a:endParaRPr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</a:rPr>
              <a:t>The model also gives us the </a:t>
            </a:r>
            <a:r>
              <a:rPr b="1" lang="en-GB" sz="1600">
                <a:solidFill>
                  <a:srgbClr val="0000FF"/>
                </a:solidFill>
                <a:highlight>
                  <a:schemeClr val="lt1"/>
                </a:highlight>
              </a:rPr>
              <a:t>Total Profit</a:t>
            </a:r>
            <a:endParaRPr b="1"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9975"/>
            <a:ext cx="4401800" cy="8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600" y="3611225"/>
            <a:ext cx="4673400" cy="14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279125" y="92875"/>
            <a:ext cx="863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Plotting of Action graph </a:t>
            </a:r>
            <a:endParaRPr b="1" sz="1820">
              <a:solidFill>
                <a:srgbClr val="434343"/>
              </a:solidFill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279125" y="624500"/>
            <a:ext cx="83010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The code generates a plot to visualize the </a:t>
            </a: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model's performance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The plot displays the </a:t>
            </a: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trading status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of the trained model over the historical data.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" y="1621700"/>
            <a:ext cx="9144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279125" y="166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Capturing The Key Factors</a:t>
            </a:r>
            <a:endParaRPr b="1" sz="2220">
              <a:solidFill>
                <a:srgbClr val="434343"/>
              </a:solidFill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5522550" y="997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UI Output</a:t>
            </a:r>
            <a:endParaRPr sz="1300"/>
          </a:p>
        </p:txBody>
      </p:sp>
      <p:pic>
        <p:nvPicPr>
          <p:cNvPr id="304" name="Google Shape;304;p44"/>
          <p:cNvPicPr preferRelativeResize="0"/>
          <p:nvPr/>
        </p:nvPicPr>
        <p:blipFill rotWithShape="1">
          <a:blip r:embed="rId3">
            <a:alphaModFix/>
          </a:blip>
          <a:srcRect b="0" l="1310" r="-1310" t="0"/>
          <a:stretch/>
        </p:blipFill>
        <p:spPr>
          <a:xfrm>
            <a:off x="-300" y="589375"/>
            <a:ext cx="9274901" cy="43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279125" y="166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Capturing The Key Factors</a:t>
            </a:r>
            <a:endParaRPr b="1" sz="2220">
              <a:solidFill>
                <a:srgbClr val="434343"/>
              </a:solidFill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5522550" y="997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UI Output</a:t>
            </a:r>
            <a:endParaRPr sz="1300"/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5" y="741775"/>
            <a:ext cx="6120305" cy="409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279125" y="626275"/>
            <a:ext cx="863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Calculating Net worth</a:t>
            </a:r>
            <a:endParaRPr b="1" sz="2020">
              <a:solidFill>
                <a:srgbClr val="434343"/>
              </a:solidFill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279125" y="1613525"/>
            <a:ext cx="83010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</a:rPr>
              <a:t>Net worth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 is computed as a Pandas Series . It represents the cumulative profit over time and it is taken from the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</a:rPr>
              <a:t>Total profit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 which is given by the model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5" y="2863275"/>
            <a:ext cx="8639100" cy="343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Calculating Returns From Net Worth </a:t>
            </a:r>
            <a:endParaRPr b="1"/>
          </a:p>
        </p:txBody>
      </p:sp>
      <p:sp>
        <p:nvSpPr>
          <p:cNvPr id="324" name="Google Shape;324;p47"/>
          <p:cNvSpPr txBox="1"/>
          <p:nvPr/>
        </p:nvSpPr>
        <p:spPr>
          <a:xfrm>
            <a:off x="214300" y="1254850"/>
            <a:ext cx="3061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Programmatically</a:t>
            </a:r>
            <a:endParaRPr/>
          </a:p>
        </p:txBody>
      </p:sp>
      <p:sp>
        <p:nvSpPr>
          <p:cNvPr id="325" name="Google Shape;325;p47"/>
          <p:cNvSpPr txBox="1"/>
          <p:nvPr/>
        </p:nvSpPr>
        <p:spPr>
          <a:xfrm>
            <a:off x="311700" y="3534975"/>
            <a:ext cx="5943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Library we pass the networth to obtain the returns</a:t>
            </a:r>
            <a:endParaRPr/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60650"/>
            <a:ext cx="42481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2738"/>
            <a:ext cx="8839200" cy="114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Cumulative Sum Of Returns from Net worth </a:t>
            </a:r>
            <a:endParaRPr b="1"/>
          </a:p>
        </p:txBody>
      </p:sp>
      <p:pic>
        <p:nvPicPr>
          <p:cNvPr id="333" name="Google Shape;3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70961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387900" y="55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20"/>
              <a:t>Converting signals given by the model to Trade actions</a:t>
            </a:r>
            <a:endParaRPr b="1" sz="1820"/>
          </a:p>
        </p:txBody>
      </p:sp>
      <p:sp>
        <p:nvSpPr>
          <p:cNvPr id="339" name="Google Shape;339;p49"/>
          <p:cNvSpPr txBox="1"/>
          <p:nvPr/>
        </p:nvSpPr>
        <p:spPr>
          <a:xfrm>
            <a:off x="383450" y="1412425"/>
            <a:ext cx="86052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converting the actions given by the model(1/0) into human-readable trade actions(Buy/Sell)</a:t>
            </a:r>
            <a:endParaRPr/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50" y="2055500"/>
            <a:ext cx="43338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311700" y="16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20"/>
              <a:t>Listing out Buy price and Sell price</a:t>
            </a:r>
            <a:endParaRPr b="1" sz="1820"/>
          </a:p>
        </p:txBody>
      </p:sp>
      <p:sp>
        <p:nvSpPr>
          <p:cNvPr id="346" name="Google Shape;346;p50"/>
          <p:cNvSpPr txBox="1"/>
          <p:nvPr/>
        </p:nvSpPr>
        <p:spPr>
          <a:xfrm>
            <a:off x="311700" y="809775"/>
            <a:ext cx="86052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Recording the close value while Buy and Sell actions happened and adding it to the data frame</a:t>
            </a:r>
            <a:endParaRPr/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22775"/>
            <a:ext cx="85820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16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Calculating The Trade return based on Actions</a:t>
            </a:r>
            <a:r>
              <a:rPr b="1" lang="en-GB" sz="2020"/>
              <a:t> (Buy/Sell) </a:t>
            </a:r>
            <a:endParaRPr b="1" sz="1720"/>
          </a:p>
        </p:txBody>
      </p:sp>
      <p:sp>
        <p:nvSpPr>
          <p:cNvPr id="353" name="Google Shape;353;p51"/>
          <p:cNvSpPr txBox="1"/>
          <p:nvPr/>
        </p:nvSpPr>
        <p:spPr>
          <a:xfrm>
            <a:off x="311700" y="809775"/>
            <a:ext cx="86052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Recording the close value while Buy and Sell actions happened and adding it to the data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the </a:t>
            </a:r>
            <a:r>
              <a:rPr b="1" lang="en-GB"/>
              <a:t>return ratio</a:t>
            </a:r>
            <a:r>
              <a:rPr lang="en-GB"/>
              <a:t> with sell price and buy price </a:t>
            </a:r>
            <a:endParaRPr/>
          </a:p>
        </p:txBody>
      </p:sp>
      <p:pic>
        <p:nvPicPr>
          <p:cNvPr id="354" name="Google Shape;3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888" y="2139550"/>
            <a:ext cx="50768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-4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5335725" y="671950"/>
            <a:ext cx="1094150" cy="62655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REST API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988450" y="606475"/>
            <a:ext cx="1253100" cy="757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Web application front end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988450" y="2227100"/>
            <a:ext cx="1253100" cy="757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Trading bot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049213" y="3639275"/>
            <a:ext cx="1131575" cy="83885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Trading algorithm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(A2C)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762700" y="3639275"/>
            <a:ext cx="1131575" cy="83885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Data fetching API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3611525" y="1887700"/>
            <a:ext cx="2276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6"/>
          <p:cNvCxnSpPr/>
          <p:nvPr/>
        </p:nvCxnSpPr>
        <p:spPr>
          <a:xfrm rot="10800000">
            <a:off x="5878000" y="1298500"/>
            <a:ext cx="4800" cy="579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6"/>
          <p:cNvCxnSpPr>
            <a:endCxn id="74" idx="2"/>
          </p:cNvCxnSpPr>
          <p:nvPr/>
        </p:nvCxnSpPr>
        <p:spPr>
          <a:xfrm rot="10800000">
            <a:off x="3615000" y="1363975"/>
            <a:ext cx="0" cy="51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3615000" y="1890450"/>
            <a:ext cx="0" cy="311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6"/>
          <p:cNvCxnSpPr>
            <a:stCxn id="77" idx="0"/>
          </p:cNvCxnSpPr>
          <p:nvPr/>
        </p:nvCxnSpPr>
        <p:spPr>
          <a:xfrm rot="10800000">
            <a:off x="1328488" y="2617175"/>
            <a:ext cx="0" cy="1022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6"/>
          <p:cNvCxnSpPr>
            <a:endCxn id="75" idx="1"/>
          </p:cNvCxnSpPr>
          <p:nvPr/>
        </p:nvCxnSpPr>
        <p:spPr>
          <a:xfrm>
            <a:off x="1323750" y="2605850"/>
            <a:ext cx="16647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6"/>
          <p:cNvCxnSpPr>
            <a:stCxn id="76" idx="0"/>
            <a:endCxn id="75" idx="2"/>
          </p:cNvCxnSpPr>
          <p:nvPr/>
        </p:nvCxnSpPr>
        <p:spPr>
          <a:xfrm rot="10800000">
            <a:off x="3615000" y="2984675"/>
            <a:ext cx="0" cy="654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5314650" y="2186425"/>
            <a:ext cx="2416750" cy="838850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</a:rPr>
              <a:t>Order management usin</a:t>
            </a:r>
            <a:r>
              <a:rPr b="1" lang="en-GB"/>
              <a:t>g market data as well as trade data</a:t>
            </a:r>
            <a:r>
              <a:rPr b="1" i="0" lang="en-GB" sz="1400" u="none" cap="none" strike="noStrike">
                <a:solidFill>
                  <a:srgbClr val="000000"/>
                </a:solidFill>
              </a:rPr>
              <a:t> (paper trading)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 rot="10800000">
            <a:off x="4241550" y="2605850"/>
            <a:ext cx="1073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6536850" y="3025275"/>
            <a:ext cx="253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rgbClr val="38761D"/>
                </a:solidFill>
              </a:rPr>
              <a:t>For Market data and trade data:</a:t>
            </a:r>
            <a:endParaRPr b="1" sz="1200">
              <a:solidFill>
                <a:srgbClr val="38761D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If sharpe ratio&gt;0.4 buy action, </a:t>
            </a:r>
            <a:endParaRPr b="1" i="0" sz="1200" u="none" cap="none" strike="noStrike">
              <a:solidFill>
                <a:srgbClr val="38761D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If reward &lt; 0.02 of previous reward selling action</a:t>
            </a:r>
            <a:endParaRPr b="1" i="0" sz="1200" u="none" cap="none" strike="noStrike">
              <a:solidFill>
                <a:srgbClr val="38761D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261125" y="3597000"/>
            <a:ext cx="18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Deep Reinforcement Learning algorithms for model training and</a:t>
            </a:r>
            <a:r>
              <a:rPr b="1" lang="en-GB" sz="1200">
                <a:solidFill>
                  <a:srgbClr val="38761D"/>
                </a:solidFill>
              </a:rPr>
              <a:t> returns </a:t>
            </a:r>
            <a:r>
              <a:rPr b="1" i="0" lang="en-GB" sz="1200" u="none" cap="none" strike="noStrike">
                <a:solidFill>
                  <a:srgbClr val="38761D"/>
                </a:solidFill>
              </a:rPr>
              <a:t>calculations </a:t>
            </a:r>
            <a:endParaRPr b="1" i="0" sz="1200" u="none" cap="none" strike="noStrike">
              <a:solidFill>
                <a:srgbClr val="38761D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20300" y="4464300"/>
            <a:ext cx="221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8761D"/>
                </a:solidFill>
              </a:rPr>
              <a:t>To fetch historical trading data we can use Alpaca </a:t>
            </a:r>
            <a:r>
              <a:rPr b="1" lang="en-GB" sz="1200">
                <a:solidFill>
                  <a:srgbClr val="38761D"/>
                </a:solidFill>
              </a:rPr>
              <a:t>API or Yahoo finance api</a:t>
            </a:r>
            <a:endParaRPr b="1" i="0" sz="1200" u="none" cap="none" strike="noStrike">
              <a:solidFill>
                <a:srgbClr val="38761D"/>
              </a:solidFill>
            </a:endParaRPr>
          </a:p>
        </p:txBody>
      </p:sp>
      <p:cxnSp>
        <p:nvCxnSpPr>
          <p:cNvPr id="90" name="Google Shape;90;p16"/>
          <p:cNvCxnSpPr>
            <a:stCxn id="75" idx="3"/>
            <a:endCxn id="85" idx="1"/>
          </p:cNvCxnSpPr>
          <p:nvPr/>
        </p:nvCxnSpPr>
        <p:spPr>
          <a:xfrm>
            <a:off x="4241550" y="2605850"/>
            <a:ext cx="1073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16"/>
          <p:cNvCxnSpPr>
            <a:stCxn id="75" idx="2"/>
            <a:endCxn id="76" idx="0"/>
          </p:cNvCxnSpPr>
          <p:nvPr/>
        </p:nvCxnSpPr>
        <p:spPr>
          <a:xfrm>
            <a:off x="3615000" y="2984600"/>
            <a:ext cx="0" cy="654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Sharpe Ratio</a:t>
            </a:r>
            <a:endParaRPr b="1"/>
          </a:p>
        </p:txBody>
      </p:sp>
      <p:sp>
        <p:nvSpPr>
          <p:cNvPr id="360" name="Google Shape;360;p52"/>
          <p:cNvSpPr txBox="1"/>
          <p:nvPr/>
        </p:nvSpPr>
        <p:spPr>
          <a:xfrm>
            <a:off x="214300" y="2321650"/>
            <a:ext cx="3061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Programmatically</a:t>
            </a:r>
            <a:endParaRPr/>
          </a:p>
        </p:txBody>
      </p:sp>
      <p:sp>
        <p:nvSpPr>
          <p:cNvPr id="361" name="Google Shape;361;p52"/>
          <p:cNvSpPr txBox="1"/>
          <p:nvPr/>
        </p:nvSpPr>
        <p:spPr>
          <a:xfrm>
            <a:off x="311700" y="3727650"/>
            <a:ext cx="5698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Library we find the average sharpe ratio Using close price</a:t>
            </a:r>
            <a:endParaRPr/>
          </a:p>
        </p:txBody>
      </p:sp>
      <p:sp>
        <p:nvSpPr>
          <p:cNvPr id="362" name="Google Shape;362;p52"/>
          <p:cNvSpPr txBox="1"/>
          <p:nvPr/>
        </p:nvSpPr>
        <p:spPr>
          <a:xfrm>
            <a:off x="2891675" y="292625"/>
            <a:ext cx="45963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/>
              <a:t>Sharpe Ratio (S) = (Rp - Rf) / σp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Where: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 </a:t>
            </a:r>
            <a:r>
              <a:rPr lang="en-GB" sz="1500"/>
              <a:t>is the Sharpe Ratio.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Rp</a:t>
            </a:r>
            <a:r>
              <a:rPr lang="en-GB" sz="1500"/>
              <a:t> is the average return of the investment.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Rf</a:t>
            </a:r>
            <a:r>
              <a:rPr lang="en-GB" sz="1500"/>
              <a:t> is the risk-free rate of return (usually a government bond yield or similar).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σp </a:t>
            </a:r>
            <a:r>
              <a:rPr lang="en-GB" sz="1500"/>
              <a:t>is the standard deviation of the returns.</a:t>
            </a:r>
            <a:endParaRPr sz="1500"/>
          </a:p>
        </p:txBody>
      </p:sp>
      <p:pic>
        <p:nvPicPr>
          <p:cNvPr id="363" name="Google Shape;3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69250"/>
            <a:ext cx="3910025" cy="77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12325"/>
            <a:ext cx="78016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622" y="1024450"/>
            <a:ext cx="1056367" cy="32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8800" y="4252650"/>
            <a:ext cx="14954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311700" y="31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Calculating The Cumulative sum of return from actions </a:t>
            </a:r>
            <a:endParaRPr b="1" sz="1720"/>
          </a:p>
        </p:txBody>
      </p:sp>
      <p:pic>
        <p:nvPicPr>
          <p:cNvPr id="372" name="Google Shape;3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67775"/>
            <a:ext cx="7286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3"/>
          <p:cNvSpPr txBox="1"/>
          <p:nvPr>
            <p:ph type="title"/>
          </p:nvPr>
        </p:nvSpPr>
        <p:spPr>
          <a:xfrm>
            <a:off x="311700" y="244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Calculating The Percentage change of action based </a:t>
            </a:r>
            <a:r>
              <a:rPr b="1" lang="en-GB" sz="2020"/>
              <a:t>cumulative</a:t>
            </a:r>
            <a:r>
              <a:rPr b="1" lang="en-GB" sz="2020"/>
              <a:t> sum </a:t>
            </a:r>
            <a:endParaRPr b="1" sz="1720"/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72300"/>
            <a:ext cx="8839200" cy="76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92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Displaying the actions </a:t>
            </a:r>
            <a:r>
              <a:rPr b="1" lang="en-GB" sz="2020"/>
              <a:t>occurred</a:t>
            </a:r>
            <a:r>
              <a:rPr b="1" lang="en-GB" sz="2020"/>
              <a:t> as per the model </a:t>
            </a:r>
            <a:endParaRPr b="1" sz="1720"/>
          </a:p>
        </p:txBody>
      </p:sp>
      <p:pic>
        <p:nvPicPr>
          <p:cNvPr id="380" name="Google Shape;3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62300"/>
            <a:ext cx="33528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311700" y="31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Calculating The Reward Drop from actions</a:t>
            </a:r>
            <a:endParaRPr b="1" sz="1720"/>
          </a:p>
        </p:txBody>
      </p:sp>
      <p:sp>
        <p:nvSpPr>
          <p:cNvPr id="386" name="Google Shape;386;p55"/>
          <p:cNvSpPr txBox="1"/>
          <p:nvPr/>
        </p:nvSpPr>
        <p:spPr>
          <a:xfrm>
            <a:off x="311700" y="962175"/>
            <a:ext cx="86052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</a:t>
            </a:r>
            <a:r>
              <a:rPr lang="en-GB"/>
              <a:t>the "Reward Drop Percentage" when a 'Sell' action is encountered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inds highest price and close price between the current 'Sell' action and the previous action</a:t>
            </a:r>
            <a:endParaRPr/>
          </a:p>
        </p:txBody>
      </p:sp>
      <p:pic>
        <p:nvPicPr>
          <p:cNvPr id="387" name="Google Shape;3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849275"/>
            <a:ext cx="76295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975" y="3497100"/>
            <a:ext cx="41680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311700" y="92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Displaying the actions occurred as per the model </a:t>
            </a:r>
            <a:endParaRPr b="1" sz="1720"/>
          </a:p>
        </p:txBody>
      </p:sp>
      <p:pic>
        <p:nvPicPr>
          <p:cNvPr id="394" name="Google Shape;3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0" y="1634275"/>
            <a:ext cx="69913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6"/>
          <p:cNvSpPr txBox="1"/>
          <p:nvPr/>
        </p:nvSpPr>
        <p:spPr>
          <a:xfrm>
            <a:off x="201250" y="2336575"/>
            <a:ext cx="7596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</a:t>
            </a:r>
            <a:r>
              <a:rPr lang="en-GB"/>
              <a:t>hange in Reward' column helps track the changes in returns from one time step to the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find it using diff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/>
          <p:nvPr>
            <p:ph type="title"/>
          </p:nvPr>
        </p:nvSpPr>
        <p:spPr>
          <a:xfrm>
            <a:off x="235500" y="233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Parameter Displaying</a:t>
            </a:r>
            <a:endParaRPr b="1" sz="2620"/>
          </a:p>
        </p:txBody>
      </p:sp>
      <p:pic>
        <p:nvPicPr>
          <p:cNvPr id="401" name="Google Shape;401;p57"/>
          <p:cNvPicPr preferRelativeResize="0"/>
          <p:nvPr/>
        </p:nvPicPr>
        <p:blipFill rotWithShape="1">
          <a:blip r:embed="rId3">
            <a:alphaModFix/>
          </a:blip>
          <a:srcRect b="0" l="1516" r="0" t="0"/>
          <a:stretch/>
        </p:blipFill>
        <p:spPr>
          <a:xfrm>
            <a:off x="104425" y="960025"/>
            <a:ext cx="8935150" cy="35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Getting positions from alpaca</a:t>
            </a:r>
            <a:endParaRPr b="1"/>
          </a:p>
        </p:txBody>
      </p:sp>
      <p:sp>
        <p:nvSpPr>
          <p:cNvPr id="407" name="Google Shape;407;p58"/>
          <p:cNvSpPr txBox="1"/>
          <p:nvPr/>
        </p:nvSpPr>
        <p:spPr>
          <a:xfrm>
            <a:off x="311700" y="1049800"/>
            <a:ext cx="84180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Retrieves the position for a given symbol and retrieves the quantity of stocks </a:t>
            </a:r>
            <a:endParaRPr sz="1600"/>
          </a:p>
        </p:txBody>
      </p:sp>
      <p:pic>
        <p:nvPicPr>
          <p:cNvPr id="408" name="Google Shape;4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1500"/>
            <a:ext cx="8520601" cy="239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>
            <p:ph type="title"/>
          </p:nvPr>
        </p:nvSpPr>
        <p:spPr>
          <a:xfrm>
            <a:off x="311700" y="15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Placing Buy And Sell Order</a:t>
            </a:r>
            <a:endParaRPr b="1"/>
          </a:p>
        </p:txBody>
      </p:sp>
      <p:sp>
        <p:nvSpPr>
          <p:cNvPr id="414" name="Google Shape;414;p59"/>
          <p:cNvSpPr txBox="1"/>
          <p:nvPr/>
        </p:nvSpPr>
        <p:spPr>
          <a:xfrm>
            <a:off x="311700" y="744325"/>
            <a:ext cx="85206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Buy order</a:t>
            </a:r>
            <a:r>
              <a:rPr lang="en-GB" sz="1800"/>
              <a:t> </a:t>
            </a:r>
            <a:r>
              <a:rPr b="1" lang="en-GB" sz="1800"/>
              <a:t>Conditions </a:t>
            </a:r>
            <a:r>
              <a:rPr lang="en-GB" sz="1800"/>
              <a:t>- 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If stock quantity is 0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Length is 81 or above (Here it is taken for experimental purpose, We can take 252 days as it is total trading days in a year)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Sharpe ratio calculated using net worth returns is above 0.1 (</a:t>
            </a:r>
            <a:r>
              <a:rPr lang="en-GB" sz="1800">
                <a:solidFill>
                  <a:schemeClr val="dk1"/>
                </a:solidFill>
              </a:rPr>
              <a:t>Here it is taken for experimental purpose)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Last action should be sell or none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219863"/>
            <a:ext cx="68008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0"/>
          <p:cNvSpPr txBox="1"/>
          <p:nvPr/>
        </p:nvSpPr>
        <p:spPr>
          <a:xfrm>
            <a:off x="1171575" y="407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Buy order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b="1" lang="en-GB" sz="1800">
                <a:solidFill>
                  <a:schemeClr val="dk1"/>
                </a:solidFill>
              </a:rPr>
              <a:t>Conditions </a:t>
            </a:r>
            <a:r>
              <a:rPr lang="en-GB" sz="1800">
                <a:solidFill>
                  <a:schemeClr val="dk1"/>
                </a:solidFill>
              </a:rPr>
              <a:t>-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1" name="Google Shape;421;p60"/>
          <p:cNvSpPr txBox="1"/>
          <p:nvPr/>
        </p:nvSpPr>
        <p:spPr>
          <a:xfrm>
            <a:off x="417150" y="45955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code which satisfies buying condition</a:t>
            </a:r>
            <a:endParaRPr sz="1300"/>
          </a:p>
        </p:txBody>
      </p:sp>
      <p:sp>
        <p:nvSpPr>
          <p:cNvPr id="422" name="Google Shape;422;p60"/>
          <p:cNvSpPr/>
          <p:nvPr/>
        </p:nvSpPr>
        <p:spPr>
          <a:xfrm>
            <a:off x="1972525" y="2056750"/>
            <a:ext cx="3892500" cy="26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0"/>
          <p:cNvSpPr/>
          <p:nvPr/>
        </p:nvSpPr>
        <p:spPr>
          <a:xfrm>
            <a:off x="1988550" y="2841925"/>
            <a:ext cx="5166900" cy="26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/>
        </p:nvSpPr>
        <p:spPr>
          <a:xfrm>
            <a:off x="311700" y="420475"/>
            <a:ext cx="8520600" cy="4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Sell order</a:t>
            </a:r>
            <a:r>
              <a:rPr lang="en-GB" sz="1800"/>
              <a:t> </a:t>
            </a:r>
            <a:r>
              <a:rPr b="1" lang="en-GB" sz="1800"/>
              <a:t>Conditions </a:t>
            </a:r>
            <a:r>
              <a:rPr lang="en-GB" sz="1800"/>
              <a:t>- 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If stock quantity is above 0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Length is 81 or above (Here it is taken for experimental purpose, We can take 252 days as it is total trading days in a year)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If there is a 2% dip in the last </a:t>
            </a:r>
            <a:r>
              <a:rPr lang="en-GB" sz="1800">
                <a:solidFill>
                  <a:schemeClr val="dk1"/>
                </a:solidFill>
              </a:rPr>
              <a:t>net worth returns </a:t>
            </a:r>
            <a:r>
              <a:rPr lang="en-GB" sz="1800"/>
              <a:t>from the previous </a:t>
            </a:r>
            <a:r>
              <a:rPr lang="en-GB" sz="1800">
                <a:solidFill>
                  <a:schemeClr val="dk1"/>
                </a:solidFill>
              </a:rPr>
              <a:t> net worth</a:t>
            </a:r>
            <a:r>
              <a:rPr lang="en-GB" sz="1800"/>
              <a:t> return (</a:t>
            </a:r>
            <a:r>
              <a:rPr lang="en-GB" sz="1800">
                <a:solidFill>
                  <a:schemeClr val="dk1"/>
                </a:solidFill>
              </a:rPr>
              <a:t>Here it is taken for experimental purpose)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Last action should be Buy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Based Approach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2"/>
          <p:cNvSpPr txBox="1"/>
          <p:nvPr/>
        </p:nvSpPr>
        <p:spPr>
          <a:xfrm>
            <a:off x="311700" y="420475"/>
            <a:ext cx="8520600" cy="4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Sell order</a:t>
            </a:r>
            <a:r>
              <a:rPr lang="en-GB" sz="1800"/>
              <a:t> </a:t>
            </a:r>
            <a:r>
              <a:rPr b="1" lang="en-GB" sz="1800"/>
              <a:t>Conditions </a:t>
            </a:r>
            <a:r>
              <a:rPr lang="en-GB" sz="1800"/>
              <a:t>-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34" name="Google Shape;43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380825"/>
            <a:ext cx="8832299" cy="238184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2"/>
          <p:cNvSpPr/>
          <p:nvPr/>
        </p:nvSpPr>
        <p:spPr>
          <a:xfrm>
            <a:off x="3849200" y="3018250"/>
            <a:ext cx="4983000" cy="30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2"/>
          <p:cNvSpPr txBox="1"/>
          <p:nvPr/>
        </p:nvSpPr>
        <p:spPr>
          <a:xfrm>
            <a:off x="6895950" y="4188300"/>
            <a:ext cx="2092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</a:t>
            </a:r>
            <a:r>
              <a:rPr lang="en-GB">
                <a:solidFill>
                  <a:schemeClr val="dk1"/>
                </a:solidFill>
              </a:rPr>
              <a:t>there is a 2% dip</a:t>
            </a:r>
            <a:endParaRPr/>
          </a:p>
        </p:txBody>
      </p:sp>
      <p:cxnSp>
        <p:nvCxnSpPr>
          <p:cNvPr id="437" name="Google Shape;437;p62"/>
          <p:cNvCxnSpPr/>
          <p:nvPr/>
        </p:nvCxnSpPr>
        <p:spPr>
          <a:xfrm flipH="1">
            <a:off x="8531300" y="3331050"/>
            <a:ext cx="9600" cy="86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Submitting Buy or Sell order </a:t>
            </a:r>
            <a:endParaRPr sz="2320"/>
          </a:p>
        </p:txBody>
      </p:sp>
      <p:pic>
        <p:nvPicPr>
          <p:cNvPr id="443" name="Google Shape;4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4" y="1238175"/>
            <a:ext cx="4309131" cy="18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74" y="3343200"/>
            <a:ext cx="4309125" cy="181286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3"/>
          <p:cNvSpPr txBox="1"/>
          <p:nvPr/>
        </p:nvSpPr>
        <p:spPr>
          <a:xfrm>
            <a:off x="42175" y="2069888"/>
            <a:ext cx="1360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  :</a:t>
            </a:r>
            <a:endParaRPr/>
          </a:p>
        </p:txBody>
      </p:sp>
      <p:sp>
        <p:nvSpPr>
          <p:cNvPr id="446" name="Google Shape;446;p63"/>
          <p:cNvSpPr txBox="1"/>
          <p:nvPr/>
        </p:nvSpPr>
        <p:spPr>
          <a:xfrm>
            <a:off x="42175" y="4158325"/>
            <a:ext cx="1360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Sell :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After every Buy or Sell order</a:t>
            </a:r>
            <a:endParaRPr sz="2320"/>
          </a:p>
        </p:txBody>
      </p:sp>
      <p:sp>
        <p:nvSpPr>
          <p:cNvPr id="452" name="Google Shape;452;p64"/>
          <p:cNvSpPr txBox="1"/>
          <p:nvPr/>
        </p:nvSpPr>
        <p:spPr>
          <a:xfrm>
            <a:off x="42175" y="2069888"/>
            <a:ext cx="1360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  :</a:t>
            </a:r>
            <a:endParaRPr/>
          </a:p>
        </p:txBody>
      </p:sp>
      <p:sp>
        <p:nvSpPr>
          <p:cNvPr id="453" name="Google Shape;453;p64"/>
          <p:cNvSpPr txBox="1"/>
          <p:nvPr/>
        </p:nvSpPr>
        <p:spPr>
          <a:xfrm>
            <a:off x="42175" y="4158325"/>
            <a:ext cx="1360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Sell :</a:t>
            </a:r>
            <a:endParaRPr/>
          </a:p>
        </p:txBody>
      </p:sp>
      <p:pic>
        <p:nvPicPr>
          <p:cNvPr id="454" name="Google Shape;4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5" y="3735201"/>
            <a:ext cx="4439789" cy="12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75" y="1657202"/>
            <a:ext cx="4522775" cy="12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4"/>
          <p:cNvSpPr txBox="1"/>
          <p:nvPr/>
        </p:nvSpPr>
        <p:spPr>
          <a:xfrm>
            <a:off x="5414975" y="1657188"/>
            <a:ext cx="38439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Last action will get saved by buy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Position set to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Quantity will be added</a:t>
            </a:r>
            <a:endParaRPr sz="1600"/>
          </a:p>
        </p:txBody>
      </p:sp>
      <p:sp>
        <p:nvSpPr>
          <p:cNvPr id="457" name="Google Shape;457;p64"/>
          <p:cNvSpPr txBox="1"/>
          <p:nvPr/>
        </p:nvSpPr>
        <p:spPr>
          <a:xfrm>
            <a:off x="5414975" y="3879900"/>
            <a:ext cx="37290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Last action will get saved by sell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Position set to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Quantity will be subtracted</a:t>
            </a:r>
            <a:endParaRPr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50" y="775975"/>
            <a:ext cx="7738149" cy="38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5"/>
          <p:cNvSpPr txBox="1"/>
          <p:nvPr>
            <p:ph type="title"/>
          </p:nvPr>
        </p:nvSpPr>
        <p:spPr>
          <a:xfrm>
            <a:off x="311700" y="8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Plotting graph on market based approach</a:t>
            </a:r>
            <a:endParaRPr b="1" sz="2620"/>
          </a:p>
        </p:txBody>
      </p:sp>
      <p:sp>
        <p:nvSpPr>
          <p:cNvPr id="464" name="Google Shape;464;p65"/>
          <p:cNvSpPr txBox="1"/>
          <p:nvPr/>
        </p:nvSpPr>
        <p:spPr>
          <a:xfrm>
            <a:off x="6592700" y="12369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 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465" name="Google Shape;465;p65"/>
          <p:cNvSpPr txBox="1"/>
          <p:nvPr/>
        </p:nvSpPr>
        <p:spPr>
          <a:xfrm>
            <a:off x="6822750" y="19883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900"/>
            <a:ext cx="7474200" cy="3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6"/>
          <p:cNvSpPr txBox="1"/>
          <p:nvPr>
            <p:ph type="title"/>
          </p:nvPr>
        </p:nvSpPr>
        <p:spPr>
          <a:xfrm>
            <a:off x="311700" y="8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Plotting graph on market based approach</a:t>
            </a:r>
            <a:endParaRPr b="1" sz="2620"/>
          </a:p>
        </p:txBody>
      </p:sp>
      <p:sp>
        <p:nvSpPr>
          <p:cNvPr id="472" name="Google Shape;472;p66"/>
          <p:cNvSpPr txBox="1"/>
          <p:nvPr/>
        </p:nvSpPr>
        <p:spPr>
          <a:xfrm>
            <a:off x="6585950" y="65345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 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473" name="Google Shape;473;p66"/>
          <p:cNvSpPr txBox="1"/>
          <p:nvPr/>
        </p:nvSpPr>
        <p:spPr>
          <a:xfrm>
            <a:off x="6816000" y="140492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325"/>
            <a:ext cx="6745310" cy="404717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7"/>
          <p:cNvSpPr txBox="1"/>
          <p:nvPr>
            <p:ph type="title"/>
          </p:nvPr>
        </p:nvSpPr>
        <p:spPr>
          <a:xfrm>
            <a:off x="311700" y="8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Plotting graph on market based approach</a:t>
            </a:r>
            <a:endParaRPr b="1" sz="2620"/>
          </a:p>
        </p:txBody>
      </p:sp>
      <p:sp>
        <p:nvSpPr>
          <p:cNvPr id="480" name="Google Shape;480;p67"/>
          <p:cNvSpPr txBox="1"/>
          <p:nvPr/>
        </p:nvSpPr>
        <p:spPr>
          <a:xfrm>
            <a:off x="6592700" y="12369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 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481" name="Google Shape;481;p67"/>
          <p:cNvSpPr txBox="1"/>
          <p:nvPr/>
        </p:nvSpPr>
        <p:spPr>
          <a:xfrm>
            <a:off x="6822750" y="19883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8"/>
          <p:cNvSpPr txBox="1"/>
          <p:nvPr>
            <p:ph type="title"/>
          </p:nvPr>
        </p:nvSpPr>
        <p:spPr>
          <a:xfrm>
            <a:off x="311700" y="8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20"/>
              <a:t>Plotting graph on market based approach</a:t>
            </a:r>
            <a:endParaRPr b="1" sz="2620"/>
          </a:p>
        </p:txBody>
      </p:sp>
      <p:sp>
        <p:nvSpPr>
          <p:cNvPr id="487" name="Google Shape;487;p68"/>
          <p:cNvSpPr txBox="1"/>
          <p:nvPr/>
        </p:nvSpPr>
        <p:spPr>
          <a:xfrm>
            <a:off x="6592700" y="1236900"/>
            <a:ext cx="22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CC4125"/>
                </a:solidFill>
              </a:rPr>
              <a:t>Start_date=202</a:t>
            </a:r>
            <a:r>
              <a:rPr b="1" lang="en-GB">
                <a:solidFill>
                  <a:srgbClr val="CC4125"/>
                </a:solidFill>
              </a:rPr>
              <a:t>2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     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End_date= 2023-0</a:t>
            </a:r>
            <a:r>
              <a:rPr b="1" lang="en-GB">
                <a:solidFill>
                  <a:srgbClr val="CC4125"/>
                </a:solidFill>
              </a:rPr>
              <a:t>8</a:t>
            </a:r>
            <a:r>
              <a:rPr b="1" i="0" lang="en-GB" sz="1400" u="none" cap="none" strike="noStrike">
                <a:solidFill>
                  <a:srgbClr val="CC4125"/>
                </a:solidFill>
              </a:rPr>
              <a:t>-</a:t>
            </a:r>
            <a:r>
              <a:rPr b="1" lang="en-GB">
                <a:solidFill>
                  <a:srgbClr val="CC4125"/>
                </a:solidFill>
              </a:rPr>
              <a:t>15</a:t>
            </a:r>
            <a:endParaRPr b="1" i="0" sz="1400" u="none" cap="none" strike="noStrike">
              <a:solidFill>
                <a:srgbClr val="CC4125"/>
              </a:solidFill>
            </a:endParaRPr>
          </a:p>
        </p:txBody>
      </p:sp>
      <p:sp>
        <p:nvSpPr>
          <p:cNvPr id="488" name="Google Shape;488;p68"/>
          <p:cNvSpPr txBox="1"/>
          <p:nvPr/>
        </p:nvSpPr>
        <p:spPr>
          <a:xfrm>
            <a:off x="6822750" y="1988375"/>
            <a:ext cx="209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Cumulative return:</a:t>
            </a:r>
            <a:r>
              <a:rPr b="1" lang="en-GB" sz="1200"/>
              <a:t> 0.062</a:t>
            </a:r>
            <a:endParaRPr b="1" sz="1200"/>
          </a:p>
        </p:txBody>
      </p:sp>
      <p:pic>
        <p:nvPicPr>
          <p:cNvPr id="489" name="Google Shape;48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6700"/>
            <a:ext cx="6517275" cy="39103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9"/>
          <p:cNvSpPr txBox="1"/>
          <p:nvPr>
            <p:ph type="title"/>
          </p:nvPr>
        </p:nvSpPr>
        <p:spPr>
          <a:xfrm>
            <a:off x="628650" y="8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600"/>
              <a:t>Get account balance from alpaca</a:t>
            </a:r>
            <a:endParaRPr b="1" sz="2600"/>
          </a:p>
        </p:txBody>
      </p:sp>
      <p:pic>
        <p:nvPicPr>
          <p:cNvPr id="495" name="Google Shape;495;p69"/>
          <p:cNvPicPr preferRelativeResize="0"/>
          <p:nvPr/>
        </p:nvPicPr>
        <p:blipFill rotWithShape="1">
          <a:blip r:embed="rId3">
            <a:alphaModFix/>
          </a:blip>
          <a:srcRect b="12172" l="0" r="0" t="0"/>
          <a:stretch/>
        </p:blipFill>
        <p:spPr>
          <a:xfrm>
            <a:off x="628650" y="2264675"/>
            <a:ext cx="5600700" cy="25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847100"/>
            <a:ext cx="5600700" cy="11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0"/>
          <p:cNvSpPr txBox="1"/>
          <p:nvPr>
            <p:ph idx="4294967295" type="title"/>
          </p:nvPr>
        </p:nvSpPr>
        <p:spPr>
          <a:xfrm>
            <a:off x="236900" y="184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79125" y="1690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Importing Libraries</a:t>
            </a:r>
            <a:endParaRPr b="1" sz="2220">
              <a:solidFill>
                <a:srgbClr val="434343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17150" y="45955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Imported libraries</a:t>
            </a:r>
            <a:endParaRPr sz="13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5" y="741775"/>
            <a:ext cx="4629449" cy="38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279125" y="1327975"/>
            <a:ext cx="1856100" cy="26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79125" y="2305350"/>
            <a:ext cx="2613000" cy="26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8"/>
          <p:cNvCxnSpPr/>
          <p:nvPr/>
        </p:nvCxnSpPr>
        <p:spPr>
          <a:xfrm flipH="1" rot="10800000">
            <a:off x="2135225" y="1439550"/>
            <a:ext cx="32655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105" idx="3"/>
          </p:cNvCxnSpPr>
          <p:nvPr/>
        </p:nvCxnSpPr>
        <p:spPr>
          <a:xfrm flipH="1" rot="10800000">
            <a:off x="2892125" y="2431650"/>
            <a:ext cx="2508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 txBox="1"/>
          <p:nvPr/>
        </p:nvSpPr>
        <p:spPr>
          <a:xfrm>
            <a:off x="5526950" y="1257425"/>
            <a:ext cx="3419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QuantStats is a Python library designed for quantitative finance and investment analysis</a:t>
            </a:r>
            <a:endParaRPr sz="1300"/>
          </a:p>
        </p:txBody>
      </p:sp>
      <p:sp>
        <p:nvSpPr>
          <p:cNvPr id="109" name="Google Shape;109;p18"/>
          <p:cNvSpPr txBox="1"/>
          <p:nvPr/>
        </p:nvSpPr>
        <p:spPr>
          <a:xfrm>
            <a:off x="5605625" y="2119800"/>
            <a:ext cx="34197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It is used by individual traders, quantitative analysts, and algorithmic trading firms to build and execute trading strategies in the financial markets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79125" y="1690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Getting the parameters from the user  </a:t>
            </a:r>
            <a:endParaRPr b="1" sz="2220">
              <a:solidFill>
                <a:srgbClr val="434343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99" y="741775"/>
            <a:ext cx="3851175" cy="39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17150" y="45955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UI  after selecting the parameters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79125" y="1690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Fetching the data from the API</a:t>
            </a:r>
            <a:endParaRPr b="1" sz="2220">
              <a:solidFill>
                <a:srgbClr val="434343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00" y="826650"/>
            <a:ext cx="8355378" cy="40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5674950" y="2521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Data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62" y="927750"/>
            <a:ext cx="6894275" cy="42157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279125" y="169075"/>
            <a:ext cx="53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434343"/>
                </a:solidFill>
              </a:rPr>
              <a:t>Capturing The Key Factors</a:t>
            </a:r>
            <a:endParaRPr b="1" sz="2220">
              <a:solidFill>
                <a:srgbClr val="434343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522550" y="252150"/>
            <a:ext cx="8309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Fig:</a:t>
            </a:r>
            <a:r>
              <a:rPr lang="en-GB" sz="1300"/>
              <a:t> Screenshot of the UI Output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