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510" r:id="rId2"/>
    <p:sldId id="511" r:id="rId3"/>
    <p:sldId id="515" r:id="rId4"/>
    <p:sldId id="501" r:id="rId5"/>
    <p:sldId id="512" r:id="rId6"/>
    <p:sldId id="513" r:id="rId7"/>
    <p:sldId id="514" r:id="rId8"/>
    <p:sldId id="517" r:id="rId9"/>
    <p:sldId id="519" r:id="rId10"/>
    <p:sldId id="520" r:id="rId11"/>
    <p:sldId id="521" r:id="rId12"/>
    <p:sldId id="523" r:id="rId13"/>
  </p:sldIdLst>
  <p:sldSz cx="12188825" cy="6858000"/>
  <p:notesSz cx="6973888" cy="9236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13" userDrawn="1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pos="2161">
          <p15:clr>
            <a:srgbClr val="A4A3A4"/>
          </p15:clr>
        </p15:guide>
        <p15:guide id="5" orient="horz" pos="2962">
          <p15:clr>
            <a:srgbClr val="A4A3A4"/>
          </p15:clr>
        </p15:guide>
        <p15:guide id="6" orient="horz" pos="2909">
          <p15:clr>
            <a:srgbClr val="A4A3A4"/>
          </p15:clr>
        </p15:guide>
        <p15:guide id="7" pos="2250">
          <p15:clr>
            <a:srgbClr val="A4A3A4"/>
          </p15:clr>
        </p15:guide>
        <p15:guide id="8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0E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8934" autoAdjust="0"/>
  </p:normalViewPr>
  <p:slideViewPr>
    <p:cSldViewPr>
      <p:cViewPr varScale="1">
        <p:scale>
          <a:sx n="121" d="100"/>
          <a:sy n="121" d="100"/>
        </p:scale>
        <p:origin x="-664" y="-104"/>
      </p:cViewPr>
      <p:guideLst>
        <p:guide orient="horz" pos="1584"/>
        <p:guide orient="horz" pos="864"/>
        <p:guide orient="horz" pos="3792"/>
        <p:guide pos="3839"/>
        <p:guide pos="384"/>
        <p:guide pos="74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658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932"/>
        <p:guide orient="horz" pos="2880"/>
        <p:guide orient="horz" pos="2962"/>
        <p:guide orient="horz" pos="2909"/>
        <p:guide pos="2213"/>
        <p:guide pos="2161"/>
        <p:guide pos="2250"/>
        <p:guide pos="21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260" y="1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0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260" y="8772670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60" y="1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12/6/16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14363"/>
            <a:ext cx="5338762" cy="300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99" tIns="46299" rIns="92599" bIns="4629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4928" y="3848366"/>
            <a:ext cx="6044036" cy="49259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670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60" y="8772670"/>
            <a:ext cx="3022018" cy="461804"/>
          </a:xfrm>
          <a:prstGeom prst="rect">
            <a:avLst/>
          </a:prstGeom>
        </p:spPr>
        <p:txBody>
          <a:bodyPr vert="horz" lIns="92599" tIns="46299" rIns="92599" bIns="4629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915400" y="6429756"/>
            <a:ext cx="2513013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© 2014</a:t>
            </a:r>
            <a:r>
              <a:rPr lang="en-US" sz="1000" baseline="0" dirty="0" smtClean="0">
                <a:solidFill>
                  <a:schemeClr val="bg1"/>
                </a:solidFill>
              </a:rPr>
              <a:t> VMware Inc. All rights reserved.</a:t>
            </a:r>
          </a:p>
          <a:p>
            <a:pPr algn="r">
              <a:lnSpc>
                <a:spcPct val="90000"/>
              </a:lnSpc>
            </a:pPr>
            <a:r>
              <a:rPr lang="en-US" sz="1000" baseline="0" dirty="0" smtClean="0">
                <a:solidFill>
                  <a:schemeClr val="bg1"/>
                </a:solidFill>
              </a:rPr>
              <a:t>Confidential.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3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93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3" y="330200"/>
            <a:ext cx="118872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914400"/>
            <a:ext cx="11887200" cy="510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184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39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044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24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96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699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tags" Target="../tags/tag2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4742-AAF5-3440-8043-0FDBF8EFB33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76333817"/>
              </p:ext>
            </p:extLst>
          </p:nvPr>
        </p:nvGraphicFramePr>
        <p:xfrm>
          <a:off x="1588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688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Authz</a:t>
            </a:r>
            <a:r>
              <a:rPr lang="en-US" dirty="0" smtClean="0"/>
              <a:t> in xenon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4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3212" y="914400"/>
            <a:ext cx="11582400" cy="4876800"/>
          </a:xfrm>
          <a:prstGeom prst="rect">
            <a:avLst/>
          </a:prstGeom>
          <a:solidFill>
            <a:schemeClr val="bg2"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Organization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84212" y="1066800"/>
            <a:ext cx="10515600" cy="4191000"/>
            <a:chOff x="684212" y="1066800"/>
            <a:chExt cx="10515600" cy="4191000"/>
          </a:xfrm>
        </p:grpSpPr>
        <p:sp>
          <p:nvSpPr>
            <p:cNvPr id="10" name="Oval 9"/>
            <p:cNvSpPr/>
            <p:nvPr/>
          </p:nvSpPr>
          <p:spPr>
            <a:xfrm>
              <a:off x="684212" y="1219200"/>
              <a:ext cx="4648200" cy="403860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Project 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475412" y="1066800"/>
              <a:ext cx="4724400" cy="419100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1" name="Oval 30"/>
            <p:cNvSpPr/>
            <p:nvPr/>
          </p:nvSpPr>
          <p:spPr>
            <a:xfrm rot="19394084">
              <a:off x="8280381" y="1089734"/>
              <a:ext cx="2057400" cy="28956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  <a:p>
              <a:pPr algn="just"/>
              <a:endParaRPr lang="en-US" dirty="0" smtClean="0"/>
            </a:p>
            <a:p>
              <a:pPr algn="just"/>
              <a:endParaRPr lang="en-US" dirty="0"/>
            </a:p>
            <a:p>
              <a:pPr algn="just"/>
              <a:endParaRPr lang="en-US" dirty="0" smtClean="0"/>
            </a:p>
            <a:p>
              <a:pPr algn="just"/>
              <a:endParaRPr lang="en-US" dirty="0"/>
            </a:p>
            <a:p>
              <a:pPr algn="just"/>
              <a:r>
                <a:rPr lang="en-US" dirty="0" smtClean="0"/>
                <a:t>Project B</a:t>
              </a:r>
            </a:p>
          </p:txBody>
        </p:sp>
        <p:sp>
          <p:nvSpPr>
            <p:cNvPr id="3" name="Oval 2"/>
            <p:cNvSpPr/>
            <p:nvPr/>
          </p:nvSpPr>
          <p:spPr>
            <a:xfrm rot="20550284">
              <a:off x="803565" y="2109412"/>
              <a:ext cx="3833370" cy="16962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75812" y="2438400"/>
              <a:ext cx="5334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ResourceB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0012" y="3124200"/>
              <a:ext cx="8382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bar@bar.com</a:t>
              </a:r>
              <a:endParaRPr lang="en-US" sz="800" dirty="0" smtClean="0"/>
            </a:p>
          </p:txBody>
        </p:sp>
        <p:sp>
          <p:nvSpPr>
            <p:cNvPr id="7" name="Oval 6"/>
            <p:cNvSpPr/>
            <p:nvPr/>
          </p:nvSpPr>
          <p:spPr>
            <a:xfrm rot="19394084">
              <a:off x="2856171" y="1485631"/>
              <a:ext cx="2057400" cy="28956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B</a:t>
              </a:r>
            </a:p>
          </p:txBody>
        </p:sp>
        <p:sp>
          <p:nvSpPr>
            <p:cNvPr id="33" name="Oval 32"/>
            <p:cNvSpPr/>
            <p:nvPr/>
          </p:nvSpPr>
          <p:spPr>
            <a:xfrm rot="17721673">
              <a:off x="6632369" y="1872847"/>
              <a:ext cx="3540334" cy="196648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Project 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109699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Modeling Users and Resources belonging to multiple Projects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8812" y="2133600"/>
            <a:ext cx="8382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foo@bar.com</a:t>
            </a:r>
            <a:endParaRPr lang="en-US" sz="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380412" y="1905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42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03612" y="3657600"/>
            <a:ext cx="10668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foobar@bar.com</a:t>
            </a:r>
            <a:endParaRPr lang="en-US" sz="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03412" y="5486400"/>
            <a:ext cx="2286000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9412" y="5486400"/>
            <a:ext cx="2057400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9186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9412" y="914400"/>
            <a:ext cx="11734800" cy="5410200"/>
          </a:xfrm>
          <a:prstGeom prst="rect">
            <a:avLst/>
          </a:prstGeom>
          <a:solidFill>
            <a:srgbClr val="FFFF00">
              <a:alpha val="10000"/>
            </a:srgb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76200"/>
            <a:ext cx="10969943" cy="1143000"/>
          </a:xfrm>
        </p:spPr>
        <p:txBody>
          <a:bodyPr/>
          <a:lstStyle/>
          <a:p>
            <a:pPr algn="l"/>
            <a:r>
              <a:rPr lang="en-US" dirty="0" smtClean="0"/>
              <a:t>Resources across Organizations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0412" y="990600"/>
            <a:ext cx="5257800" cy="4495800"/>
            <a:chOff x="1217612" y="1524000"/>
            <a:chExt cx="7315200" cy="4495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217612" y="1524000"/>
              <a:ext cx="7315200" cy="4495800"/>
              <a:chOff x="3046412" y="1676400"/>
              <a:chExt cx="7315200" cy="44958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046412" y="16764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046412" y="1676400"/>
                  <a:ext cx="7315200" cy="4495800"/>
                  <a:chOff x="4037012" y="1143000"/>
                  <a:chExt cx="7315200" cy="449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4037012" y="1143000"/>
                    <a:ext cx="7315200" cy="4495800"/>
                    <a:chOff x="912812" y="1981200"/>
                    <a:chExt cx="7315200" cy="4495800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912812" y="1981200"/>
                      <a:ext cx="7315200" cy="4495800"/>
                      <a:chOff x="912812" y="1981200"/>
                      <a:chExt cx="7315200" cy="4495800"/>
                    </a:xfrm>
                  </p:grpSpPr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932612" y="40386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ResourceC</a:t>
                        </a:r>
                      </a:p>
                    </p:txBody>
                  </p:sp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303211" y="914400"/>
                        <a:chExt cx="11582401" cy="4876800"/>
                      </a:xfrm>
                    </p:grpSpPr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303211" y="914400"/>
                          <a:ext cx="11582401" cy="4876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alpha val="50000"/>
                          </a:schemeClr>
                        </a:solidFill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Organization A</a:t>
                          </a:r>
                        </a:p>
                      </p:txBody>
                    </p:sp>
                    <p:grpSp>
                      <p:nvGrpSpPr>
                        <p:cNvPr id="19" name="Group 18"/>
                        <p:cNvGrpSpPr/>
                        <p:nvPr/>
                      </p:nvGrpSpPr>
                      <p:grpSpPr>
                        <a:xfrm>
                          <a:off x="684212" y="1066800"/>
                          <a:ext cx="10515600" cy="4191000"/>
                          <a:chOff x="684212" y="1066800"/>
                          <a:chExt cx="10515600" cy="4191000"/>
                        </a:xfrm>
                      </p:grpSpPr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684212" y="1219200"/>
                            <a:ext cx="5494130" cy="403860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1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endParaRPr lang="en-US" dirty="0" smtClean="0"/>
                          </a:p>
                          <a:p>
                            <a:r>
                              <a:rPr lang="en-US" sz="1200" dirty="0" smtClean="0"/>
                              <a:t>Project A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6475412" y="1066800"/>
                            <a:ext cx="4724400" cy="419100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1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</p:txBody>
                      </p:sp>
                      <p:sp>
                        <p:nvSpPr>
                          <p:cNvPr id="31" name="Oval 30"/>
                          <p:cNvSpPr/>
                          <p:nvPr/>
                        </p:nvSpPr>
                        <p:spPr>
                          <a:xfrm rot="19394084">
                            <a:off x="8280381" y="1089734"/>
                            <a:ext cx="2057400" cy="2895667"/>
                          </a:xfrm>
                          <a:prstGeom prst="ellipse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endParaRPr lang="en-US" dirty="0" smtClean="0"/>
                          </a:p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endParaRPr lang="en-US" dirty="0" smtClean="0"/>
                          </a:p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r>
                              <a:rPr lang="en-US" sz="1200" dirty="0" smtClean="0"/>
                              <a:t>Project B</a:t>
                            </a:r>
                          </a:p>
                        </p:txBody>
                      </p:sp>
                      <p:sp>
                        <p:nvSpPr>
                          <p:cNvPr id="3" name="Oval 2"/>
                          <p:cNvSpPr/>
                          <p:nvPr/>
                        </p:nvSpPr>
                        <p:spPr>
                          <a:xfrm rot="20550284">
                            <a:off x="808270" y="2047655"/>
                            <a:ext cx="4643703" cy="1773020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</p:txBody>
                      </p:sp>
                      <p:sp>
                        <p:nvSpPr>
                          <p:cNvPr id="13" name="Rectangle 12"/>
                          <p:cNvSpPr/>
                          <p:nvPr/>
                        </p:nvSpPr>
                        <p:spPr>
                          <a:xfrm>
                            <a:off x="8864116" y="2438400"/>
                            <a:ext cx="1345096" cy="304799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 smtClean="0"/>
                              <a:t>ResourceB</a:t>
                            </a:r>
                          </a:p>
                        </p:txBody>
                      </p:sp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370012" y="3124200"/>
                            <a:ext cx="1115391" cy="304799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 err="1" smtClean="0"/>
                              <a:t>bar@bar.com</a:t>
                            </a:r>
                            <a:endParaRPr lang="en-US" sz="800" dirty="0" smtClean="0"/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 rot="19394084">
                            <a:off x="2856171" y="1485631"/>
                            <a:ext cx="2057400" cy="2895667"/>
                          </a:xfrm>
                          <a:prstGeom prst="ellipse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 smtClean="0"/>
                              <a:t>Project B</a:t>
                            </a:r>
                          </a:p>
                        </p:txBody>
                      </p:sp>
                      <p:sp>
                        <p:nvSpPr>
                          <p:cNvPr id="33" name="Oval 32"/>
                          <p:cNvSpPr/>
                          <p:nvPr/>
                        </p:nvSpPr>
                        <p:spPr>
                          <a:xfrm rot="17721673">
                            <a:off x="6964328" y="1712425"/>
                            <a:ext cx="3185267" cy="1966479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200" dirty="0" smtClean="0"/>
                              <a:t>Project A</a:t>
                            </a:r>
                          </a:p>
                        </p:txBody>
                      </p:sp>
                    </p:grpSp>
                  </p:grpSp>
                </p:grp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5484812" y="3733800"/>
                      <a:ext cx="5334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ResourceA</a:t>
                      </a:r>
                    </a:p>
                  </p:txBody>
                </p:sp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5408612" y="23622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5590829" y="4114800"/>
                  <a:ext cx="838200" cy="3048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/>
                    <a:t>foobar@bar.com</a:t>
                  </a:r>
                  <a:endParaRPr lang="en-US" sz="800" dirty="0" smtClean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579812" y="5715000"/>
                <a:ext cx="22860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Users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13412" y="5562600"/>
              <a:ext cx="2057400" cy="457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Resources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51612" y="990600"/>
            <a:ext cx="5257800" cy="4495800"/>
            <a:chOff x="1217612" y="1524000"/>
            <a:chExt cx="7315200" cy="4495800"/>
          </a:xfrm>
        </p:grpSpPr>
        <p:grpSp>
          <p:nvGrpSpPr>
            <p:cNvPr id="29" name="Group 28"/>
            <p:cNvGrpSpPr/>
            <p:nvPr/>
          </p:nvGrpSpPr>
          <p:grpSpPr>
            <a:xfrm>
              <a:off x="1217612" y="1524000"/>
              <a:ext cx="7315200" cy="4495800"/>
              <a:chOff x="3046412" y="1676400"/>
              <a:chExt cx="7315200" cy="44958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046412" y="16764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046412" y="1676400"/>
                  <a:ext cx="7315200" cy="4495800"/>
                  <a:chOff x="4037012" y="1143000"/>
                  <a:chExt cx="7315200" cy="4495800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037012" y="1143000"/>
                    <a:ext cx="7315200" cy="4495800"/>
                    <a:chOff x="912812" y="1981200"/>
                    <a:chExt cx="7315200" cy="44958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912812" y="1981200"/>
                      <a:ext cx="7315200" cy="4495800"/>
                      <a:chOff x="912812" y="1981200"/>
                      <a:chExt cx="7315200" cy="4495800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932612" y="40386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ResourceC</a:t>
                        </a:r>
                      </a:p>
                    </p:txBody>
                  </p: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303211" y="914400"/>
                        <a:chExt cx="11582401" cy="4876800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03211" y="914400"/>
                          <a:ext cx="11582401" cy="4876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alpha val="50000"/>
                          </a:schemeClr>
                        </a:solidFill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Organization B</a:t>
                          </a:r>
                        </a:p>
                      </p:txBody>
                    </p:sp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684212" y="1066800"/>
                          <a:ext cx="10515600" cy="4191000"/>
                          <a:chOff x="684212" y="1066800"/>
                          <a:chExt cx="10515600" cy="4191000"/>
                        </a:xfrm>
                      </p:grpSpPr>
                      <p:sp>
                        <p:nvSpPr>
                          <p:cNvPr id="46" name="Oval 45"/>
                          <p:cNvSpPr/>
                          <p:nvPr/>
                        </p:nvSpPr>
                        <p:spPr>
                          <a:xfrm>
                            <a:off x="684212" y="1219200"/>
                            <a:ext cx="5494130" cy="403860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1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endParaRPr lang="en-US" dirty="0" smtClean="0"/>
                          </a:p>
                          <a:p>
                            <a:r>
                              <a:rPr lang="en-US" sz="1200" dirty="0" smtClean="0"/>
                              <a:t>Project A</a:t>
                            </a:r>
                          </a:p>
                        </p:txBody>
                      </p:sp>
                      <p:sp>
                        <p:nvSpPr>
                          <p:cNvPr id="47" name="Oval 46"/>
                          <p:cNvSpPr/>
                          <p:nvPr/>
                        </p:nvSpPr>
                        <p:spPr>
                          <a:xfrm>
                            <a:off x="6475412" y="1066800"/>
                            <a:ext cx="4724400" cy="419100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alpha val="1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</p:txBody>
                      </p:sp>
                      <p:sp>
                        <p:nvSpPr>
                          <p:cNvPr id="48" name="Oval 47"/>
                          <p:cNvSpPr/>
                          <p:nvPr/>
                        </p:nvSpPr>
                        <p:spPr>
                          <a:xfrm rot="19394084">
                            <a:off x="8280381" y="1089734"/>
                            <a:ext cx="2057400" cy="2895667"/>
                          </a:xfrm>
                          <a:prstGeom prst="ellipse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endParaRPr lang="en-US" dirty="0" smtClean="0"/>
                          </a:p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endParaRPr lang="en-US" dirty="0" smtClean="0"/>
                          </a:p>
                          <a:p>
                            <a:pPr algn="just"/>
                            <a:endParaRPr lang="en-US" dirty="0"/>
                          </a:p>
                          <a:p>
                            <a:pPr algn="just"/>
                            <a:r>
                              <a:rPr lang="en-US" sz="1200" dirty="0" smtClean="0"/>
                              <a:t>Project C</a:t>
                            </a:r>
                          </a:p>
                        </p:txBody>
                      </p:sp>
                      <p:sp>
                        <p:nvSpPr>
                          <p:cNvPr id="49" name="Oval 48"/>
                          <p:cNvSpPr/>
                          <p:nvPr/>
                        </p:nvSpPr>
                        <p:spPr>
                          <a:xfrm rot="20550284">
                            <a:off x="808270" y="2047655"/>
                            <a:ext cx="4643703" cy="1773020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</p:txBody>
                      </p:sp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8864116" y="2438400"/>
                            <a:ext cx="1345096" cy="304799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 smtClean="0"/>
                              <a:t>ResourceB</a:t>
                            </a:r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370012" y="3124200"/>
                            <a:ext cx="1115391" cy="304799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800" dirty="0" err="1" smtClean="0"/>
                              <a:t>bar@bar.com</a:t>
                            </a:r>
                            <a:endParaRPr lang="en-US" sz="800" dirty="0" smtClean="0"/>
                          </a:p>
                        </p:txBody>
                      </p:sp>
                      <p:sp>
                        <p:nvSpPr>
                          <p:cNvPr id="52" name="Oval 51"/>
                          <p:cNvSpPr/>
                          <p:nvPr/>
                        </p:nvSpPr>
                        <p:spPr>
                          <a:xfrm rot="19394084">
                            <a:off x="2856171" y="1485631"/>
                            <a:ext cx="2057400" cy="2895667"/>
                          </a:xfrm>
                          <a:prstGeom prst="ellipse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 smtClean="0"/>
                              <a:t>Project C</a:t>
                            </a:r>
                          </a:p>
                        </p:txBody>
                      </p:sp>
                      <p:sp>
                        <p:nvSpPr>
                          <p:cNvPr id="53" name="Oval 52"/>
                          <p:cNvSpPr/>
                          <p:nvPr/>
                        </p:nvSpPr>
                        <p:spPr>
                          <a:xfrm rot="17721673">
                            <a:off x="6964328" y="1712425"/>
                            <a:ext cx="3185267" cy="1966479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200" dirty="0" smtClean="0"/>
                              <a:t>Project A</a:t>
                            </a:r>
                          </a:p>
                        </p:txBody>
                      </p:sp>
                    </p:grpSp>
                  </p:grpSp>
                </p:grp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484812" y="3733800"/>
                      <a:ext cx="5334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ResourceA</a:t>
                      </a:r>
                    </a:p>
                  </p:txBody>
                </p: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5408612" y="23622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5590829" y="4114800"/>
                  <a:ext cx="838200" cy="3048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/>
                    <a:t>foobar@bar.com</a:t>
                  </a:r>
                  <a:endParaRPr lang="en-US" sz="800" dirty="0" smtClean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3579812" y="5715000"/>
                <a:ext cx="22860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Users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713412" y="5562600"/>
              <a:ext cx="2057400" cy="457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Resources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6612" y="5791200"/>
            <a:ext cx="2971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Lucene datastore</a:t>
            </a:r>
          </a:p>
        </p:txBody>
      </p:sp>
    </p:spTree>
    <p:extLst>
      <p:ext uri="{BB962C8B-B14F-4D97-AF65-F5344CB8AC3E}">
        <p14:creationId xmlns:p14="http://schemas.microsoft.com/office/powerpoint/2010/main" val="497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10969943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Multiple independent </a:t>
            </a:r>
            <a:r>
              <a:rPr lang="en-US" sz="3200" dirty="0" smtClean="0"/>
              <a:t>deployments </a:t>
            </a:r>
            <a:r>
              <a:rPr lang="en-US" sz="3200" dirty="0" smtClean="0"/>
              <a:t>with no data sharing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79412" y="914400"/>
            <a:ext cx="4876800" cy="4267200"/>
            <a:chOff x="379412" y="914400"/>
            <a:chExt cx="11734800" cy="5410200"/>
          </a:xfrm>
        </p:grpSpPr>
        <p:sp>
          <p:nvSpPr>
            <p:cNvPr id="24" name="Rectangle 23"/>
            <p:cNvSpPr/>
            <p:nvPr/>
          </p:nvSpPr>
          <p:spPr>
            <a:xfrm>
              <a:off x="379412" y="914400"/>
              <a:ext cx="11734800" cy="5410200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0412" y="990600"/>
              <a:ext cx="5257800" cy="4495800"/>
              <a:chOff x="1217612" y="1524000"/>
              <a:chExt cx="7315200" cy="4495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217612" y="15240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046412" y="1676400"/>
                  <a:ext cx="7315200" cy="4495800"/>
                  <a:chOff x="3046412" y="1676400"/>
                  <a:chExt cx="7315200" cy="449580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046412" y="1676400"/>
                    <a:ext cx="7315200" cy="4495800"/>
                    <a:chOff x="4037012" y="1143000"/>
                    <a:chExt cx="7315200" cy="449580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4037012" y="1143000"/>
                      <a:ext cx="7315200" cy="4495800"/>
                      <a:chOff x="912812" y="1981200"/>
                      <a:chExt cx="7315200" cy="4495800"/>
                    </a:xfrm>
                  </p:grpSpPr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912812" y="1981200"/>
                        <a:chExt cx="7315200" cy="4495800"/>
                      </a:xfrm>
                    </p:grpSpPr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6932612" y="4038600"/>
                          <a:ext cx="533400" cy="3048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smtClean="0"/>
                            <a:t>ResourceC</a:t>
                          </a:r>
                        </a:p>
                      </p:txBody>
                    </p:sp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912812" y="1981200"/>
                          <a:ext cx="7315200" cy="4495800"/>
                          <a:chOff x="303211" y="914400"/>
                          <a:chExt cx="11582401" cy="4876800"/>
                        </a:xfrm>
                      </p:grpSpPr>
                      <p:sp>
                        <p:nvSpPr>
                          <p:cNvPr id="15" name="Rectangle 14"/>
                          <p:cNvSpPr/>
                          <p:nvPr/>
                        </p:nvSpPr>
                        <p:spPr>
                          <a:xfrm>
                            <a:off x="303211" y="914400"/>
                            <a:ext cx="11582401" cy="487680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r>
                              <a:rPr lang="en-US" dirty="0" smtClean="0"/>
                              <a:t>Organization A</a:t>
                            </a:r>
                          </a:p>
                        </p:txBody>
                      </p:sp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684212" y="1066800"/>
                            <a:ext cx="10515600" cy="4191000"/>
                            <a:chOff x="684212" y="1066800"/>
                            <a:chExt cx="10515600" cy="4191000"/>
                          </a:xfrm>
                        </p:grpSpPr>
                        <p:sp>
                          <p:nvSpPr>
                            <p:cNvPr id="10" name="Oval 9"/>
                            <p:cNvSpPr/>
                            <p:nvPr/>
                          </p:nvSpPr>
                          <p:spPr>
                            <a:xfrm>
                              <a:off x="684212" y="1219200"/>
                              <a:ext cx="5494130" cy="40386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  <a:p>
                              <a:pPr algn="ctr"/>
                              <a:endParaRPr lang="en-US" dirty="0"/>
                            </a:p>
                            <a:p>
                              <a:endParaRPr lang="en-US" dirty="0" smtClean="0"/>
                            </a:p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  <p:sp>
                          <p:nvSpPr>
                            <p:cNvPr id="11" name="Oval 10"/>
                            <p:cNvSpPr/>
                            <p:nvPr/>
                          </p:nvSpPr>
                          <p:spPr>
                            <a:xfrm>
                              <a:off x="6475412" y="1066800"/>
                              <a:ext cx="4724400" cy="4191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31" name="Oval 30"/>
                            <p:cNvSpPr/>
                            <p:nvPr/>
                          </p:nvSpPr>
                          <p:spPr>
                            <a:xfrm rot="19394084">
                              <a:off x="8280381" y="1089734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r>
                                <a:rPr lang="en-US" sz="1200" dirty="0" smtClean="0"/>
                                <a:t>Project B</a:t>
                              </a:r>
                            </a:p>
                          </p:txBody>
                        </p:sp>
                        <p:sp>
                          <p:nvSpPr>
                            <p:cNvPr id="3" name="Oval 2"/>
                            <p:cNvSpPr/>
                            <p:nvPr/>
                          </p:nvSpPr>
                          <p:spPr>
                            <a:xfrm rot="20550284">
                              <a:off x="808270" y="2047655"/>
                              <a:ext cx="4643703" cy="1773020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8864116" y="2438400"/>
                              <a:ext cx="1345096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smtClean="0"/>
                                <a:t>ResourceB</a:t>
                              </a:r>
                            </a:p>
                          </p:txBody>
                        </p:sp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1370012" y="3124200"/>
                              <a:ext cx="1115391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err="1" smtClean="0"/>
                                <a:t>bar@bar.com</a:t>
                              </a:r>
                              <a:endParaRPr lang="en-US" sz="800" dirty="0" smtClean="0"/>
                            </a:p>
                          </p:txBody>
                        </p:sp>
                        <p:sp>
                          <p:nvSpPr>
                            <p:cNvPr id="7" name="Oval 6"/>
                            <p:cNvSpPr/>
                            <p:nvPr/>
                          </p:nvSpPr>
                          <p:spPr>
                            <a:xfrm rot="19394084">
                              <a:off x="2856171" y="1485631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 smtClean="0"/>
                                <a:t>Project B</a:t>
                              </a:r>
                            </a:p>
                          </p:txBody>
                        </p:sp>
                        <p:sp>
                          <p:nvSpPr>
                            <p:cNvPr id="33" name="Oval 32"/>
                            <p:cNvSpPr/>
                            <p:nvPr/>
                          </p:nvSpPr>
                          <p:spPr>
                            <a:xfrm rot="17721673">
                              <a:off x="6964328" y="1712425"/>
                              <a:ext cx="3185267" cy="1966479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5484812" y="37338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ResourceA</a:t>
                        </a:r>
                      </a:p>
                    </p:txBody>
                  </p:sp>
                </p:grp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08612" y="2362200"/>
                      <a:ext cx="8382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/>
                        <a:t>foo@bar.com</a:t>
                      </a:r>
                      <a:endParaRPr lang="en-US" sz="800" dirty="0" smtClean="0"/>
                    </a:p>
                  </p:txBody>
                </p:sp>
              </p:grpSp>
              <p:sp>
                <p:nvSpPr>
                  <p:cNvPr id="30" name="Rectangle 29"/>
                  <p:cNvSpPr/>
                  <p:nvPr/>
                </p:nvSpPr>
                <p:spPr>
                  <a:xfrm>
                    <a:off x="5590829" y="41148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foobar@bar.com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3579812" y="5715000"/>
                  <a:ext cx="2286000" cy="4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/>
                    <a:t>Users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713412" y="5562600"/>
                <a:ext cx="20574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Resources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551612" y="990600"/>
              <a:ext cx="5257800" cy="4495800"/>
              <a:chOff x="1217612" y="1524000"/>
              <a:chExt cx="7315200" cy="44958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217612" y="15240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046412" y="1676400"/>
                  <a:ext cx="7315200" cy="4495800"/>
                  <a:chOff x="3046412" y="1676400"/>
                  <a:chExt cx="7315200" cy="4495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046412" y="1676400"/>
                    <a:ext cx="7315200" cy="4495800"/>
                    <a:chOff x="4037012" y="1143000"/>
                    <a:chExt cx="7315200" cy="4495800"/>
                  </a:xfrm>
                </p:grpSpPr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4037012" y="1143000"/>
                      <a:ext cx="7315200" cy="4495800"/>
                      <a:chOff x="912812" y="1981200"/>
                      <a:chExt cx="7315200" cy="4495800"/>
                    </a:xfrm>
                  </p:grpSpPr>
                  <p:grpSp>
                    <p:nvGrpSpPr>
                      <p:cNvPr id="40" name="Group 39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912812" y="1981200"/>
                        <a:chExt cx="7315200" cy="4495800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6932612" y="4038600"/>
                          <a:ext cx="533400" cy="3048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smtClean="0"/>
                            <a:t>ResourceC</a:t>
                          </a:r>
                        </a:p>
                      </p:txBody>
                    </p:sp>
                    <p:grpSp>
                      <p:nvGrpSpPr>
                        <p:cNvPr id="43" name="Group 42"/>
                        <p:cNvGrpSpPr/>
                        <p:nvPr/>
                      </p:nvGrpSpPr>
                      <p:grpSpPr>
                        <a:xfrm>
                          <a:off x="912812" y="1981200"/>
                          <a:ext cx="7315200" cy="4495800"/>
                          <a:chOff x="303211" y="914400"/>
                          <a:chExt cx="11582401" cy="4876800"/>
                        </a:xfrm>
                      </p:grpSpPr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303211" y="914400"/>
                            <a:ext cx="11582401" cy="487680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r>
                              <a:rPr lang="en-US" dirty="0" smtClean="0"/>
                              <a:t>Organization B</a:t>
                            </a:r>
                          </a:p>
                        </p:txBody>
                      </p:sp>
                      <p:grpSp>
                        <p:nvGrpSpPr>
                          <p:cNvPr id="45" name="Group 44"/>
                          <p:cNvGrpSpPr/>
                          <p:nvPr/>
                        </p:nvGrpSpPr>
                        <p:grpSpPr>
                          <a:xfrm>
                            <a:off x="684212" y="1066800"/>
                            <a:ext cx="10515600" cy="4191000"/>
                            <a:chOff x="684212" y="1066800"/>
                            <a:chExt cx="10515600" cy="4191000"/>
                          </a:xfrm>
                        </p:grpSpPr>
                        <p:sp>
                          <p:nvSpPr>
                            <p:cNvPr id="46" name="Oval 45"/>
                            <p:cNvSpPr/>
                            <p:nvPr/>
                          </p:nvSpPr>
                          <p:spPr>
                            <a:xfrm>
                              <a:off x="684212" y="1219200"/>
                              <a:ext cx="5494130" cy="40386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  <a:p>
                              <a:pPr algn="ctr"/>
                              <a:endParaRPr lang="en-US" dirty="0"/>
                            </a:p>
                            <a:p>
                              <a:endParaRPr lang="en-US" dirty="0" smtClean="0"/>
                            </a:p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  <p:sp>
                          <p:nvSpPr>
                            <p:cNvPr id="47" name="Oval 46"/>
                            <p:cNvSpPr/>
                            <p:nvPr/>
                          </p:nvSpPr>
                          <p:spPr>
                            <a:xfrm>
                              <a:off x="6475412" y="1066800"/>
                              <a:ext cx="4724400" cy="4191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48" name="Oval 47"/>
                            <p:cNvSpPr/>
                            <p:nvPr/>
                          </p:nvSpPr>
                          <p:spPr>
                            <a:xfrm rot="19394084">
                              <a:off x="8280381" y="1089734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r>
                                <a:rPr lang="en-US" sz="1200" dirty="0" smtClean="0"/>
                                <a:t>Project C</a:t>
                              </a:r>
                            </a:p>
                          </p:txBody>
                        </p:sp>
                        <p:sp>
                          <p:nvSpPr>
                            <p:cNvPr id="49" name="Oval 48"/>
                            <p:cNvSpPr/>
                            <p:nvPr/>
                          </p:nvSpPr>
                          <p:spPr>
                            <a:xfrm rot="20550284">
                              <a:off x="808270" y="2047655"/>
                              <a:ext cx="4643703" cy="1773020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50" name="Rectangle 49"/>
                            <p:cNvSpPr/>
                            <p:nvPr/>
                          </p:nvSpPr>
                          <p:spPr>
                            <a:xfrm>
                              <a:off x="8864116" y="2438400"/>
                              <a:ext cx="1345096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smtClean="0"/>
                                <a:t>ResourceB</a:t>
                              </a:r>
                            </a:p>
                          </p:txBody>
                        </p:sp>
                        <p:sp>
                          <p:nvSpPr>
                            <p:cNvPr id="51" name="Rectangle 50"/>
                            <p:cNvSpPr/>
                            <p:nvPr/>
                          </p:nvSpPr>
                          <p:spPr>
                            <a:xfrm>
                              <a:off x="1370012" y="3124200"/>
                              <a:ext cx="1115391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err="1" smtClean="0"/>
                                <a:t>bar@bar.com</a:t>
                              </a:r>
                              <a:endParaRPr lang="en-US" sz="800" dirty="0" smtClean="0"/>
                            </a:p>
                          </p:txBody>
                        </p:sp>
                        <p:sp>
                          <p:nvSpPr>
                            <p:cNvPr id="52" name="Oval 51"/>
                            <p:cNvSpPr/>
                            <p:nvPr/>
                          </p:nvSpPr>
                          <p:spPr>
                            <a:xfrm rot="19394084">
                              <a:off x="2856171" y="1485631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 smtClean="0"/>
                                <a:t>Project C</a:t>
                              </a:r>
                            </a:p>
                          </p:txBody>
                        </p:sp>
                        <p:sp>
                          <p:nvSpPr>
                            <p:cNvPr id="53" name="Oval 52"/>
                            <p:cNvSpPr/>
                            <p:nvPr/>
                          </p:nvSpPr>
                          <p:spPr>
                            <a:xfrm rot="17721673">
                              <a:off x="6964328" y="1712425"/>
                              <a:ext cx="3185267" cy="1966479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5484812" y="37338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ResourceA</a:t>
                        </a:r>
                      </a:p>
                    </p:txBody>
                  </p:sp>
                </p:grp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408612" y="2362200"/>
                      <a:ext cx="8382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/>
                        <a:t>foo@bar.com</a:t>
                      </a:r>
                      <a:endParaRPr lang="en-US" sz="800" dirty="0" smtClean="0"/>
                    </a:p>
                  </p:txBody>
                </p:sp>
              </p:grpSp>
              <p:sp>
                <p:nvSpPr>
                  <p:cNvPr id="37" name="Rectangle 36"/>
                  <p:cNvSpPr/>
                  <p:nvPr/>
                </p:nvSpPr>
                <p:spPr>
                  <a:xfrm>
                    <a:off x="5590829" y="41148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foobar@bar.com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579812" y="5715000"/>
                  <a:ext cx="2286000" cy="4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/>
                    <a:t>Users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713412" y="5562600"/>
                <a:ext cx="20574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Resources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5940425" y="838200"/>
            <a:ext cx="4878387" cy="4267200"/>
            <a:chOff x="379412" y="914400"/>
            <a:chExt cx="11734800" cy="5410200"/>
          </a:xfrm>
        </p:grpSpPr>
        <p:sp>
          <p:nvSpPr>
            <p:cNvPr id="55" name="Rectangle 54"/>
            <p:cNvSpPr/>
            <p:nvPr/>
          </p:nvSpPr>
          <p:spPr>
            <a:xfrm>
              <a:off x="379412" y="914400"/>
              <a:ext cx="11734800" cy="5410200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0412" y="990600"/>
              <a:ext cx="5257800" cy="4495800"/>
              <a:chOff x="1217612" y="1524000"/>
              <a:chExt cx="7315200" cy="44958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217612" y="15240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046412" y="1676400"/>
                  <a:ext cx="7315200" cy="4495800"/>
                  <a:chOff x="3046412" y="1676400"/>
                  <a:chExt cx="7315200" cy="449580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3046412" y="1676400"/>
                    <a:ext cx="7315200" cy="4495800"/>
                    <a:chOff x="4037012" y="1143000"/>
                    <a:chExt cx="7315200" cy="4495800"/>
                  </a:xfrm>
                </p:grpSpPr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4037012" y="1143000"/>
                      <a:ext cx="7315200" cy="4495800"/>
                      <a:chOff x="912812" y="1981200"/>
                      <a:chExt cx="7315200" cy="4495800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912812" y="1981200"/>
                        <a:chExt cx="7315200" cy="4495800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6932612" y="4038600"/>
                          <a:ext cx="533400" cy="3048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smtClean="0"/>
                            <a:t>ResourceC</a:t>
                          </a:r>
                        </a:p>
                      </p:txBody>
                    </p:sp>
                    <p:grpSp>
                      <p:nvGrpSpPr>
                        <p:cNvPr id="91" name="Group 90"/>
                        <p:cNvGrpSpPr/>
                        <p:nvPr/>
                      </p:nvGrpSpPr>
                      <p:grpSpPr>
                        <a:xfrm>
                          <a:off x="912812" y="1981200"/>
                          <a:ext cx="7315200" cy="4495800"/>
                          <a:chOff x="303211" y="914400"/>
                          <a:chExt cx="11582401" cy="4876800"/>
                        </a:xfrm>
                      </p:grpSpPr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303211" y="914400"/>
                            <a:ext cx="11582401" cy="487680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r>
                              <a:rPr lang="en-US" dirty="0" smtClean="0"/>
                              <a:t>Organization A</a:t>
                            </a:r>
                          </a:p>
                        </p:txBody>
                      </p:sp>
                      <p:grpSp>
                        <p:nvGrpSpPr>
                          <p:cNvPr id="93" name="Group 92"/>
                          <p:cNvGrpSpPr/>
                          <p:nvPr/>
                        </p:nvGrpSpPr>
                        <p:grpSpPr>
                          <a:xfrm>
                            <a:off x="684212" y="1066800"/>
                            <a:ext cx="10515600" cy="4191000"/>
                            <a:chOff x="684212" y="1066800"/>
                            <a:chExt cx="10515600" cy="4191000"/>
                          </a:xfrm>
                        </p:grpSpPr>
                        <p:sp>
                          <p:nvSpPr>
                            <p:cNvPr id="94" name="Oval 93"/>
                            <p:cNvSpPr/>
                            <p:nvPr/>
                          </p:nvSpPr>
                          <p:spPr>
                            <a:xfrm>
                              <a:off x="684212" y="1219200"/>
                              <a:ext cx="5494130" cy="40386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  <a:p>
                              <a:pPr algn="ctr"/>
                              <a:endParaRPr lang="en-US" dirty="0"/>
                            </a:p>
                            <a:p>
                              <a:endParaRPr lang="en-US" dirty="0" smtClean="0"/>
                            </a:p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  <p:sp>
                          <p:nvSpPr>
                            <p:cNvPr id="95" name="Oval 94"/>
                            <p:cNvSpPr/>
                            <p:nvPr/>
                          </p:nvSpPr>
                          <p:spPr>
                            <a:xfrm>
                              <a:off x="6475412" y="1066800"/>
                              <a:ext cx="4724400" cy="4191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96" name="Oval 95"/>
                            <p:cNvSpPr/>
                            <p:nvPr/>
                          </p:nvSpPr>
                          <p:spPr>
                            <a:xfrm rot="19394084">
                              <a:off x="8280381" y="1089734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r>
                                <a:rPr lang="en-US" sz="1200" dirty="0" smtClean="0"/>
                                <a:t>Project B</a:t>
                              </a:r>
                            </a:p>
                          </p:txBody>
                        </p:sp>
                        <p:sp>
                          <p:nvSpPr>
                            <p:cNvPr id="97" name="Oval 96"/>
                            <p:cNvSpPr/>
                            <p:nvPr/>
                          </p:nvSpPr>
                          <p:spPr>
                            <a:xfrm rot="20550284">
                              <a:off x="808270" y="2047655"/>
                              <a:ext cx="4643703" cy="1773020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98" name="Rectangle 97"/>
                            <p:cNvSpPr/>
                            <p:nvPr/>
                          </p:nvSpPr>
                          <p:spPr>
                            <a:xfrm>
                              <a:off x="8864116" y="2438400"/>
                              <a:ext cx="1345096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smtClean="0"/>
                                <a:t>ResourceB</a:t>
                              </a:r>
                            </a:p>
                          </p:txBody>
                        </p:sp>
                        <p:sp>
                          <p:nvSpPr>
                            <p:cNvPr id="99" name="Rectangle 98"/>
                            <p:cNvSpPr/>
                            <p:nvPr/>
                          </p:nvSpPr>
                          <p:spPr>
                            <a:xfrm>
                              <a:off x="1370012" y="3124200"/>
                              <a:ext cx="1115391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err="1" smtClean="0"/>
                                <a:t>bar@bar.com</a:t>
                              </a:r>
                              <a:endParaRPr lang="en-US" sz="800" dirty="0" smtClean="0"/>
                            </a:p>
                          </p:txBody>
                        </p:sp>
                        <p:sp>
                          <p:nvSpPr>
                            <p:cNvPr id="100" name="Oval 99"/>
                            <p:cNvSpPr/>
                            <p:nvPr/>
                          </p:nvSpPr>
                          <p:spPr>
                            <a:xfrm rot="19394084">
                              <a:off x="2856171" y="1485631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 smtClean="0"/>
                                <a:t>Project B</a:t>
                              </a:r>
                            </a:p>
                          </p:txBody>
                        </p:sp>
                        <p:sp>
                          <p:nvSpPr>
                            <p:cNvPr id="101" name="Oval 100"/>
                            <p:cNvSpPr/>
                            <p:nvPr/>
                          </p:nvSpPr>
                          <p:spPr>
                            <a:xfrm rot="17721673">
                              <a:off x="6964328" y="1712425"/>
                              <a:ext cx="3185267" cy="1966479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5484812" y="37338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ResourceA</a:t>
                        </a:r>
                      </a:p>
                    </p:txBody>
                  </p:sp>
                </p:grp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5408612" y="2362200"/>
                      <a:ext cx="8382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/>
                        <a:t>foo@bar.com</a:t>
                      </a:r>
                      <a:endParaRPr lang="en-US" sz="800" dirty="0" smtClean="0"/>
                    </a:p>
                  </p:txBody>
                </p:sp>
              </p:grpSp>
              <p:sp>
                <p:nvSpPr>
                  <p:cNvPr id="85" name="Rectangle 84"/>
                  <p:cNvSpPr/>
                  <p:nvPr/>
                </p:nvSpPr>
                <p:spPr>
                  <a:xfrm>
                    <a:off x="5590829" y="41148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foobar@bar.com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3579812" y="5715000"/>
                  <a:ext cx="2286000" cy="4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/>
                    <a:t>Users</a:t>
                  </a: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5713412" y="5562600"/>
                <a:ext cx="20574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Resources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51612" y="990600"/>
              <a:ext cx="5257800" cy="4495800"/>
              <a:chOff x="1217612" y="1524000"/>
              <a:chExt cx="7315200" cy="44958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217612" y="1524000"/>
                <a:ext cx="7315200" cy="4495800"/>
                <a:chOff x="3046412" y="1676400"/>
                <a:chExt cx="7315200" cy="44958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3046412" y="1676400"/>
                  <a:ext cx="7315200" cy="4495800"/>
                  <a:chOff x="3046412" y="1676400"/>
                  <a:chExt cx="7315200" cy="449580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046412" y="1676400"/>
                    <a:ext cx="7315200" cy="4495800"/>
                    <a:chOff x="4037012" y="1143000"/>
                    <a:chExt cx="7315200" cy="4495800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4037012" y="1143000"/>
                      <a:ext cx="7315200" cy="4495800"/>
                      <a:chOff x="912812" y="1981200"/>
                      <a:chExt cx="7315200" cy="4495800"/>
                    </a:xfrm>
                  </p:grpSpPr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912812" y="1981200"/>
                        <a:ext cx="7315200" cy="4495800"/>
                        <a:chOff x="912812" y="1981200"/>
                        <a:chExt cx="7315200" cy="4495800"/>
                      </a:xfrm>
                    </p:grpSpPr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6932612" y="4038600"/>
                          <a:ext cx="533400" cy="3048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smtClean="0"/>
                            <a:t>ResourceC</a:t>
                          </a:r>
                        </a:p>
                      </p:txBody>
                    </p:sp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912812" y="1981200"/>
                          <a:ext cx="7315200" cy="4495800"/>
                          <a:chOff x="303211" y="914400"/>
                          <a:chExt cx="11582401" cy="4876800"/>
                        </a:xfrm>
                      </p:grpSpPr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303211" y="914400"/>
                            <a:ext cx="11582401" cy="487680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alpha val="50000"/>
                            </a:schemeClr>
                          </a:solidFill>
                          <a:ln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endParaRPr lang="en-US" dirty="0"/>
                          </a:p>
                          <a:p>
                            <a:pPr algn="ctr"/>
                            <a:endParaRPr lang="en-US" dirty="0" smtClean="0"/>
                          </a:p>
                          <a:p>
                            <a:pPr algn="ctr"/>
                            <a:r>
                              <a:rPr lang="en-US" dirty="0" smtClean="0"/>
                              <a:t>Organization B</a:t>
                            </a:r>
                          </a:p>
                        </p:txBody>
                      </p:sp>
                      <p:grpSp>
                        <p:nvGrpSpPr>
                          <p:cNvPr id="71" name="Group 70"/>
                          <p:cNvGrpSpPr/>
                          <p:nvPr/>
                        </p:nvGrpSpPr>
                        <p:grpSpPr>
                          <a:xfrm>
                            <a:off x="684212" y="1066800"/>
                            <a:ext cx="10515600" cy="4191000"/>
                            <a:chOff x="684212" y="1066800"/>
                            <a:chExt cx="10515600" cy="4191000"/>
                          </a:xfrm>
                        </p:grpSpPr>
                        <p:sp>
                          <p:nvSpPr>
                            <p:cNvPr id="72" name="Oval 71"/>
                            <p:cNvSpPr/>
                            <p:nvPr/>
                          </p:nvSpPr>
                          <p:spPr>
                            <a:xfrm>
                              <a:off x="684212" y="1219200"/>
                              <a:ext cx="5494130" cy="40386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  <a:p>
                              <a:pPr algn="ctr"/>
                              <a:endParaRPr lang="en-US" dirty="0"/>
                            </a:p>
                            <a:p>
                              <a:endParaRPr lang="en-US" dirty="0" smtClean="0"/>
                            </a:p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  <p:sp>
                          <p:nvSpPr>
                            <p:cNvPr id="73" name="Oval 72"/>
                            <p:cNvSpPr/>
                            <p:nvPr/>
                          </p:nvSpPr>
                          <p:spPr>
                            <a:xfrm>
                              <a:off x="6475412" y="1066800"/>
                              <a:ext cx="4724400" cy="4191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1">
                                <a:alpha val="1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74" name="Oval 73"/>
                            <p:cNvSpPr/>
                            <p:nvPr/>
                          </p:nvSpPr>
                          <p:spPr>
                            <a:xfrm rot="19394084">
                              <a:off x="8280381" y="1089734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endParaRPr lang="en-US" dirty="0" smtClean="0"/>
                            </a:p>
                            <a:p>
                              <a:pPr algn="just"/>
                              <a:endParaRPr lang="en-US" dirty="0"/>
                            </a:p>
                            <a:p>
                              <a:pPr algn="just"/>
                              <a:r>
                                <a:rPr lang="en-US" sz="1200" dirty="0" smtClean="0"/>
                                <a:t>Project C</a:t>
                              </a:r>
                            </a:p>
                          </p:txBody>
                        </p:sp>
                        <p:sp>
                          <p:nvSpPr>
                            <p:cNvPr id="75" name="Oval 74"/>
                            <p:cNvSpPr/>
                            <p:nvPr/>
                          </p:nvSpPr>
                          <p:spPr>
                            <a:xfrm rot="20550284">
                              <a:off x="808270" y="2047655"/>
                              <a:ext cx="4643703" cy="1773020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 smtClean="0"/>
                            </a:p>
                          </p:txBody>
                        </p:sp>
                        <p:sp>
                          <p:nvSpPr>
                            <p:cNvPr id="76" name="Rectangle 75"/>
                            <p:cNvSpPr/>
                            <p:nvPr/>
                          </p:nvSpPr>
                          <p:spPr>
                            <a:xfrm>
                              <a:off x="8864116" y="2438400"/>
                              <a:ext cx="1345096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smtClean="0"/>
                                <a:t>ResourceB</a:t>
                              </a:r>
                            </a:p>
                          </p:txBody>
                        </p:sp>
                        <p:sp>
                          <p:nvSpPr>
                            <p:cNvPr id="77" name="Rectangle 76"/>
                            <p:cNvSpPr/>
                            <p:nvPr/>
                          </p:nvSpPr>
                          <p:spPr>
                            <a:xfrm>
                              <a:off x="1370012" y="3124200"/>
                              <a:ext cx="1115391" cy="304799"/>
                            </a:xfrm>
                            <a:prstGeom prst="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800" dirty="0" err="1" smtClean="0"/>
                                <a:t>bar@bar.com</a:t>
                              </a:r>
                              <a:endParaRPr lang="en-US" sz="800" dirty="0" smtClean="0"/>
                            </a:p>
                          </p:txBody>
                        </p:sp>
                        <p:sp>
                          <p:nvSpPr>
                            <p:cNvPr id="78" name="Oval 77"/>
                            <p:cNvSpPr/>
                            <p:nvPr/>
                          </p:nvSpPr>
                          <p:spPr>
                            <a:xfrm rot="19394084">
                              <a:off x="2856171" y="1485631"/>
                              <a:ext cx="2057400" cy="2895667"/>
                            </a:xfrm>
                            <a:prstGeom prst="ellipse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 smtClean="0"/>
                                <a:t>Project C</a:t>
                              </a:r>
                            </a:p>
                          </p:txBody>
                        </p:sp>
                        <p:sp>
                          <p:nvSpPr>
                            <p:cNvPr id="79" name="Oval 78"/>
                            <p:cNvSpPr/>
                            <p:nvPr/>
                          </p:nvSpPr>
                          <p:spPr>
                            <a:xfrm rot="17721673">
                              <a:off x="6964328" y="1712425"/>
                              <a:ext cx="3185267" cy="1966479"/>
                            </a:xfrm>
                            <a:prstGeom prst="ellipse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50000"/>
                              </a:schemeClr>
                            </a:solidFill>
                            <a:ln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en-US" sz="1200" dirty="0" smtClean="0"/>
                                <a:t>Project A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5484812" y="3733800"/>
                        <a:ext cx="533400" cy="3048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/>
                          <a:t>ResourceA</a:t>
                        </a:r>
                      </a:p>
                    </p:txBody>
                  </p:sp>
                </p:grp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5408612" y="2362200"/>
                      <a:ext cx="838200" cy="304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/>
                        <a:t>foo@bar.com</a:t>
                      </a:r>
                      <a:endParaRPr lang="en-US" sz="800" dirty="0" smtClean="0"/>
                    </a:p>
                  </p:txBody>
                </p:sp>
              </p:grpSp>
              <p:sp>
                <p:nvSpPr>
                  <p:cNvPr id="63" name="Rectangle 62"/>
                  <p:cNvSpPr/>
                  <p:nvPr/>
                </p:nvSpPr>
                <p:spPr>
                  <a:xfrm>
                    <a:off x="5590829" y="4114800"/>
                    <a:ext cx="838200" cy="3048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err="1" smtClean="0"/>
                      <a:t>foobar@bar.com</a:t>
                    </a:r>
                    <a:endParaRPr lang="en-US" sz="800" dirty="0" smtClean="0"/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3579812" y="5715000"/>
                  <a:ext cx="2286000" cy="4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/>
                    <a:t>Users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5713412" y="5562600"/>
                <a:ext cx="2057400" cy="4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/>
                  <a:t>Resources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989012" y="5638800"/>
            <a:ext cx="6858000" cy="60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Independent deployments for high value customers, regulatory requirements etc.</a:t>
            </a:r>
          </a:p>
        </p:txBody>
      </p:sp>
    </p:spTree>
    <p:extLst>
      <p:ext uri="{BB962C8B-B14F-4D97-AF65-F5344CB8AC3E}">
        <p14:creationId xmlns:p14="http://schemas.microsoft.com/office/powerpoint/2010/main" val="48763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Xenon 101</a:t>
            </a:r>
          </a:p>
          <a:p>
            <a:r>
              <a:rPr lang="en-US" dirty="0" smtClean="0"/>
              <a:t>Xenon </a:t>
            </a:r>
            <a:r>
              <a:rPr lang="en-US" dirty="0" err="1" smtClean="0"/>
              <a:t>AuthZ</a:t>
            </a:r>
            <a:r>
              <a:rPr lang="en-US" dirty="0" smtClean="0"/>
              <a:t> </a:t>
            </a:r>
            <a:r>
              <a:rPr lang="en-US" dirty="0" smtClean="0"/>
              <a:t>concepts</a:t>
            </a:r>
          </a:p>
          <a:p>
            <a:r>
              <a:rPr lang="en-US" dirty="0" err="1" smtClean="0"/>
              <a:t>Authz</a:t>
            </a:r>
            <a:r>
              <a:rPr lang="en-US" dirty="0" smtClean="0"/>
              <a:t> examples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2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Xenon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Control Plane</a:t>
            </a:r>
          </a:p>
          <a:p>
            <a:r>
              <a:rPr lang="en-US" dirty="0" smtClean="0"/>
              <a:t>Built as a set of REST </a:t>
            </a:r>
            <a:r>
              <a:rPr lang="en-US" b="1" dirty="0"/>
              <a:t>S</a:t>
            </a:r>
            <a:r>
              <a:rPr lang="en-US" b="1" dirty="0" smtClean="0"/>
              <a:t>ervices</a:t>
            </a:r>
          </a:p>
          <a:p>
            <a:pPr lvl="1"/>
            <a:r>
              <a:rPr lang="en-US" dirty="0" smtClean="0"/>
              <a:t>Stateful vs. Stateless</a:t>
            </a:r>
          </a:p>
          <a:p>
            <a:pPr lvl="1"/>
            <a:r>
              <a:rPr lang="en-US" dirty="0" smtClean="0"/>
              <a:t>Long lived ‘Resource’ services vs. ‘Task’ Services</a:t>
            </a:r>
          </a:p>
          <a:p>
            <a:pPr lvl="1"/>
            <a:r>
              <a:rPr lang="en-US" dirty="0" smtClean="0"/>
              <a:t>Persistent vs. In-memory services</a:t>
            </a:r>
          </a:p>
          <a:p>
            <a:pPr lvl="1"/>
            <a:r>
              <a:rPr lang="en-US" dirty="0" smtClean="0"/>
              <a:t>Replicated vs. Local services</a:t>
            </a:r>
          </a:p>
          <a:p>
            <a:r>
              <a:rPr lang="en-US" dirty="0" smtClean="0"/>
              <a:t>Systems built as a set of asynchronous, composable and isolated services</a:t>
            </a:r>
          </a:p>
          <a:p>
            <a:r>
              <a:rPr lang="en-US" b="1" dirty="0" smtClean="0"/>
              <a:t>Service documents </a:t>
            </a:r>
            <a:r>
              <a:rPr lang="en-US" dirty="0" smtClean="0"/>
              <a:t>are key artifact of stateful services</a:t>
            </a:r>
          </a:p>
          <a:p>
            <a:r>
              <a:rPr lang="en-US" dirty="0" smtClean="0"/>
              <a:t>Services communicate via HTTP with JSON payloads</a:t>
            </a:r>
          </a:p>
          <a:p>
            <a:r>
              <a:rPr lang="en-US" dirty="0" smtClean="0"/>
              <a:t>Persistent services offer full indexing enabling extensive querying</a:t>
            </a:r>
          </a:p>
          <a:p>
            <a:r>
              <a:rPr lang="en-US" dirty="0" smtClean="0"/>
              <a:t>Can be clustered for HA and scale out</a:t>
            </a:r>
          </a:p>
          <a:p>
            <a:r>
              <a:rPr lang="en-US" dirty="0" smtClean="0"/>
              <a:t>Built in authn and authz support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8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Xenon Authz –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Represents a user in the system</a:t>
            </a:r>
          </a:p>
          <a:p>
            <a:pPr lvl="1"/>
            <a:r>
              <a:rPr lang="en-US" dirty="0" smtClean="0"/>
              <a:t>No hard requirement on what the service type needs to be</a:t>
            </a:r>
          </a:p>
          <a:p>
            <a:pPr lvl="1"/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Entities to protect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UserGroups</a:t>
            </a:r>
          </a:p>
          <a:p>
            <a:pPr lvl="1"/>
            <a:r>
              <a:rPr lang="en-US" dirty="0" smtClean="0"/>
              <a:t>Represents a group of users against which we can apply ACLs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ResourceGroups</a:t>
            </a:r>
          </a:p>
          <a:p>
            <a:pPr lvl="1"/>
            <a:r>
              <a:rPr lang="en-US" dirty="0" smtClean="0"/>
              <a:t>Represents a group of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Ties a user group to a resource group</a:t>
            </a:r>
          </a:p>
          <a:p>
            <a:pPr lvl="1"/>
            <a:r>
              <a:rPr lang="en-US" dirty="0" smtClean="0"/>
              <a:t>Control access at the level of HTTP verbs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6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all comes together…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88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8412" y="3048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UserB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88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UserC</a:t>
            </a:r>
          </a:p>
        </p:txBody>
      </p:sp>
      <p:sp>
        <p:nvSpPr>
          <p:cNvPr id="10" name="Oval 9"/>
          <p:cNvSpPr/>
          <p:nvPr/>
        </p:nvSpPr>
        <p:spPr>
          <a:xfrm>
            <a:off x="29702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80756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4566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7612" y="3200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42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5412" y="5105400"/>
            <a:ext cx="3886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UserGroupService – Project Users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sz="1000" b="1" dirty="0">
                <a:latin typeface="Courier New"/>
                <a:cs typeface="Courier New"/>
              </a:rPr>
              <a:t>Query </a:t>
            </a:r>
            <a:r>
              <a:rPr lang="en-US" sz="1000" b="1" dirty="0" smtClean="0">
                <a:latin typeface="Courier New"/>
                <a:cs typeface="Courier New"/>
              </a:rPr>
              <a:t>userGroupQuery </a:t>
            </a:r>
            <a:r>
              <a:rPr lang="en-US" sz="1000" b="1" dirty="0">
                <a:latin typeface="Courier New"/>
                <a:cs typeface="Courier New"/>
              </a:rPr>
              <a:t>= new Query();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userGroupQuery.setTermPropertyName</a:t>
            </a:r>
            <a:r>
              <a:rPr lang="en-US" sz="1000" b="1" dirty="0">
                <a:latin typeface="Courier New"/>
                <a:cs typeface="Courier New"/>
              </a:rPr>
              <a:t>(“</a:t>
            </a:r>
            <a:r>
              <a:rPr lang="en-US" sz="1000" b="1" dirty="0" smtClean="0">
                <a:latin typeface="Courier New"/>
                <a:cs typeface="Courier New"/>
              </a:rPr>
              <a:t>name”)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userGroupQuery.setTermMatchValue</a:t>
            </a:r>
            <a:r>
              <a:rPr lang="en-US" sz="1000" b="1" dirty="0">
                <a:latin typeface="Courier New"/>
                <a:cs typeface="Courier New"/>
              </a:rPr>
              <a:t>(</a:t>
            </a:r>
            <a:r>
              <a:rPr lang="en-US" sz="1000" b="1" dirty="0" smtClean="0">
                <a:latin typeface="Courier New"/>
                <a:cs typeface="Courier New"/>
              </a:rPr>
              <a:t>“user*</a:t>
            </a:r>
            <a:r>
              <a:rPr lang="en-US" sz="1000" b="1" dirty="0">
                <a:latin typeface="Courier New"/>
                <a:cs typeface="Courier New"/>
              </a:rPr>
              <a:t>”);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18412" y="4953000"/>
            <a:ext cx="3810000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ResourceGroupService – Project Resources</a:t>
            </a:r>
            <a:endParaRPr lang="en-US" dirty="0"/>
          </a:p>
          <a:p>
            <a:r>
              <a:rPr lang="en-US" dirty="0"/>
              <a:t> </a:t>
            </a:r>
            <a:r>
              <a:rPr lang="en-US" sz="1000" b="1" dirty="0" smtClean="0">
                <a:latin typeface="Courier New"/>
                <a:cs typeface="Courier New"/>
              </a:rPr>
              <a:t>Query resourceGroupQuery = </a:t>
            </a:r>
            <a:r>
              <a:rPr lang="en-US" sz="1000" b="1" dirty="0">
                <a:latin typeface="Courier New"/>
                <a:cs typeface="Courier New"/>
              </a:rPr>
              <a:t>new Query()</a:t>
            </a:r>
            <a:r>
              <a:rPr lang="en-US" sz="1000" b="1" dirty="0" smtClean="0">
                <a:latin typeface="Courier New"/>
                <a:cs typeface="Courier New"/>
              </a:rPr>
              <a:t>;</a:t>
            </a:r>
            <a:endParaRPr lang="en-US" sz="1000" b="1" dirty="0">
              <a:latin typeface="Courier New"/>
              <a:cs typeface="Courier New"/>
            </a:endParaRPr>
          </a:p>
          <a:p>
            <a:r>
              <a:rPr lang="en-US" sz="1000" b="1" dirty="0" smtClean="0">
                <a:latin typeface="Courier New"/>
                <a:cs typeface="Courier New"/>
              </a:rPr>
              <a:t>resourceGroupQuery.setTermPropertyName(“resourceId”)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resourceGroupQuery.setTermMatchValue(“resource*”)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  <a:endParaRPr lang="en-US" sz="1000" b="1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80012" y="2362200"/>
            <a:ext cx="2209800" cy="1752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RoleService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Policy: Allow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</a:pPr>
            <a:r>
              <a:rPr lang="en-US" dirty="0" smtClean="0"/>
              <a:t>Verbs: GET, POST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612" y="1219200"/>
            <a:ext cx="2286000" cy="228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Three Users: UserA, UserB and UserC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Three Resources: ResourceA, ResourceB and ResourceC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>
            <a:off x="4494212" y="3238500"/>
            <a:ext cx="6858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89812" y="32004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836612" y="3048000"/>
            <a:ext cx="1295400" cy="1828800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d:dwksmwls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name:UserA</a:t>
            </a:r>
          </a:p>
          <a:p>
            <a:pPr algn="ctr"/>
            <a:r>
              <a:rPr lang="en-US" sz="1200" dirty="0"/>
              <a:t>e</a:t>
            </a:r>
            <a:r>
              <a:rPr lang="en-US" sz="1200" dirty="0" smtClean="0"/>
              <a:t>mail:foo@bar.com</a:t>
            </a:r>
          </a:p>
          <a:p>
            <a:pPr algn="ctr"/>
            <a:endParaRPr lang="en-US" sz="1200" dirty="0" smtClean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132012" y="2743200"/>
            <a:ext cx="1066800" cy="3048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132012" y="3048000"/>
            <a:ext cx="1066800" cy="16002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10666412" y="2438400"/>
            <a:ext cx="1295400" cy="1828800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Id:xcffrmwls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resourceId:ResourceB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roperty:resourceProperty</a:t>
            </a:r>
          </a:p>
          <a:p>
            <a:pPr algn="ctr"/>
            <a:endParaRPr lang="en-US" sz="1200" dirty="0" smtClean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371012" y="2514600"/>
            <a:ext cx="1295400" cy="6858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1012" y="3505200"/>
            <a:ext cx="1295400" cy="7620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702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users and resources added to the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88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8412" y="3048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UserB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88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UserC</a:t>
            </a:r>
          </a:p>
        </p:txBody>
      </p:sp>
      <p:sp>
        <p:nvSpPr>
          <p:cNvPr id="11" name="Oval 10"/>
          <p:cNvSpPr/>
          <p:nvPr/>
        </p:nvSpPr>
        <p:spPr>
          <a:xfrm>
            <a:off x="80756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4566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7612" y="3200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42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5412" y="5105400"/>
            <a:ext cx="3886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UserGroupService</a:t>
            </a:r>
            <a:r>
              <a:rPr lang="en-US" dirty="0"/>
              <a:t> - Project Users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18412" y="4953000"/>
            <a:ext cx="3810000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ResourceGroupService – Project resources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80012" y="2362200"/>
            <a:ext cx="2209800" cy="1752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RoleService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Policy: Allow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</a:pPr>
            <a:r>
              <a:rPr lang="en-US" dirty="0" smtClean="0"/>
              <a:t>Verbs: GET, POST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612" y="1066800"/>
            <a:ext cx="2286000" cy="228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Users are added: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“UserD” and “NonCompliantUser”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Two resources are added : “ResouceD” and “RandomResource”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656012" y="41148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0012" y="3657600"/>
            <a:ext cx="13716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NonCompliantUser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61412" y="41148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</a:t>
            </a:r>
            <a:r>
              <a:rPr lang="en-US" sz="800" dirty="0"/>
              <a:t>D</a:t>
            </a:r>
            <a:endParaRPr lang="en-US" sz="8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0361612" y="3657600"/>
            <a:ext cx="15240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RandomResource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412" y="1219200"/>
            <a:ext cx="3657600" cy="76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Users and resources automatically added to the right resource groups</a:t>
            </a:r>
          </a:p>
        </p:txBody>
      </p:sp>
      <p:cxnSp>
        <p:nvCxnSpPr>
          <p:cNvPr id="15" name="Straight Arrow Connector 14"/>
          <p:cNvCxnSpPr>
            <a:stCxn id="18" idx="1"/>
            <a:endCxn id="10" idx="6"/>
          </p:cNvCxnSpPr>
          <p:nvPr/>
        </p:nvCxnSpPr>
        <p:spPr>
          <a:xfrm flipH="1">
            <a:off x="4494212" y="32385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1" idx="2"/>
          </p:cNvCxnSpPr>
          <p:nvPr/>
        </p:nvCxnSpPr>
        <p:spPr>
          <a:xfrm>
            <a:off x="7389812" y="32385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1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702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Update access policy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88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8412" y="3048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UserB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88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UserC</a:t>
            </a:r>
          </a:p>
        </p:txBody>
      </p:sp>
      <p:sp>
        <p:nvSpPr>
          <p:cNvPr id="11" name="Oval 10"/>
          <p:cNvSpPr/>
          <p:nvPr/>
        </p:nvSpPr>
        <p:spPr>
          <a:xfrm>
            <a:off x="8075612" y="16764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456612" y="27432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7612" y="3200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42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5412" y="5105400"/>
            <a:ext cx="3886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UserGroupService – Project Users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18412" y="4953000"/>
            <a:ext cx="3810000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ResourceGroupService – Project Resources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80012" y="2362200"/>
            <a:ext cx="2209800" cy="1752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RoleService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Policy: Allow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</a:pPr>
            <a:r>
              <a:rPr lang="en-US" dirty="0" smtClean="0"/>
              <a:t>Verbs: GET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6012" y="41148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70012" y="3657600"/>
            <a:ext cx="13716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NonCompliantUser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61412" y="41148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</a:t>
            </a:r>
            <a:r>
              <a:rPr lang="en-US" sz="800" dirty="0"/>
              <a:t>D</a:t>
            </a:r>
            <a:endParaRPr lang="en-US" sz="8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0361612" y="3657600"/>
            <a:ext cx="15240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RandomResource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12" y="457200"/>
            <a:ext cx="51816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All users in the group “Project Users” can only GET resources in the resource group “Project Resources”</a:t>
            </a:r>
          </a:p>
        </p:txBody>
      </p:sp>
      <p:cxnSp>
        <p:nvCxnSpPr>
          <p:cNvPr id="15" name="Straight Arrow Connector 14"/>
          <p:cNvCxnSpPr>
            <a:stCxn id="18" idx="1"/>
            <a:endCxn id="10" idx="6"/>
          </p:cNvCxnSpPr>
          <p:nvPr/>
        </p:nvCxnSpPr>
        <p:spPr>
          <a:xfrm flipH="1">
            <a:off x="4494212" y="32385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1" idx="2"/>
          </p:cNvCxnSpPr>
          <p:nvPr/>
        </p:nvCxnSpPr>
        <p:spPr>
          <a:xfrm>
            <a:off x="7389812" y="32385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Xenon </a:t>
            </a:r>
            <a:r>
              <a:rPr lang="en-US" dirty="0" err="1" smtClean="0"/>
              <a:t>auth</a:t>
            </a:r>
            <a:r>
              <a:rPr lang="en-US" dirty="0" err="1" smtClean="0"/>
              <a:t>z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Three key </a:t>
            </a:r>
            <a:r>
              <a:rPr lang="en-US" dirty="0" err="1" smtClean="0"/>
              <a:t>authz</a:t>
            </a:r>
            <a:r>
              <a:rPr lang="en-US" dirty="0" smtClean="0"/>
              <a:t> concepts </a:t>
            </a:r>
            <a:r>
              <a:rPr lang="en-US" dirty="0" smtClean="0"/>
              <a:t>– Users, Organizations and Projects</a:t>
            </a:r>
          </a:p>
          <a:p>
            <a:r>
              <a:rPr lang="en-US" dirty="0" smtClean="0"/>
              <a:t>Users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 smtClean="0"/>
              <a:t>can belong to multiple organizations</a:t>
            </a:r>
          </a:p>
          <a:p>
            <a:pPr lvl="1"/>
            <a:r>
              <a:rPr lang="en-US" dirty="0" smtClean="0"/>
              <a:t>A user is provisioned independent of an organization and can be added to one or more of them</a:t>
            </a:r>
          </a:p>
          <a:p>
            <a:pPr lvl="1"/>
            <a:r>
              <a:rPr lang="en-US" dirty="0" smtClean="0"/>
              <a:t>User is identified by an email address</a:t>
            </a:r>
          </a:p>
          <a:p>
            <a:r>
              <a:rPr lang="en-US" dirty="0" smtClean="0"/>
              <a:t>Organizations</a:t>
            </a:r>
            <a:endParaRPr lang="en-US" dirty="0" smtClean="0"/>
          </a:p>
          <a:p>
            <a:pPr lvl="1"/>
            <a:r>
              <a:rPr lang="en-US" dirty="0" smtClean="0"/>
              <a:t>Top level tenant</a:t>
            </a:r>
          </a:p>
          <a:p>
            <a:pPr lvl="1"/>
            <a:r>
              <a:rPr lang="en-US" dirty="0" smtClean="0"/>
              <a:t>Hosts projects</a:t>
            </a:r>
          </a:p>
          <a:p>
            <a:pPr lvl="1"/>
            <a:r>
              <a:rPr lang="en-US" dirty="0" smtClean="0"/>
              <a:t>No resources belong directly to organizations</a:t>
            </a:r>
          </a:p>
          <a:p>
            <a:pPr lvl="1"/>
            <a:r>
              <a:rPr lang="en-US" dirty="0" smtClean="0"/>
              <a:t>Users are part of organizations as ‘admins’ or ‘users’</a:t>
            </a:r>
          </a:p>
          <a:p>
            <a:r>
              <a:rPr lang="en-US" dirty="0" smtClean="0"/>
              <a:t>Projects </a:t>
            </a:r>
            <a:endParaRPr lang="en-US" dirty="0" smtClean="0"/>
          </a:p>
          <a:p>
            <a:pPr lvl="1"/>
            <a:r>
              <a:rPr lang="en-US" dirty="0" smtClean="0"/>
              <a:t>Resources </a:t>
            </a:r>
            <a:r>
              <a:rPr lang="en-US" dirty="0" smtClean="0"/>
              <a:t>are ‘owned’ by one or more projects within an organization</a:t>
            </a:r>
          </a:p>
          <a:p>
            <a:pPr lvl="1"/>
            <a:r>
              <a:rPr lang="en-US" dirty="0" smtClean="0"/>
              <a:t>Users belong to one or more projects</a:t>
            </a:r>
          </a:p>
          <a:p>
            <a:pPr lvl="1"/>
            <a:r>
              <a:rPr lang="en-US" dirty="0" smtClean="0"/>
              <a:t>Users are either project admins or users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0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70212" y="1219200"/>
            <a:ext cx="1524000" cy="21336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UserGroups, ResourceGroups and Roles for a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8812" y="2133600"/>
            <a:ext cx="8382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foo@bar.com</a:t>
            </a:r>
            <a:endParaRPr lang="en-US" sz="800" dirty="0" smtClean="0"/>
          </a:p>
        </p:txBody>
      </p:sp>
      <p:sp>
        <p:nvSpPr>
          <p:cNvPr id="11" name="Oval 10"/>
          <p:cNvSpPr/>
          <p:nvPr/>
        </p:nvSpPr>
        <p:spPr>
          <a:xfrm>
            <a:off x="7999412" y="1066800"/>
            <a:ext cx="1524000" cy="32004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380412" y="1905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61412" y="26670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4212" y="3581400"/>
            <a:ext cx="533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ResourceC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012" y="1524000"/>
            <a:ext cx="25146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UserGroupService – </a:t>
            </a:r>
            <a:r>
              <a:rPr lang="en-US" dirty="0" err="1" smtClean="0"/>
              <a:t>ProjectA</a:t>
            </a:r>
            <a:r>
              <a:rPr lang="en-US" dirty="0" smtClean="0"/>
              <a:t> Admin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sz="1000" b="1" dirty="0">
                <a:latin typeface="Courier New"/>
                <a:cs typeface="Courier New"/>
              </a:rPr>
              <a:t>Query </a:t>
            </a:r>
            <a:r>
              <a:rPr lang="en-US" sz="1000" b="1" dirty="0" smtClean="0">
                <a:latin typeface="Courier New"/>
                <a:cs typeface="Courier New"/>
              </a:rPr>
              <a:t>userGroupQuery </a:t>
            </a:r>
            <a:r>
              <a:rPr lang="en-US" sz="1000" b="1" dirty="0">
                <a:latin typeface="Courier New"/>
                <a:cs typeface="Courier New"/>
              </a:rPr>
              <a:t>= new Query();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userGroupQuery.setTermPropertyName</a:t>
            </a:r>
            <a:r>
              <a:rPr lang="en-US" sz="1000" b="1" dirty="0">
                <a:latin typeface="Courier New"/>
                <a:cs typeface="Courier New"/>
              </a:rPr>
              <a:t>(</a:t>
            </a:r>
            <a:r>
              <a:rPr lang="en-US" sz="1000" b="1" dirty="0" smtClean="0">
                <a:latin typeface="Courier New"/>
                <a:cs typeface="Courier New"/>
              </a:rPr>
              <a:t>“</a:t>
            </a:r>
            <a:r>
              <a:rPr lang="en-US" sz="1000" b="1" dirty="0" err="1" smtClean="0">
                <a:latin typeface="Courier New"/>
                <a:cs typeface="Courier New"/>
              </a:rPr>
              <a:t>userGroupkLinks.item</a:t>
            </a:r>
            <a:r>
              <a:rPr lang="en-US" sz="1000" b="1" dirty="0" smtClean="0">
                <a:latin typeface="Courier New"/>
                <a:cs typeface="Courier New"/>
              </a:rPr>
              <a:t>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userGroupQuery.setTermMatchValue</a:t>
            </a:r>
            <a:r>
              <a:rPr lang="en-US" sz="1000" b="1" dirty="0">
                <a:latin typeface="Courier New"/>
                <a:cs typeface="Courier New"/>
              </a:rPr>
              <a:t>(</a:t>
            </a:r>
            <a:r>
              <a:rPr lang="en-US" sz="1000" b="1" dirty="0" smtClean="0">
                <a:latin typeface="Courier New"/>
                <a:cs typeface="Courier New"/>
              </a:rPr>
              <a:t>“</a:t>
            </a:r>
            <a:r>
              <a:rPr lang="en-US" sz="1000" b="1" dirty="0" err="1" smtClean="0">
                <a:latin typeface="Courier New"/>
                <a:cs typeface="Courier New"/>
              </a:rPr>
              <a:t>projectA</a:t>
            </a:r>
            <a:r>
              <a:rPr lang="en-US" sz="1000" b="1" dirty="0" smtClean="0">
                <a:latin typeface="Courier New"/>
                <a:cs typeface="Courier New"/>
              </a:rPr>
              <a:t>-admin”</a:t>
            </a:r>
            <a:r>
              <a:rPr lang="en-US" sz="10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2212" y="4419600"/>
            <a:ext cx="4495800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ResourceGroupService – Project Resources</a:t>
            </a:r>
            <a:endParaRPr lang="en-US" dirty="0"/>
          </a:p>
          <a:p>
            <a:r>
              <a:rPr lang="en-US" dirty="0"/>
              <a:t> </a:t>
            </a:r>
            <a:r>
              <a:rPr lang="en-US" sz="1000" b="1" dirty="0" smtClean="0">
                <a:latin typeface="Courier New"/>
                <a:cs typeface="Courier New"/>
              </a:rPr>
              <a:t>Query resourceGroupQuery = </a:t>
            </a:r>
            <a:r>
              <a:rPr lang="en-US" sz="1000" b="1" dirty="0">
                <a:latin typeface="Courier New"/>
                <a:cs typeface="Courier New"/>
              </a:rPr>
              <a:t>new Query()</a:t>
            </a:r>
            <a:r>
              <a:rPr lang="en-US" sz="1000" b="1" dirty="0" smtClean="0">
                <a:latin typeface="Courier New"/>
                <a:cs typeface="Courier New"/>
              </a:rPr>
              <a:t>;</a:t>
            </a:r>
            <a:endParaRPr lang="en-US" sz="1000" b="1" dirty="0">
              <a:latin typeface="Courier New"/>
              <a:cs typeface="Courier New"/>
            </a:endParaRPr>
          </a:p>
          <a:p>
            <a:r>
              <a:rPr lang="en-US" sz="1000" b="1" dirty="0" smtClean="0">
                <a:latin typeface="Courier New"/>
                <a:cs typeface="Courier New"/>
              </a:rPr>
              <a:t>resourceGroupQuery.setTermPropertyName(“</a:t>
            </a:r>
            <a:r>
              <a:rPr lang="en-US" sz="1000" b="1" dirty="0" err="1" smtClean="0">
                <a:latin typeface="Courier New"/>
                <a:cs typeface="Courier New"/>
              </a:rPr>
              <a:t>tenantLinks.item</a:t>
            </a:r>
            <a:r>
              <a:rPr lang="en-US" sz="1000" b="1" dirty="0" smtClean="0">
                <a:latin typeface="Courier New"/>
                <a:cs typeface="Courier New"/>
              </a:rPr>
              <a:t>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resourceGroupQuery.setTermMatchValue(“</a:t>
            </a:r>
            <a:r>
              <a:rPr lang="en-US" sz="1000" b="1" dirty="0" err="1" smtClean="0">
                <a:latin typeface="Courier New"/>
                <a:cs typeface="Courier New"/>
              </a:rPr>
              <a:t>projectA</a:t>
            </a:r>
            <a:r>
              <a:rPr lang="en-US" sz="1000" b="1" dirty="0" smtClean="0">
                <a:latin typeface="Courier New"/>
                <a:cs typeface="Courier New"/>
              </a:rPr>
              <a:t>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  <a:endParaRPr lang="en-US" sz="1000" b="1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80012" y="1752600"/>
            <a:ext cx="2209800" cy="1752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RoleService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Policy: Allow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</a:pPr>
            <a:r>
              <a:rPr lang="en-US" dirty="0" smtClean="0"/>
              <a:t>Verbs: GET, POST, PATCH, DELETE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>
            <a:off x="4494212" y="2628900"/>
            <a:ext cx="6858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89812" y="3200400"/>
            <a:ext cx="685800" cy="381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836612" y="3352800"/>
            <a:ext cx="1295400" cy="1828800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d:dwksmwls</a:t>
            </a:r>
          </a:p>
          <a:p>
            <a:pPr algn="ctr"/>
            <a:r>
              <a:rPr lang="en-US" sz="1200" dirty="0" err="1" smtClean="0"/>
              <a:t>mail:foo@bar.com</a:t>
            </a:r>
            <a:endParaRPr lang="en-US" sz="1200" dirty="0" smtClean="0"/>
          </a:p>
          <a:p>
            <a:pPr algn="ctr"/>
            <a:r>
              <a:rPr lang="en-US" sz="1200" dirty="0" err="1" smtClean="0"/>
              <a:t>userGroupLinks</a:t>
            </a:r>
            <a:r>
              <a:rPr lang="en-US" sz="1200" dirty="0" smtClean="0"/>
              <a:t>: [</a:t>
            </a:r>
            <a:r>
              <a:rPr lang="en-US" sz="1200" dirty="0" err="1" smtClean="0"/>
              <a:t>projectA</a:t>
            </a:r>
            <a:r>
              <a:rPr lang="en-US" sz="1200" dirty="0" smtClean="0"/>
              <a:t>-admin, </a:t>
            </a:r>
            <a:r>
              <a:rPr lang="en-US" sz="1200" dirty="0" err="1" smtClean="0"/>
              <a:t>orgA</a:t>
            </a:r>
            <a:r>
              <a:rPr lang="en-US" sz="1200" dirty="0" smtClean="0"/>
              <a:t>-admin]</a:t>
            </a:r>
          </a:p>
          <a:p>
            <a:pPr algn="ctr"/>
            <a:endParaRPr lang="en-US" sz="1200" dirty="0" smtClean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132012" y="2133600"/>
            <a:ext cx="1066800" cy="12192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132012" y="2514600"/>
            <a:ext cx="1066800" cy="24384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10590212" y="1828800"/>
            <a:ext cx="1295400" cy="1828800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Id:xcffrmwls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resourceId:ResourceB</a:t>
            </a:r>
          </a:p>
          <a:p>
            <a:pPr algn="ctr"/>
            <a:r>
              <a:rPr lang="en-US" sz="1200" dirty="0" smtClean="0"/>
              <a:t>property:resourceProperty</a:t>
            </a:r>
          </a:p>
          <a:p>
            <a:pPr algn="ctr"/>
            <a:r>
              <a:rPr lang="en-US" sz="1200" dirty="0" err="1" smtClean="0"/>
              <a:t>tenantLinks</a:t>
            </a:r>
            <a:r>
              <a:rPr lang="en-US" sz="1200" dirty="0" smtClean="0"/>
              <a:t>:[/</a:t>
            </a:r>
            <a:r>
              <a:rPr lang="en-US" sz="1200" dirty="0" err="1" smtClean="0"/>
              <a:t>projectA</a:t>
            </a:r>
            <a:r>
              <a:rPr lang="en-US" sz="1200" dirty="0" smtClean="0"/>
              <a:t>, </a:t>
            </a:r>
            <a:r>
              <a:rPr lang="en-US" sz="1200" dirty="0" err="1" smtClean="0"/>
              <a:t>projectB</a:t>
            </a:r>
            <a:r>
              <a:rPr lang="en-US" sz="1200" dirty="0" smtClean="0"/>
              <a:t>]</a:t>
            </a:r>
          </a:p>
          <a:p>
            <a:pPr algn="ctr"/>
            <a:endParaRPr lang="en-US" sz="1200" dirty="0" smtClean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294812" y="1905000"/>
            <a:ext cx="1295400" cy="7620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94812" y="2971800"/>
            <a:ext cx="1295400" cy="6858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46412" y="3429000"/>
            <a:ext cx="1524000" cy="2133600"/>
          </a:xfrm>
          <a:prstGeom prst="ellipse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275012" y="4572000"/>
            <a:ext cx="8382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foo@bar.com</a:t>
            </a:r>
            <a:endParaRPr lang="en-US" sz="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589212" y="5562600"/>
            <a:ext cx="47244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UserGroupService – </a:t>
            </a:r>
            <a:r>
              <a:rPr lang="en-US" dirty="0" err="1" smtClean="0"/>
              <a:t>OrgA</a:t>
            </a:r>
            <a:r>
              <a:rPr lang="en-US" dirty="0" smtClean="0"/>
              <a:t> Admin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sz="1000" b="1" dirty="0">
                <a:latin typeface="Courier New"/>
                <a:cs typeface="Courier New"/>
              </a:rPr>
              <a:t>Query </a:t>
            </a:r>
            <a:r>
              <a:rPr lang="en-US" sz="1000" b="1" dirty="0" smtClean="0">
                <a:latin typeface="Courier New"/>
                <a:cs typeface="Courier New"/>
              </a:rPr>
              <a:t>userGroupQuery </a:t>
            </a:r>
            <a:r>
              <a:rPr lang="en-US" sz="1000" b="1" dirty="0">
                <a:latin typeface="Courier New"/>
                <a:cs typeface="Courier New"/>
              </a:rPr>
              <a:t>= new Query();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userGroupQuery.setTermPropertyName</a:t>
            </a:r>
            <a:r>
              <a:rPr lang="en-US" sz="1000" b="1" dirty="0">
                <a:latin typeface="Courier New"/>
                <a:cs typeface="Courier New"/>
              </a:rPr>
              <a:t>(</a:t>
            </a:r>
            <a:r>
              <a:rPr lang="en-US" sz="1000" b="1" dirty="0" smtClean="0">
                <a:latin typeface="Courier New"/>
                <a:cs typeface="Courier New"/>
              </a:rPr>
              <a:t>“</a:t>
            </a:r>
            <a:r>
              <a:rPr lang="en-US" sz="1000" b="1" dirty="0" err="1" smtClean="0">
                <a:latin typeface="Courier New"/>
                <a:cs typeface="Courier New"/>
              </a:rPr>
              <a:t>userGroupkLinks.item</a:t>
            </a:r>
            <a:r>
              <a:rPr lang="en-US" sz="1000" b="1" dirty="0" smtClean="0">
                <a:latin typeface="Courier New"/>
                <a:cs typeface="Courier New"/>
              </a:rPr>
              <a:t>”)</a:t>
            </a:r>
            <a:r>
              <a:rPr lang="en-US" sz="1000" b="1" dirty="0">
                <a:latin typeface="Courier New"/>
                <a:cs typeface="Courier New"/>
              </a:rPr>
              <a:t>;</a:t>
            </a:r>
          </a:p>
          <a:p>
            <a:r>
              <a:rPr lang="en-US" sz="1000" b="1" dirty="0" smtClean="0">
                <a:latin typeface="Courier New"/>
                <a:cs typeface="Courier New"/>
              </a:rPr>
              <a:t>userGroupQuery.setTermMatchValue</a:t>
            </a:r>
            <a:r>
              <a:rPr lang="en-US" sz="1000" b="1" dirty="0">
                <a:latin typeface="Courier New"/>
                <a:cs typeface="Courier New"/>
              </a:rPr>
              <a:t>(</a:t>
            </a:r>
            <a:r>
              <a:rPr lang="en-US" sz="1000" b="1" dirty="0" smtClean="0">
                <a:latin typeface="Courier New"/>
                <a:cs typeface="Courier New"/>
              </a:rPr>
              <a:t>“</a:t>
            </a:r>
            <a:r>
              <a:rPr lang="en-US" sz="1000" b="1" dirty="0" err="1" smtClean="0">
                <a:latin typeface="Courier New"/>
                <a:cs typeface="Courier New"/>
              </a:rPr>
              <a:t>orgA</a:t>
            </a:r>
            <a:r>
              <a:rPr lang="en-US" sz="1000" b="1" dirty="0" smtClean="0">
                <a:latin typeface="Courier New"/>
                <a:cs typeface="Courier New"/>
              </a:rPr>
              <a:t>-admin”</a:t>
            </a:r>
            <a:r>
              <a:rPr lang="en-US" sz="1000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2628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1&quot;&gt;&lt;elem m_fUsage=&quot;1.00000000000000000000E+000&quot;&gt;&lt;m_msothmcolidx val=&quot;0&quot;/&gt;&lt;m_rgb r=&quot;3c&quot; g=&quot;7b&quot; b=&quot;78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851</Words>
  <Application>Microsoft Macintosh PowerPoint</Application>
  <PresentationFormat>Custom</PresentationFormat>
  <Paragraphs>417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Authz in xenon</vt:lpstr>
      <vt:lpstr>Agenda</vt:lpstr>
      <vt:lpstr>Xenon 101</vt:lpstr>
      <vt:lpstr>Xenon Authz – Key Concepts</vt:lpstr>
      <vt:lpstr>How it all comes together…</vt:lpstr>
      <vt:lpstr>New users and resources added to the system</vt:lpstr>
      <vt:lpstr>Update access policy</vt:lpstr>
      <vt:lpstr>Xenon authz example</vt:lpstr>
      <vt:lpstr>UserGroups, ResourceGroups and Roles for a Project</vt:lpstr>
      <vt:lpstr>Modeling Users and Resources belonging to multiple Projects</vt:lpstr>
      <vt:lpstr>Resources across Organizations</vt:lpstr>
      <vt:lpstr>Multiple independent deployments with no data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2014-02-18T06:03:28Z</dcterms:created>
  <dcterms:modified xsi:type="dcterms:W3CDTF">2016-12-06T20:34:24Z</dcterms:modified>
</cp:coreProperties>
</file>