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erbrasil.org.br/2007/12/vida-dificil-de-bolivianos-vai-muito-alem-da-exploracao-no-trabalh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9DF5B-3FE3-1348-9398-04036B051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Situação dos bolivianos no Brasil e o Movimento operário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968A65-D84E-704D-B67D-0FC704EDA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80772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26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Chegamos à conclusão que todo ser humano necessita de seus direitos, mesmo que não esteja em sua nação de origem</a:t>
            </a:r>
          </a:p>
          <a:p>
            <a:r>
              <a:rPr lang="pt-BR" dirty="0" smtClean="0"/>
              <a:t>Acolher tua raça, facilitar o processo de um ser humano fragilizado pelo seu próprio país em crise e, sobretudo, respeitá-lo como um igual é essencial.</a:t>
            </a:r>
          </a:p>
          <a:p>
            <a:r>
              <a:rPr lang="pt-BR" dirty="0" smtClean="0"/>
              <a:t>Ao longo de toda a história vemos como pessoas fogem de suas nações ou se revoltam contra seus superiores para terem a chance de vida melhor, e nota-se os defeitos da sociedade quando os tiranos são desmascarados: seja por um dono de indústria têxtil abusando de bolivianos desesperados ou por um rei absolutista abusando de seu povo.</a:t>
            </a:r>
          </a:p>
          <a:p>
            <a:r>
              <a:rPr lang="pt-BR" dirty="0" smtClean="0"/>
              <a:t>Alguns ainda conseguem se organizar e armar uma revolta contra àqueles que o afligem, mas e outros – bolivianos, por exemplo – que não têm nem o que comer? Não tem uma identidade e ainda sofrem por estar fora de sua terra. Vamos lá – muitos nem sequer falam português. Documentos? Que piada.</a:t>
            </a:r>
          </a:p>
          <a:p>
            <a:r>
              <a:rPr lang="pt-BR" dirty="0" smtClean="0"/>
              <a:t>Pessoas saíram de seu país  - já ruim- para chegarem aqui e viverem como escravas por serem induzidas à isso por gente perversa </a:t>
            </a:r>
            <a:r>
              <a:rPr lang="pt-BR" dirty="0"/>
              <a:t>’’Eu dou tudo para eles, alimentação, todas as </a:t>
            </a:r>
            <a:r>
              <a:rPr lang="pt-BR" dirty="0" smtClean="0"/>
              <a:t>coisas“ declara dono de oficina, ao obrigá-los a trabalhar 14 horas por dia.</a:t>
            </a:r>
          </a:p>
        </p:txBody>
      </p:sp>
    </p:spTree>
    <p:extLst>
      <p:ext uri="{BB962C8B-B14F-4D97-AF65-F5344CB8AC3E}">
        <p14:creationId xmlns:p14="http://schemas.microsoft.com/office/powerpoint/2010/main" val="81606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1663E-60B8-DA43-ADDF-9A322E44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3E17A-DE41-1343-9FF1-239366EA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Condições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pesadas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impostas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nas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oficinas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costura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open sans"/>
              </a:rPr>
              <a:t>são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open sans"/>
              </a:rPr>
              <a:t>apenas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open sans"/>
              </a:rPr>
              <a:t>uma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das faces do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cotidiano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severo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enfrentado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pelos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migrantes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bolivianos que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deixaram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a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sua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patria-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mãe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em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busca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uma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vida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melhor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em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/>
              </a:rPr>
              <a:t>território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  <a:r>
              <a:rPr lang="en-US" sz="3600" b="0" i="0" dirty="0" err="1" smtClean="0">
                <a:solidFill>
                  <a:schemeClr val="tx1"/>
                </a:solidFill>
                <a:effectLst/>
                <a:latin typeface="open sans"/>
              </a:rPr>
              <a:t>brasileiro</a:t>
            </a:r>
            <a:r>
              <a:rPr lang="en-US" sz="3600" b="0" i="0" dirty="0" smtClean="0">
                <a:solidFill>
                  <a:schemeClr val="tx1"/>
                </a:solidFill>
                <a:effectLst/>
                <a:latin typeface="open sans"/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DC26A-DEFB-4747-9AAD-EF70B4FF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A0511-FC18-B54E-9461-0AA18B34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Autofit/>
          </a:bodyPr>
          <a:lstStyle/>
          <a:p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Após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achegada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ao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território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nacional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, o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destino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mais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requisitado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dos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imigrantes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bolivianos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são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as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fábricas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de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costura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,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onde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a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grande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maioria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é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explorada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Trabalhando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em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condições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análogas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à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escravidão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,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os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termos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: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jornadas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exaustivas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,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coesão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,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violência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psicológica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,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Raleway"/>
              </a:rPr>
              <a:t>exploração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são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palavras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que 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tornam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imperativas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no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trabalho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da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mão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de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obra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aleway"/>
              </a:rPr>
              <a:t>boliviana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34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C7F4D-944E-0142-8875-B0D546F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no </a:t>
            </a:r>
            <a:r>
              <a:rPr lang="en-US" dirty="0" err="1" smtClean="0"/>
              <a:t>Brasil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0D0EC-D97F-0944-8D63-D071FDC6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Documentação</a:t>
            </a:r>
            <a:endParaRPr lang="en-US" sz="3600" dirty="0" smtClean="0">
              <a:solidFill>
                <a:schemeClr val="tx1"/>
              </a:solidFill>
              <a:latin typeface="Raleway"/>
            </a:endParaRPr>
          </a:p>
          <a:p>
            <a:endParaRPr lang="en-US" sz="3600" dirty="0">
              <a:solidFill>
                <a:schemeClr val="tx1"/>
              </a:solidFill>
              <a:latin typeface="Raleway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Trabalho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abusivo</a:t>
            </a:r>
            <a:endParaRPr lang="en-US" sz="3600" dirty="0" smtClean="0">
              <a:solidFill>
                <a:schemeClr val="tx1"/>
              </a:solidFill>
              <a:latin typeface="Raleway"/>
            </a:endParaRPr>
          </a:p>
          <a:p>
            <a:endParaRPr lang="en-US" sz="3600" dirty="0">
              <a:solidFill>
                <a:schemeClr val="tx1"/>
              </a:solidFill>
              <a:latin typeface="Raleway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Violência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doméstica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 –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sem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documento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sem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Raleway"/>
              </a:rPr>
              <a:t>trabalho</a:t>
            </a:r>
            <a:r>
              <a:rPr lang="en-US" sz="3600" dirty="0" smtClean="0">
                <a:solidFill>
                  <a:schemeClr val="tx1"/>
                </a:solidFill>
                <a:latin typeface="Raleway"/>
              </a:rPr>
              <a:t>.</a:t>
            </a:r>
            <a:endParaRPr lang="en-US" sz="3600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9301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Reportagem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"</a:t>
            </a:r>
            <a:r>
              <a:rPr lang="pt-BR" dirty="0">
                <a:solidFill>
                  <a:schemeClr val="tx1"/>
                </a:solidFill>
              </a:rPr>
              <a:t>Em vez de vistos permanentes, estão sendo concedidos vistos provisórios de dois anos [que precisariam ser renovados mais uma vez por outra autorização provisória de mais dois anos para só então serem substituídos por vistos permanentes]. Os primeiros migrantes que conseguiram esses vistos já estão prorrogando por mais dois anos", conta Ruth.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As </a:t>
            </a:r>
            <a:r>
              <a:rPr lang="pt-BR" dirty="0">
                <a:solidFill>
                  <a:schemeClr val="tx1"/>
                </a:solidFill>
              </a:rPr>
              <a:t>cobranças de taxas e de multas – que podem chegar a R$ 848,00 – quando da renovação são outro problema citado pela advogada. "Para quem ganha centavos por peça trabalhada, pagar isso tudo é muito difícil", analisa Ruth. E além das taxas, quem pede visto precisa de uma série de documentos (certidão de nascimento/casamento, antecedentes criminais, etc.) e de comprovantes de remuneração. Muitos bolivianos trabalham em confecções ou são autônomos e não têm como comprovar renda. A PF exige holerite ou um atestado concedido por contadores. "Muitos bolivianos estão sendo vítimas de golpes de contadores que estão fazendo comprovantes falsos</a:t>
            </a:r>
            <a:r>
              <a:rPr lang="pt-BR" dirty="0" smtClean="0">
                <a:solidFill>
                  <a:schemeClr val="tx1"/>
                </a:solidFill>
              </a:rPr>
              <a:t>".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Trecho de reportagem “Repórter Brasil” </a:t>
            </a:r>
            <a:r>
              <a:rPr lang="pt-BR" dirty="0">
                <a:hlinkClick r:id="rId2"/>
              </a:rPr>
              <a:t>https://reporterbrasil.org.br/2007/12/vida-dificil-de-bolivianos-vai-muito-alem-da-exploracao-no-trabalho/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1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Reportagem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 acordo para facilitação de trânsito não implicou em melhorias diretas das condições de vida desse grupo, admite Paulo Sérgio de Almeida, coordenador-geral do Conselho Nacional de Imigração (</a:t>
            </a:r>
            <a:r>
              <a:rPr lang="pt-BR" dirty="0" err="1">
                <a:solidFill>
                  <a:schemeClr val="tx1"/>
                </a:solidFill>
              </a:rPr>
              <a:t>CNIg</a:t>
            </a:r>
            <a:r>
              <a:rPr lang="pt-BR" dirty="0">
                <a:solidFill>
                  <a:schemeClr val="tx1"/>
                </a:solidFill>
              </a:rPr>
              <a:t>). "As formas de produção continuam as mesmas: oficinas clandestinas, jornadas longas e situação fragilizada", salienta Paulo Sérgio, do </a:t>
            </a:r>
            <a:r>
              <a:rPr lang="pt-BR" dirty="0" err="1">
                <a:solidFill>
                  <a:schemeClr val="tx1"/>
                </a:solidFill>
              </a:rPr>
              <a:t>CNIg</a:t>
            </a:r>
            <a:r>
              <a:rPr lang="pt-BR" dirty="0">
                <a:solidFill>
                  <a:schemeClr val="tx1"/>
                </a:solidFill>
              </a:rPr>
              <a:t>, ligado ao Ministério do Trabalho e Emprego (MTE). "Por isso, o Ministério tomou a iniciativa de criar um grupo de trabalho para analisar e ver o que pode ser feito</a:t>
            </a:r>
            <a:r>
              <a:rPr lang="pt-BR" dirty="0" smtClean="0">
                <a:solidFill>
                  <a:schemeClr val="tx1"/>
                </a:solidFill>
              </a:rPr>
              <a:t>".</a:t>
            </a:r>
          </a:p>
          <a:p>
            <a:r>
              <a:rPr lang="pt-BR" dirty="0">
                <a:solidFill>
                  <a:schemeClr val="tx1"/>
                </a:solidFill>
              </a:rPr>
              <a:t>a Organização Internacional para Migração (OIM) planejam a publicação de um "guia do imigrante", com informações sobre direitos e deveres, acesso a serviços relacionados à saúde e formas de procedimento em casos de violência. Também faz parte dos planos a confecção e distribuição de um panfleto específico com o propósito de combater a violência: contra as mulheres no ambiente doméstico, nos locais de trabalho e nas escolas.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3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74" y="914399"/>
            <a:ext cx="8372475" cy="502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18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524000"/>
            <a:ext cx="7329487" cy="391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772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698</Words>
  <Application>Microsoft Office PowerPoint</Application>
  <PresentationFormat>Personalizar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Frame</vt:lpstr>
      <vt:lpstr>Situação dos bolivianos no Brasil e o Movimento operário</vt:lpstr>
      <vt:lpstr>Introdução </vt:lpstr>
      <vt:lpstr>Apresentação do PowerPoint</vt:lpstr>
      <vt:lpstr>Principais problemas ao chegar no Brasil</vt:lpstr>
      <vt:lpstr>Reportagem</vt:lpstr>
      <vt:lpstr>Reportagem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Situação dos bolivianos no Brasil, o comunismo de Karl Marx e</dc:title>
  <dc:creator>reginhamari03@gmail.com</dc:creator>
  <cp:lastModifiedBy>Monica</cp:lastModifiedBy>
  <cp:revision>8</cp:revision>
  <dcterms:created xsi:type="dcterms:W3CDTF">2019-08-25T20:34:02Z</dcterms:created>
  <dcterms:modified xsi:type="dcterms:W3CDTF">2019-08-26T02:59:56Z</dcterms:modified>
</cp:coreProperties>
</file>