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7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76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01" autoAdjust="0"/>
  </p:normalViewPr>
  <p:slideViewPr>
    <p:cSldViewPr snapToGrid="0" snapToObjects="1">
      <p:cViewPr varScale="1">
        <p:scale>
          <a:sx n="50" d="100"/>
          <a:sy n="50" d="100"/>
        </p:scale>
        <p:origin x="-2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9624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physics principles can improve your work.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Let's try it now! day_08_03_gravity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 Should start by just adding regular speed. Than adding gravity (acceleration)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 From that on, keep adding functions to the letters: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 Respond to mouse direction: day_08_04_direction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 Bounce: day_08_05_bouncing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//Then create the "particle system" (with arrays): day_08_06_array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// Add the collision with boundaries day_08_07_boundaries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Now to the next slide!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To detect the collision between the letters, we'll use the same function we had to detect mouse collision. Attention to the radii detail, though!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chemeClr val="dk1"/>
                </a:solidFill>
              </a:rPr>
              <a:t>//collision with each other: day_08_08_collision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physics principles can improve your work.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Going back to </a:t>
            </a:r>
            <a:r>
              <a:rPr lang="en">
                <a:solidFill>
                  <a:schemeClr val="dk1"/>
                </a:solidFill>
              </a:rPr>
              <a:t>day_08_08_collision, there's a basic behaviour going on here. The letters 'repel' each other. To do so, they need to know how far they are from each other.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Going back to </a:t>
            </a:r>
            <a:r>
              <a:rPr lang="en">
                <a:solidFill>
                  <a:schemeClr val="dk1"/>
                </a:solidFill>
              </a:rPr>
              <a:t>day_08_08_collision, there's a basic behaviour going on here. The letters 'repel' each other. To do so, they need to know how far they are from each other.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Going back to </a:t>
            </a:r>
            <a:r>
              <a:rPr lang="en">
                <a:solidFill>
                  <a:schemeClr val="dk1"/>
                </a:solidFill>
              </a:rPr>
              <a:t>day_08_08_collision, there's a basic behaviour going on here. The letters 'repel' each other. To do so, they need to know how far they are from each other.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find examples of code that uses simple physics in </a:t>
            </a:r>
            <a:r>
              <a:rPr lang="en" sz="1100" dirty="0">
                <a:solidFill>
                  <a:schemeClr val="dk1"/>
                </a:solidFill>
              </a:rPr>
              <a:t>simulations</a:t>
            </a:r>
            <a:r>
              <a:rPr lang="en" sz="1100" dirty="0" smtClean="0">
                <a:solidFill>
                  <a:schemeClr val="dk1"/>
                </a:solidFill>
              </a:rPr>
              <a:t>...</a:t>
            </a:r>
            <a:endParaRPr lang="en-US" sz="11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>Link to video: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100" dirty="0" err="1" smtClean="0">
                <a:solidFill>
                  <a:schemeClr val="dk1"/>
                </a:solidFill>
              </a:rPr>
              <a:t>https</a:t>
            </a:r>
            <a:r>
              <a:rPr lang="pt-BR" sz="1100" dirty="0" smtClean="0">
                <a:solidFill>
                  <a:schemeClr val="dk1"/>
                </a:solidFill>
              </a:rPr>
              <a:t>://</a:t>
            </a:r>
            <a:r>
              <a:rPr lang="pt-BR" sz="1100" dirty="0" err="1" smtClean="0">
                <a:solidFill>
                  <a:schemeClr val="dk1"/>
                </a:solidFill>
              </a:rPr>
              <a:t>vimeo.com</a:t>
            </a:r>
            <a:r>
              <a:rPr lang="pt-BR" sz="1100" dirty="0" smtClean="0">
                <a:solidFill>
                  <a:schemeClr val="dk1"/>
                </a:solidFill>
              </a:rPr>
              <a:t>/22955812</a:t>
            </a:r>
            <a:endParaRPr lang="en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See work of Casey Reas.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(Note: point is to create a complex pattern computationally).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 baseline="0" dirty="0"/>
              <a:t>Introduce save function, too. See here: http://processing.org/reference/save_.</a:t>
            </a:r>
            <a:r>
              <a:rPr lang="en" sz="1100" b="0" i="0" u="none" strike="noStrike" cap="none" baseline="0" dirty="0" smtClean="0"/>
              <a:t>html</a:t>
            </a:r>
            <a:endParaRPr lang="en-US" sz="1100" b="0" i="0" u="none" strike="noStrike" cap="none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lang="en-US" sz="1100" b="0" i="0" u="none" strike="noStrike" cap="none" baseline="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baseline="0" dirty="0" smtClean="0"/>
              <a:t>http://mike-</a:t>
            </a:r>
            <a:r>
              <a:rPr lang="en-US" sz="1100" b="0" i="0" u="none" strike="noStrike" cap="none" baseline="0" dirty="0" err="1" smtClean="0"/>
              <a:t>tucker.com</a:t>
            </a:r>
            <a:r>
              <a:rPr lang="en-US" sz="1100" b="0" i="0" u="none" strike="noStrike" cap="none" baseline="0" dirty="0" smtClean="0"/>
              <a:t>/13/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baseline="0" dirty="0" smtClean="0"/>
              <a:t>http://</a:t>
            </a:r>
            <a:r>
              <a:rPr lang="en-US" sz="1100" b="0" i="0" u="none" strike="noStrike" cap="none" baseline="0" dirty="0" err="1" smtClean="0"/>
              <a:t>gamemechanicexplorer.com</a:t>
            </a:r>
            <a:r>
              <a:rPr lang="en-US" sz="1100" b="0" i="0" u="none" strike="noStrike" cap="none" baseline="0" dirty="0" smtClean="0"/>
              <a:t>/</a:t>
            </a:r>
            <a:endParaRPr lang="en" sz="1100" b="0" i="0" u="none" strike="noStrike" cap="none"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...games...</a:t>
            </a: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Going back to </a:t>
            </a:r>
            <a:r>
              <a:rPr lang="en">
                <a:solidFill>
                  <a:schemeClr val="dk1"/>
                </a:solidFill>
              </a:rPr>
              <a:t>day_08_08_collision, there's a basic behaviour going on here. The letters 'repel' each other. To do so, they need to know how far they are from each other.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Processing has a built-in function to calculate the distance between 2 points. Let's use that to create add a simple rollover behaviour to our letter. If the mouse is hovering over it, its color will change to a lighter one.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day_08_02_distance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Now for the physics part. These are equations to describe what we're going after.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/>
              <a:t>But we don't really need to use any of this. We're gonna do very simple physics.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95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2pPr>
            <a:lvl3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3pPr>
            <a:lvl4pPr marL="285750" indent="-95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5pPr>
            <a:lvl6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6pPr>
            <a:lvl7pPr marL="285750" indent="-95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8pPr>
            <a:lvl9pPr marL="28575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o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o"/>
              <a:defRPr/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o"/>
              <a:defRPr/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fselections.tumblr.com/post/87798725173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s.com/compendium_lecture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a10.com/f/flapping-bird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fselections.tumblr.com/post/91157492343/foxadhd-big-soda-ban-struck-down-forever-after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297180" y="2111123"/>
            <a:ext cx="854964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Simple </a:t>
            </a:r>
            <a:r>
              <a:rPr lang="en-US" sz="4800" b="1" dirty="0">
                <a:solidFill>
                  <a:schemeClr val="dk1"/>
                </a:solidFill>
              </a:rPr>
              <a:t>P</a:t>
            </a:r>
            <a:r>
              <a:rPr lang="en" sz="4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hysics</a:t>
            </a:r>
            <a:r>
              <a:rPr lang="en-US" sz="4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&amp; Vectors</a:t>
            </a:r>
            <a:endParaRPr lang="en" sz="4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Speed, acceleration, </a:t>
            </a:r>
            <a:r>
              <a:rPr lang="en" sz="3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collision</a:t>
            </a:r>
            <a:endParaRPr lang="en-US" sz="3000" b="0" i="0" u="none" strike="noStrike" cap="none" baseline="0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dirty="0" smtClean="0">
                <a:solidFill>
                  <a:schemeClr val="dk2"/>
                </a:solidFill>
                <a:rtl val="0"/>
              </a:rPr>
              <a:t>Intro to </a:t>
            </a:r>
            <a:r>
              <a:rPr lang="en-US" sz="3000" dirty="0" err="1" smtClean="0">
                <a:solidFill>
                  <a:schemeClr val="dk2"/>
                </a:solidFill>
                <a:rtl val="0"/>
              </a:rPr>
              <a:t>PVector</a:t>
            </a:r>
            <a:endParaRPr lang="en" sz="3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Acceleration:</a:t>
            </a:r>
            <a:b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change in the </a:t>
            </a:r>
            <a:r>
              <a:rPr lang="en" sz="2600" b="1" i="1">
                <a:solidFill>
                  <a:schemeClr val="dk1"/>
                </a:solidFill>
                <a:rtl val="0"/>
              </a:rPr>
              <a:t>speed </a:t>
            </a: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an object over time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7200" y="54199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http://gifselections.tumblr.com/post/87798725173</a:t>
            </a:r>
          </a:p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— gravity is the most common example of that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1583475"/>
            <a:ext cx="4762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57200" y="29667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position = position + speed</a:t>
            </a:r>
            <a:br>
              <a:rPr lang="en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4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= speed + gravity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Collisions</a:t>
            </a:r>
            <a:b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3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Circles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5484573"/>
            <a:ext cx="8229600" cy="1149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Two circles collide when the distance between their centers is less than the combined radii</a:t>
            </a:r>
          </a:p>
        </p:txBody>
      </p:sp>
      <p:sp>
        <p:nvSpPr>
          <p:cNvPr id="126" name="Shape 126"/>
          <p:cNvSpPr/>
          <p:nvPr/>
        </p:nvSpPr>
        <p:spPr>
          <a:xfrm>
            <a:off x="791625" y="3196750"/>
            <a:ext cx="1673398" cy="1673398"/>
          </a:xfrm>
          <a:prstGeom prst="ellipse">
            <a:avLst/>
          </a:prstGeom>
          <a:solidFill>
            <a:srgbClr val="058CFF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190525" y="1875650"/>
            <a:ext cx="1673398" cy="1673398"/>
          </a:xfrm>
          <a:prstGeom prst="ellipse">
            <a:avLst/>
          </a:prstGeom>
          <a:solidFill>
            <a:srgbClr val="FF6600">
              <a:alpha val="545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66375" y="3971500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965275" y="2650400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0" name="Shape 130"/>
          <p:cNvCxnSpPr/>
          <p:nvPr/>
        </p:nvCxnSpPr>
        <p:spPr>
          <a:xfrm rot="10800000" flipH="1">
            <a:off x="1672160" y="3441813"/>
            <a:ext cx="547800" cy="5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 rot="10800000" flipH="1">
            <a:off x="2465025" y="2774175"/>
            <a:ext cx="500400" cy="49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/>
          <p:nvPr/>
        </p:nvSpPr>
        <p:spPr>
          <a:xfrm>
            <a:off x="5300175" y="2983750"/>
            <a:ext cx="1673398" cy="1673398"/>
          </a:xfrm>
          <a:prstGeom prst="ellipse">
            <a:avLst/>
          </a:prstGeom>
          <a:solidFill>
            <a:srgbClr val="058CFF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198825" y="2069350"/>
            <a:ext cx="1673398" cy="1673398"/>
          </a:xfrm>
          <a:prstGeom prst="ellipse">
            <a:avLst/>
          </a:prstGeom>
          <a:solidFill>
            <a:srgbClr val="FF6600">
              <a:alpha val="545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074925" y="3758500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973575" y="2844100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6" name="Shape 136"/>
          <p:cNvCxnSpPr>
            <a:endCxn id="132" idx="7"/>
          </p:cNvCxnSpPr>
          <p:nvPr/>
        </p:nvCxnSpPr>
        <p:spPr>
          <a:xfrm rot="10800000" flipH="1">
            <a:off x="6180710" y="3228813"/>
            <a:ext cx="547800" cy="55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6473325" y="2967874"/>
            <a:ext cx="500400" cy="49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1566375" y="3441825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465025" y="2650400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80700" y="3308025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575475" y="2822925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274175" y="4071875"/>
            <a:ext cx="7083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x1, y1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49275" y="2249600"/>
            <a:ext cx="7083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x2, y2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dist() calculates the distance between two points</a:t>
            </a:r>
          </a:p>
          <a:p>
            <a:pPr marL="342900" marR="0" lvl="0" indent="-6773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float distance = dist(x1, y1, x2, y2);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(distance &lt; 2 * r)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// we have a collision!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Collisions</a:t>
            </a:r>
            <a:b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3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Circles</a:t>
            </a:r>
          </a:p>
        </p:txBody>
      </p:sp>
      <p:sp>
        <p:nvSpPr>
          <p:cNvPr id="150" name="Shape 150"/>
          <p:cNvSpPr/>
          <p:nvPr/>
        </p:nvSpPr>
        <p:spPr>
          <a:xfrm>
            <a:off x="5972925" y="4623223"/>
            <a:ext cx="1673398" cy="1673398"/>
          </a:xfrm>
          <a:prstGeom prst="ellipse">
            <a:avLst/>
          </a:prstGeom>
          <a:solidFill>
            <a:srgbClr val="058CFF">
              <a:alpha val="6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871575" y="3708823"/>
            <a:ext cx="1673398" cy="1673398"/>
          </a:xfrm>
          <a:prstGeom prst="ellipse">
            <a:avLst/>
          </a:prstGeom>
          <a:solidFill>
            <a:srgbClr val="FF6600">
              <a:alpha val="545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6747675" y="5397973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646325" y="4483573"/>
            <a:ext cx="123899" cy="1238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4" name="Shape 154"/>
          <p:cNvCxnSpPr>
            <a:endCxn id="150" idx="7"/>
          </p:cNvCxnSpPr>
          <p:nvPr/>
        </p:nvCxnSpPr>
        <p:spPr>
          <a:xfrm rot="10800000" flipH="1">
            <a:off x="6853460" y="4868287"/>
            <a:ext cx="547800" cy="559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7146075" y="4607349"/>
            <a:ext cx="500400" cy="49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6853450" y="4947498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248225" y="4462398"/>
            <a:ext cx="296100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Vectors</a:t>
            </a:r>
            <a:endParaRPr lang="en" sz="4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467805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Vectors</a:t>
            </a:r>
            <a:endParaRPr lang="en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30019" y="1812278"/>
            <a:ext cx="3159646" cy="1843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83873" y="435256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Magnitude</a:t>
            </a:r>
          </a:p>
          <a:p>
            <a:pPr marL="342900" indent="-342900">
              <a:buAutoNum type="arabicParenR"/>
            </a:pP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1015" y="1812278"/>
            <a:ext cx="145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arrow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9198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Vectors</a:t>
            </a:r>
            <a:endParaRPr lang="en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30019" y="1812278"/>
            <a:ext cx="3159646" cy="1843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83873" y="435256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Magnitude</a:t>
            </a:r>
          </a:p>
          <a:p>
            <a:pPr marL="342900" indent="-342900">
              <a:buAutoNum type="arabicParenR"/>
            </a:pPr>
            <a:r>
              <a:rPr lang="en-US" dirty="0" smtClean="0"/>
              <a:t>Direction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31688" y="3655535"/>
            <a:ext cx="48014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Block Arc 9"/>
          <p:cNvSpPr/>
          <p:nvPr/>
        </p:nvSpPr>
        <p:spPr>
          <a:xfrm rot="4449867">
            <a:off x="4755246" y="2882347"/>
            <a:ext cx="991262" cy="526898"/>
          </a:xfrm>
          <a:prstGeom prst="blockArc">
            <a:avLst/>
          </a:prstGeom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3432378">
            <a:off x="4351012" y="822226"/>
            <a:ext cx="542096" cy="3179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89665" y="2075600"/>
            <a:ext cx="0" cy="14095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6461" y="2988476"/>
            <a:ext cx="3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699149">
            <a:off x="3863897" y="1565450"/>
            <a:ext cx="20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9839" y="3785431"/>
            <a:ext cx="15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42205" y="2567576"/>
            <a:ext cx="15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07079" y="4101308"/>
            <a:ext cx="2852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there is an </a:t>
            </a:r>
          </a:p>
          <a:p>
            <a:r>
              <a:rPr lang="en-US" dirty="0" smtClean="0"/>
              <a:t>X component and a Y component</a:t>
            </a:r>
          </a:p>
          <a:p>
            <a:r>
              <a:rPr lang="en-US" dirty="0" smtClean="0"/>
              <a:t>of this arrow’s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056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PVECTOR</a:t>
            </a:r>
            <a:endParaRPr lang="en"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30019" y="1812278"/>
            <a:ext cx="3159646" cy="1843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1688" y="3655535"/>
            <a:ext cx="48014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89665" y="2075600"/>
            <a:ext cx="0" cy="14095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9839" y="3785431"/>
            <a:ext cx="15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100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2205" y="2567576"/>
            <a:ext cx="15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50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787944"/>
            <a:ext cx="71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loat x;</a:t>
            </a:r>
          </a:p>
          <a:p>
            <a:r>
              <a:rPr lang="en-US" dirty="0"/>
              <a:t>f</a:t>
            </a:r>
            <a:r>
              <a:rPr lang="en-US" dirty="0" smtClean="0"/>
              <a:t>loat y;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3395" y="5011038"/>
            <a:ext cx="15447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6097" y="4787944"/>
            <a:ext cx="28244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Pvector</a:t>
            </a:r>
            <a:r>
              <a:rPr lang="en-US" dirty="0" smtClean="0"/>
              <a:t> location;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ocation = new </a:t>
            </a:r>
            <a:r>
              <a:rPr lang="en-US" dirty="0" err="1" smtClean="0"/>
              <a:t>Pvector</a:t>
            </a:r>
            <a:r>
              <a:rPr lang="en-US" dirty="0" smtClean="0"/>
              <a:t>(100, 50);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9667" y="327511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0644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dirty="0"/>
              <a:t>Objects &amp; Classes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05051" y="3403522"/>
            <a:ext cx="8133899" cy="104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4800" dirty="0" smtClean="0"/>
          </a:p>
          <a:p>
            <a:pPr>
              <a:spcBef>
                <a:spcPts val="0"/>
              </a:spcBef>
              <a:buNone/>
            </a:pPr>
            <a:r>
              <a:rPr lang="en" sz="4800" dirty="0" smtClean="0"/>
              <a:t>Object </a:t>
            </a:r>
            <a:r>
              <a:rPr lang="en" sz="4800" dirty="0"/>
              <a:t>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87006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50917" y="267625"/>
            <a:ext cx="5642165" cy="63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2559175" y="4293200"/>
            <a:ext cx="936600" cy="6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Object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302450" y="2353234"/>
            <a:ext cx="869700" cy="5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4215312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5240398"/>
            <a:ext cx="8229600" cy="13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2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Casey Reas, Process Compendium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00200"/>
            <a:ext cx="9144000" cy="338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2559175" y="4293200"/>
            <a:ext cx="936600" cy="6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Object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302450" y="2353234"/>
            <a:ext cx="869700" cy="51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Class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61934"/>
            <a:ext cx="6096000" cy="613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2431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0" y="457004"/>
            <a:ext cx="9144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Some classes we’ve been using </a:t>
            </a:r>
            <a:r>
              <a:rPr lang="en" sz="3600" dirty="0" smtClean="0"/>
              <a:t>already</a:t>
            </a:r>
            <a:r>
              <a:rPr lang="en-US" sz="3600" dirty="0" smtClean="0"/>
              <a:t>:</a:t>
            </a:r>
            <a:endParaRPr lang="en" sz="3600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b="1" dirty="0"/>
              <a:t>PImage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b="1" dirty="0"/>
              <a:t>PFont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b="1" dirty="0"/>
              <a:t>PShape</a:t>
            </a:r>
          </a:p>
          <a:p>
            <a:pPr lvl="0" rtl="0">
              <a:spcBef>
                <a:spcPts val="0"/>
              </a:spcBef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811174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Why use objects?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Management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Modularity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Abstraction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Structure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Inheritance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200" dirty="0">
                <a:solidFill>
                  <a:schemeClr val="dk2"/>
                </a:solidFill>
              </a:rPr>
              <a:t>Hierarchy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4262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The </a:t>
            </a:r>
            <a:r>
              <a:rPr lang="en" sz="3600" b="1" dirty="0" smtClean="0"/>
              <a:t>Class</a:t>
            </a:r>
            <a:r>
              <a:rPr lang="en-US" sz="3600" b="1" dirty="0" smtClean="0"/>
              <a:t>:</a:t>
            </a:r>
            <a:endParaRPr lang="en" sz="36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-203200" y="1676401"/>
            <a:ext cx="10744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/>
              <a:t>name</a:t>
            </a:r>
            <a:r>
              <a:rPr lang="en" sz="2400" dirty="0"/>
              <a:t>					Any name you choose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/>
              <a:t>data</a:t>
            </a:r>
            <a:r>
              <a:rPr lang="en" sz="2400" dirty="0"/>
              <a:t>					</a:t>
            </a:r>
            <a:r>
              <a:rPr lang="en" sz="2400" dirty="0" smtClean="0"/>
              <a:t>Collection </a:t>
            </a:r>
            <a:r>
              <a:rPr lang="en" sz="2400" dirty="0"/>
              <a:t>of variables fields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/>
              <a:t>constructor</a:t>
            </a:r>
            <a:r>
              <a:rPr lang="en" sz="2400" dirty="0"/>
              <a:t>			</a:t>
            </a:r>
            <a:r>
              <a:rPr lang="en-US" sz="2400" dirty="0" smtClean="0"/>
              <a:t>	</a:t>
            </a:r>
            <a:r>
              <a:rPr lang="en" sz="2400" dirty="0" smtClean="0"/>
              <a:t>Default </a:t>
            </a:r>
            <a:r>
              <a:rPr lang="en" sz="2400" dirty="0"/>
              <a:t>setup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/>
              <a:t>methods</a:t>
            </a:r>
            <a:r>
              <a:rPr lang="en" sz="2400" dirty="0"/>
              <a:t>				</a:t>
            </a:r>
            <a:r>
              <a:rPr lang="en-US" sz="2400" dirty="0" smtClean="0"/>
              <a:t>	</a:t>
            </a:r>
            <a:r>
              <a:rPr lang="en" sz="2400" dirty="0" smtClean="0"/>
              <a:t>Functions </a:t>
            </a:r>
            <a:r>
              <a:rPr lang="en" sz="2400" dirty="0"/>
              <a:t>of a class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6427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class Name {					//class 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float posX;					//declare variables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float posY;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Name() {				</a:t>
            </a:r>
            <a:r>
              <a:rPr lang="en-US" dirty="0"/>
              <a:t>	</a:t>
            </a:r>
            <a:r>
              <a:rPr lang="en" sz="1400" dirty="0" smtClean="0"/>
              <a:t>//</a:t>
            </a:r>
            <a:r>
              <a:rPr lang="en" sz="1400" dirty="0"/>
              <a:t>build constructor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posX = 50;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posY = 60;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}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void move() {					//add movement method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posX += 5;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}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void display() {				  	//add display method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ellipse(posX, posY, 5, 5);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} }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024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Object from the Class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Alpha a, b, c, d;				//declare object from class Alpha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void setup() {					//initialize objects… pass argumt.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a = new Alpha (200, 20, 400, 200, (char) 65, .5, .1, false, .02);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b = new Alpha (200,400, 30, 7, (char) 66, .5, .1, false, .02);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c = new Alpha (90, 77, 90, 67, (char) 67, .5, .1, false, .02);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d = new Alpha (88,56, 300, 150, (char) 68, .5, .1, false, .02);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void draw() {					//call methods on your object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a.move();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a.collide();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a.display();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1058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Homework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dirty="0" smtClean="0">
                <a:rtl val="0"/>
              </a:rPr>
              <a:t>Write your own Class.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400" dirty="0"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400" b="0" i="0" u="none" strike="noStrike" cap="none" baseline="0" dirty="0" smtClean="0">
              <a:solidFill>
                <a:srgbClr val="000000"/>
              </a:solidFill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Think </a:t>
            </a:r>
            <a:r>
              <a:rPr lang="en" sz="24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about different examples of physics (speed and acceleration) in nature. Wind? Springs? Friction? Can you simulate any of them?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04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736721"/>
            <a:ext cx="8229600" cy="831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Flap</a:t>
            </a:r>
            <a:r>
              <a:rPr lang="en" sz="3000" u="sng">
                <a:solidFill>
                  <a:schemeClr val="hlink"/>
                </a:solidFill>
                <a:hlinkClick r:id="rId3"/>
                <a:rtl val="0"/>
              </a:rPr>
              <a:t>py</a:t>
            </a:r>
            <a:r>
              <a:rPr lang="en" sz="30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 Bird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6294" y="274637"/>
            <a:ext cx="4384583" cy="546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Distance</a:t>
            </a:r>
          </a:p>
        </p:txBody>
      </p:sp>
      <p:sp>
        <p:nvSpPr>
          <p:cNvPr id="68" name="Shape 68"/>
          <p:cNvSpPr/>
          <p:nvPr/>
        </p:nvSpPr>
        <p:spPr>
          <a:xfrm>
            <a:off x="735445" y="3050200"/>
            <a:ext cx="1611300" cy="1611300"/>
          </a:xfrm>
          <a:prstGeom prst="ellipse">
            <a:avLst/>
          </a:prstGeom>
          <a:solidFill>
            <a:srgbClr val="3FDE7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6024471" y="902825"/>
            <a:ext cx="1611300" cy="1611300"/>
          </a:xfrm>
          <a:prstGeom prst="ellipse">
            <a:avLst/>
          </a:prstGeom>
          <a:solidFill>
            <a:srgbClr val="80E8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70" name="Shape 70"/>
          <p:cNvCxnSpPr/>
          <p:nvPr/>
        </p:nvCxnSpPr>
        <p:spPr>
          <a:xfrm rot="10800000" flipH="1">
            <a:off x="1528654" y="1669672"/>
            <a:ext cx="5315014" cy="2175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Distance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675994" y="3844948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dist(x1, </a:t>
            </a:r>
            <a:r>
              <a:rPr lang="en" sz="3000">
                <a:rtl val="0"/>
              </a:rPr>
              <a:t>y1</a:t>
            </a:r>
            <a:r>
              <a:rPr lang="en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" sz="3000">
                <a:rtl val="0"/>
              </a:rPr>
              <a:t>x2</a:t>
            </a:r>
            <a:r>
              <a:rPr lang="en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y2);  </a:t>
            </a:r>
          </a:p>
          <a:p>
            <a:pPr marL="342900" marR="0" lvl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 baseline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  <a:rtl val="0"/>
              </a:rPr>
              <a:t>// How far is this point from the mouse?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dist(x, y, mouseX, mouseY); </a:t>
            </a:r>
          </a:p>
        </p:txBody>
      </p:sp>
      <p:sp>
        <p:nvSpPr>
          <p:cNvPr id="78" name="Shape 78"/>
          <p:cNvSpPr/>
          <p:nvPr/>
        </p:nvSpPr>
        <p:spPr>
          <a:xfrm>
            <a:off x="735445" y="3050200"/>
            <a:ext cx="1611300" cy="1611300"/>
          </a:xfrm>
          <a:prstGeom prst="ellipse">
            <a:avLst/>
          </a:prstGeom>
          <a:solidFill>
            <a:srgbClr val="3FDE7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024471" y="902825"/>
            <a:ext cx="1611300" cy="1611300"/>
          </a:xfrm>
          <a:prstGeom prst="ellipse">
            <a:avLst/>
          </a:prstGeom>
          <a:solidFill>
            <a:srgbClr val="80E8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80" name="Shape 80"/>
          <p:cNvCxnSpPr/>
          <p:nvPr/>
        </p:nvCxnSpPr>
        <p:spPr>
          <a:xfrm rot="10800000" flipH="1">
            <a:off x="1528654" y="1669672"/>
            <a:ext cx="5315014" cy="2175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Calculus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37" y="1491812"/>
            <a:ext cx="756452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Calculus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5662675"/>
            <a:ext cx="8229600" cy="8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(Don't worry, you don't need to know this)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37" y="1491812"/>
            <a:ext cx="756452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Speed:</a:t>
            </a:r>
            <a:br>
              <a:rPr lang="en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change in </a:t>
            </a:r>
            <a:r>
              <a:rPr lang="en" sz="2600" b="1">
                <a:solidFill>
                  <a:schemeClr val="dk1"/>
                </a:solidFill>
                <a:rtl val="0"/>
              </a:rPr>
              <a:t>the position of an</a:t>
            </a:r>
            <a:r>
              <a:rPr lang="en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object over time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5327048"/>
            <a:ext cx="8229600" cy="13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http://gifselections.tumblr.com/post/91157492343/foxadhd-big-soda-ban-struck-down-forever-after</a:t>
            </a:r>
          </a:p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— th</a:t>
            </a:r>
            <a:r>
              <a:rPr lang="en" sz="1800" dirty="0">
                <a:solidFill>
                  <a:schemeClr val="dk1"/>
                </a:solidFill>
                <a:rtl val="0"/>
              </a:rPr>
              <a:t>is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object </a:t>
            </a:r>
            <a:r>
              <a:rPr lang="en" sz="1800" dirty="0">
                <a:solidFill>
                  <a:schemeClr val="dk1"/>
                </a:solidFill>
                <a:rtl val="0"/>
              </a:rPr>
              <a:t>is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moving at the same speed,</a:t>
            </a:r>
            <a:b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that is, in a constant velocity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062" y="1753050"/>
            <a:ext cx="3351874" cy="33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57200" y="53270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This is how "objects" on our screen "move."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8575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</a:rPr>
              <a:t>POSITION = POSITION + SPEED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731</Words>
  <Application>Microsoft Macintosh PowerPoint</Application>
  <PresentationFormat>On-screen Show (4:3)</PresentationFormat>
  <Paragraphs>157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simple-light</vt:lpstr>
      <vt:lpstr>Custom Theme</vt:lpstr>
      <vt:lpstr>Simple Physics &amp; Vectors</vt:lpstr>
      <vt:lpstr>PowerPoint Presentation</vt:lpstr>
      <vt:lpstr>PowerPoint Presentation</vt:lpstr>
      <vt:lpstr>Distance</vt:lpstr>
      <vt:lpstr>Distance</vt:lpstr>
      <vt:lpstr>Calculus</vt:lpstr>
      <vt:lpstr>Calculus</vt:lpstr>
      <vt:lpstr>Speed: a change in the position of an object over time</vt:lpstr>
      <vt:lpstr>POSITION = POSITION + SPEED</vt:lpstr>
      <vt:lpstr>Acceleration: a change in the speed of an object over time</vt:lpstr>
      <vt:lpstr>PowerPoint Presentation</vt:lpstr>
      <vt:lpstr>Collisions Circles</vt:lpstr>
      <vt:lpstr>Collisions Circles</vt:lpstr>
      <vt:lpstr>Vectors</vt:lpstr>
      <vt:lpstr>Vectors</vt:lpstr>
      <vt:lpstr>Vectors</vt:lpstr>
      <vt:lpstr>PVECTOR</vt:lpstr>
      <vt:lpstr>Objects &amp; Classes</vt:lpstr>
      <vt:lpstr>PowerPoint Presentation</vt:lpstr>
      <vt:lpstr>PowerPoint Presentation</vt:lpstr>
      <vt:lpstr>Some classes we’ve been using already:</vt:lpstr>
      <vt:lpstr>Why use objects?</vt:lpstr>
      <vt:lpstr>The Class:</vt:lpstr>
      <vt:lpstr>Class Structure</vt:lpstr>
      <vt:lpstr>Create Object from the Class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physics</dc:title>
  <cp:lastModifiedBy>Regina Flores</cp:lastModifiedBy>
  <cp:revision>9</cp:revision>
  <dcterms:modified xsi:type="dcterms:W3CDTF">2015-08-12T03:02:13Z</dcterms:modified>
</cp:coreProperties>
</file>