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67" r:id="rId5"/>
    <p:sldId id="268" r:id="rId6"/>
    <p:sldId id="269" r:id="rId7"/>
    <p:sldId id="270" r:id="rId8"/>
    <p:sldId id="27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6"/>
    <p:restoredTop sz="94682"/>
  </p:normalViewPr>
  <p:slideViewPr>
    <p:cSldViewPr snapToGrid="0">
      <p:cViewPr varScale="1">
        <p:scale>
          <a:sx n="115" d="100"/>
          <a:sy n="11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3166E-24D5-DDC2-BEAF-363B1171F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8BFA65-D7EB-393A-FB1F-1670AAE3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B45AC5-C78E-FC02-08D0-5B7E642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2B8756-FC16-FFED-6987-255DB7A4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E3DAD-CE11-762C-EC2E-8BE3F4B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F4A-22F4-E646-B930-8AA25312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3D2C05-A85B-AA89-C4F9-2507F6FB5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65649-29D6-F945-1368-55D25605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F6359-C802-918E-F6C8-22C1002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23962-BC9D-1B44-4364-A3E8D0E1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2D0E30-9AAB-009B-27D1-3E415221A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B3CE4-A82D-AB48-7FF3-4B8D42F82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5A065-5F68-0129-2943-64A660DC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A45EC-1459-6803-453D-818A1452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1CB41-CB73-6883-374D-C199A04B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8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18F8C-1BE8-7716-3AC0-D3F61868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EA154-E561-472C-ADA6-ADED4F8A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43A7B-A9C2-793A-BA55-AD33B00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9ED87-919D-41FA-6323-5BF08465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1ACF4-BDF7-713C-C461-E0469EA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0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E7E62-AF48-2BBF-851B-2ED11FAA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69941-0001-E5F7-9195-6EC8ADDF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BD465-9A30-D997-C113-B78403FC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F411C-E34F-B3C8-4F0B-5C05FF4B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DCE86-AFD9-771E-4241-161D8EBB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5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E218D-7F0A-8E07-A6FA-AC0763AD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91804-4E2B-353D-AEF6-BB34D2EC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5628EA-47CA-68D7-45D9-3C57ACC0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87295-E5E6-7764-E210-06E7290A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E7F0AE-3807-034A-462B-9CED49E6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1DB95-695D-A2D9-7FA4-1865E2D6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0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F49E5-9D82-FE1E-1F55-F6AA1804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7F532-4A9F-5EB7-B064-14B1FB2B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C067B6-4E7A-8DFD-B2D3-A12EBFBCF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A6570D-9B0B-7DF4-536A-253E84415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EE2AE5-4700-C0B8-C59E-56BE378C5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D01AC1-02F1-9DA1-D414-4F3AAE51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EE4689-6D6B-E3C6-2729-F698B579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BA6AF6-E148-82F5-C926-29C34F3C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F881B-05F5-B9A3-EEE1-A274C4A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400BE6-AEA3-EB1C-86F7-EAC405C9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B35A98-1FEC-8ACC-32D0-5F04E17B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5EB610-C4C6-FCC2-C392-15275F3B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47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7D077C-162C-9A57-5295-AD647FE2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D1465-EB87-CDB5-AFFF-3A8B8ED0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353413-A778-95A9-E71C-0998D5F6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61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CCF1C-4672-BE30-5231-38103CAE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2BF8F-A1C0-E92E-D55F-7625EADA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519BA-E669-AD3D-8C29-EE0C5E21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3A666-108A-381A-F540-27F2A4A5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9C7FB-94C4-2559-9B5E-2D5798D9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F88A95-474D-9B85-BAB7-A1624F7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5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882DF-5CFD-0390-6B88-8A871A6E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2E523B-76EB-39E0-795B-3AF0359E0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674F1-8E9D-B167-0489-E3DC0F50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CBD08A-445E-BB3E-83F6-CB3FEF36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1F7627-8AF4-62B5-CF13-F236B72B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C9A47-95C6-175F-6647-322604D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0A5661-3E47-F647-1ACF-FB8AF7E9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58508D-0428-66C1-5992-BA17E2EA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D42E6-60D9-213A-AD90-B69683E36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0ABD7-CAF1-7C43-9A08-01644C7D546F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EC9B6-510F-ECCC-46BC-D028C9375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183F6-15F8-45A9-F934-5FCF0CB6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BC123-1502-FF43-B6D8-E6E985B236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DoHtDNwHKS5k3sFDKm6TAOrz72Zo8jPp/view?usp=drive_lin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tarkkaanko/amazon/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tarkkaanko/amazon/dat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C509C231-72BD-D98D-1360-421CE636AC28}"/>
              </a:ext>
            </a:extLst>
          </p:cNvPr>
          <p:cNvSpPr/>
          <p:nvPr/>
        </p:nvSpPr>
        <p:spPr>
          <a:xfrm>
            <a:off x="437572" y="1974089"/>
            <a:ext cx="11409621" cy="162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Análise de Sentimentos</a:t>
            </a:r>
          </a:p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Avaliação de produto vendido na Amazon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1D40D25-8ACC-C4A4-8D73-51DD31467441}"/>
              </a:ext>
            </a:extLst>
          </p:cNvPr>
          <p:cNvSpPr/>
          <p:nvPr/>
        </p:nvSpPr>
        <p:spPr>
          <a:xfrm>
            <a:off x="437572" y="4180194"/>
            <a:ext cx="11402997" cy="1625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Disciplina: </a:t>
            </a: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Processamento de Linguagem Natural</a:t>
            </a:r>
          </a:p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Professor: </a:t>
            </a: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Luciano Barbosa</a:t>
            </a:r>
          </a:p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Equipe: </a:t>
            </a: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Andrey Rodrigues de Freitas</a:t>
            </a:r>
          </a:p>
          <a:p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DecoType Naskh" pitchFamily="2" charset="-78"/>
              </a:rPr>
              <a:t>            Reginaldo Cunha</a:t>
            </a:r>
            <a:endParaRPr lang="pt-BR" sz="800" b="1" dirty="0">
              <a:solidFill>
                <a:schemeClr val="tx2">
                  <a:lumMod val="90000"/>
                  <a:lumOff val="1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DecoType Naskh" pitchFamily="2" charset="-78"/>
            </a:endParaRP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41A9D95-9834-5B4F-8DD8-14896826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88" y="5940522"/>
            <a:ext cx="4425715" cy="698062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2D6D583-2A2A-28B8-820E-B2E3DCEF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40" y="6007472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65"/>
    </mc:Choice>
    <mc:Fallback xmlns="">
      <p:transition spd="slow" advTm="165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94D8B-3DA2-CD19-91B7-8B2DCD3B8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3322967-2925-7F67-FC92-FAFC26DA5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586A0-069E-36BF-D863-0B5100F18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52BB40-299B-C065-AC6B-9D0B94475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EB2FF8-6A3A-2F72-853E-764ECC5FD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445762-ECE1-1DAF-48E0-22149A662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E9A90D0-A2B3-FB55-7FDE-68DE7FC7D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4938710D-4475-2A55-35B9-18D1407EC94C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Link do vídeo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4A6F94-4F49-F3E4-C59A-29418FF76F9F}"/>
              </a:ext>
            </a:extLst>
          </p:cNvPr>
          <p:cNvSpPr txBox="1"/>
          <p:nvPr/>
        </p:nvSpPr>
        <p:spPr>
          <a:xfrm>
            <a:off x="647026" y="1457417"/>
            <a:ext cx="1037608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pt-BR" sz="2400" b="0" i="0" dirty="0">
                <a:solidFill>
                  <a:srgbClr val="3C4043"/>
                </a:solidFill>
                <a:effectLst/>
                <a:hlinkClick r:id="rId2"/>
              </a:rPr>
              <a:t>https://drive.google.com/file/d/1DoHtDNwHKS5k3sFDKm6TAOrz72Zo8jPp/view?usp=drive_link</a:t>
            </a:r>
            <a:endParaRPr lang="pt-BR" sz="2400" b="0" i="0" dirty="0">
              <a:solidFill>
                <a:srgbClr val="3C4043"/>
              </a:solidFill>
              <a:effectLst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C827C80-9CF6-8550-C3B1-8FC3741E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Ícone&#10;&#10;Descrição gerada automaticamente">
            <a:extLst>
              <a:ext uri="{FF2B5EF4-FFF2-40B4-BE49-F238E27FC236}">
                <a16:creationId xmlns:a16="http://schemas.microsoft.com/office/drawing/2014/main" id="{1A5564F6-6288-3BF9-8708-911B264C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6"/>
    </mc:Choice>
    <mc:Fallback xmlns="">
      <p:transition spd="slow" advTm="85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0CB27-CCFF-B78D-9DF0-0101FAC1C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55929-CEA4-EC75-BAAC-49C5495E9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220B77-F1BE-D300-C646-8A08BF99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808B4C-3614-2B25-3356-9024FBF50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0CB84-6A6E-E798-F713-0CB1FBC98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2E8FFFB-8226-0E06-231F-CC6EA99A1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5217644-41DA-AFF3-AC43-59D0EF1E6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BBB8325-251E-25DF-5EC0-8D3B4DC3AD84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Conhecendo o problema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91449BB-5CA2-919C-76BE-E80609205418}"/>
              </a:ext>
            </a:extLst>
          </p:cNvPr>
          <p:cNvSpPr txBox="1"/>
          <p:nvPr/>
        </p:nvSpPr>
        <p:spPr>
          <a:xfrm>
            <a:off x="647026" y="1457417"/>
            <a:ext cx="10376087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pt-BR" sz="2400" b="0" i="0" dirty="0">
                <a:solidFill>
                  <a:srgbClr val="3C4043"/>
                </a:solidFill>
                <a:effectLst/>
              </a:rPr>
              <a:t>“Um dos problemas mais importantes no e-commerce é o cálculo correto dos pontos dados aos produtos de pós-venda. A solução para esse problema é fornecer maior satisfação do cliente para o site de e-commerce, destaque do produto para os vendedores e uma experiência de compra perfeita para os compradores. Outro problema é a ordem correta dos comentários dados aos produtos. O destaque de comentários enganosos causará perdas financeiras e perdas de clientes. Ao resolver esses 2 problemas básicos, o site de e-commerce e os vendedores aumentarão suas vendas, enquanto os clientes concluirão sua jornada de compra sem problemas.”</a:t>
            </a:r>
          </a:p>
          <a:p>
            <a:pPr algn="just" fontAlgn="base">
              <a:spcAft>
                <a:spcPts val="1200"/>
              </a:spcAft>
            </a:pPr>
            <a:endParaRPr lang="pt-BR" sz="2400" b="0" i="0" dirty="0">
              <a:solidFill>
                <a:srgbClr val="3C4043"/>
              </a:solidFill>
              <a:effectLst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dirty="0">
                <a:solidFill>
                  <a:srgbClr val="3C4043"/>
                </a:solidFill>
              </a:rPr>
              <a:t>Fonte: </a:t>
            </a:r>
            <a:r>
              <a:rPr lang="pt-BR" sz="1600" dirty="0">
                <a:solidFill>
                  <a:srgbClr val="3C4043"/>
                </a:solidFill>
                <a:hlinkClick r:id="rId2"/>
              </a:rPr>
              <a:t>https://www.kaggle.com/datasets/tarkkaanko/amazon/data</a:t>
            </a:r>
            <a:endParaRPr lang="pt-BR" sz="1600" dirty="0">
              <a:solidFill>
                <a:srgbClr val="3C4043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B9259FB-2926-9923-46D6-FCAB8A23C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Ícone&#10;&#10;Descrição gerada automaticamente">
            <a:extLst>
              <a:ext uri="{FF2B5EF4-FFF2-40B4-BE49-F238E27FC236}">
                <a16:creationId xmlns:a16="http://schemas.microsoft.com/office/drawing/2014/main" id="{0DD26417-74FD-9DE4-6300-2FB039F1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7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6"/>
    </mc:Choice>
    <mc:Fallback>
      <p:transition spd="slow" advTm="85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23691-F5AE-C30F-CD68-FC015B42B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D08C3-5E39-7828-0670-A765371E8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17134A-22BE-1DCB-3EAA-B9344B333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265C60-428A-566A-8865-A528C1CA2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098262-66F5-7BBC-680B-FFB394E47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ECB12-D077-694B-616A-C442F8020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93B7C24-5003-C2DE-8CD2-7CE057EC2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EBC3D875-D858-5200-5123-9DF7D8A3167B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 Dataset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2BEAE54-1EDF-F68C-0971-5C7F0C9289B9}"/>
              </a:ext>
            </a:extLst>
          </p:cNvPr>
          <p:cNvSpPr txBox="1"/>
          <p:nvPr/>
        </p:nvSpPr>
        <p:spPr>
          <a:xfrm>
            <a:off x="281266" y="1087124"/>
            <a:ext cx="10376087" cy="29084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pt-BR" sz="1600" dirty="0">
                <a:solidFill>
                  <a:srgbClr val="3C4043"/>
                </a:solidFill>
                <a:latin typeface="Inter"/>
              </a:rPr>
              <a:t>Fonte: </a:t>
            </a:r>
            <a:r>
              <a:rPr lang="pt-BR" sz="1600" b="1" dirty="0" err="1">
                <a:solidFill>
                  <a:srgbClr val="3C4043"/>
                </a:solidFill>
                <a:latin typeface="Inter"/>
              </a:rPr>
              <a:t>Kaggle</a:t>
            </a:r>
            <a:r>
              <a:rPr lang="pt-BR" sz="1600" b="1" dirty="0">
                <a:solidFill>
                  <a:srgbClr val="3C4043"/>
                </a:solidFill>
                <a:latin typeface="Inter"/>
              </a:rPr>
              <a:t> </a:t>
            </a:r>
            <a:r>
              <a:rPr lang="pt-BR" sz="1600" dirty="0">
                <a:solidFill>
                  <a:srgbClr val="3C4043"/>
                </a:solidFill>
                <a:latin typeface="Inter"/>
              </a:rPr>
              <a:t>(</a:t>
            </a:r>
            <a:r>
              <a:rPr lang="pt-BR" sz="1600" dirty="0">
                <a:solidFill>
                  <a:srgbClr val="3C4043"/>
                </a:solidFill>
                <a:latin typeface="Inter"/>
                <a:hlinkClick r:id="rId2"/>
              </a:rPr>
              <a:t>https://www.kaggle.com/datasets/tarkkaanko/amazon/data</a:t>
            </a:r>
            <a:r>
              <a:rPr lang="pt-BR" sz="1600" dirty="0">
                <a:solidFill>
                  <a:srgbClr val="3C4043"/>
                </a:solidFill>
                <a:latin typeface="Inter"/>
              </a:rPr>
              <a:t>)</a:t>
            </a:r>
            <a:endParaRPr lang="pt-BR" sz="1600" b="1" dirty="0">
              <a:solidFill>
                <a:srgbClr val="3C4043"/>
              </a:solidFill>
              <a:latin typeface="Inter"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dirty="0">
                <a:solidFill>
                  <a:srgbClr val="3C4043"/>
                </a:solidFill>
                <a:latin typeface="Inter"/>
              </a:rPr>
              <a:t>Nome do Dataset: </a:t>
            </a:r>
            <a:r>
              <a:rPr lang="pt-BR" sz="1600" b="1" i="0" dirty="0">
                <a:solidFill>
                  <a:srgbClr val="202124"/>
                </a:solidFill>
                <a:effectLst/>
                <a:latin typeface="Inter"/>
              </a:rPr>
              <a:t>amazon_reviews.csv</a:t>
            </a:r>
            <a:endParaRPr lang="pt-BR" sz="1600" dirty="0">
              <a:solidFill>
                <a:srgbClr val="202124"/>
              </a:solidFill>
              <a:latin typeface="Inter"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i="0" dirty="0">
                <a:solidFill>
                  <a:srgbClr val="202124"/>
                </a:solidFill>
                <a:effectLst/>
                <a:latin typeface="Inter"/>
              </a:rPr>
              <a:t>Quantidade de colunas:</a:t>
            </a:r>
          </a:p>
          <a:p>
            <a:pPr algn="just" fontAlgn="base">
              <a:spcAft>
                <a:spcPts val="1200"/>
              </a:spcAft>
            </a:pPr>
            <a:endParaRPr lang="pt-BR" sz="1600" i="0" dirty="0">
              <a:solidFill>
                <a:srgbClr val="3C4043"/>
              </a:solidFill>
              <a:effectLst/>
              <a:latin typeface="Inter"/>
            </a:endParaRPr>
          </a:p>
          <a:p>
            <a:pPr algn="just" fontAlgn="base">
              <a:spcAft>
                <a:spcPts val="1200"/>
              </a:spcAft>
            </a:pPr>
            <a:endParaRPr lang="pt-BR" sz="1600" i="0" dirty="0">
              <a:solidFill>
                <a:srgbClr val="3C4043"/>
              </a:solidFill>
              <a:effectLst/>
              <a:latin typeface="Inter"/>
            </a:endParaRPr>
          </a:p>
          <a:p>
            <a:pPr algn="just" fontAlgn="base">
              <a:spcAft>
                <a:spcPts val="1200"/>
              </a:spcAft>
            </a:pPr>
            <a:endParaRPr lang="pt-BR" sz="100" i="0" dirty="0">
              <a:solidFill>
                <a:srgbClr val="3C4043"/>
              </a:solidFill>
              <a:effectLst/>
              <a:latin typeface="Inter"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i="0" dirty="0">
                <a:solidFill>
                  <a:srgbClr val="3C4043"/>
                </a:solidFill>
                <a:effectLst/>
                <a:latin typeface="Inter"/>
              </a:rPr>
              <a:t>Quantidade de avaliações: </a:t>
            </a:r>
            <a:r>
              <a:rPr lang="pt-BR" sz="1600" b="1" i="0" dirty="0">
                <a:solidFill>
                  <a:srgbClr val="3C4043"/>
                </a:solidFill>
                <a:effectLst/>
                <a:latin typeface="Inter"/>
              </a:rPr>
              <a:t>4915</a:t>
            </a:r>
            <a:endParaRPr lang="pt-BR" sz="1600" i="0" dirty="0">
              <a:solidFill>
                <a:srgbClr val="3C4043"/>
              </a:solidFill>
              <a:effectLst/>
              <a:latin typeface="Inter"/>
            </a:endParaRPr>
          </a:p>
          <a:p>
            <a:pPr algn="just" fontAlgn="base">
              <a:spcAft>
                <a:spcPts val="1200"/>
              </a:spcAft>
            </a:pPr>
            <a:r>
              <a:rPr lang="pt-BR" sz="1600" i="0" dirty="0">
                <a:solidFill>
                  <a:srgbClr val="3C4043"/>
                </a:solidFill>
                <a:effectLst/>
                <a:latin typeface="Inter"/>
              </a:rPr>
              <a:t>Nome das colunas: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2C3413-17C2-D18F-215F-670B1554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6D821E8C-DB1C-E4A7-0CD1-7D8B89B0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1D80B332-8ECD-502C-A092-92472A130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30" y="1916814"/>
            <a:ext cx="2017952" cy="1186180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37609EE9-37FF-A285-F32E-618420841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6123" y="3723319"/>
            <a:ext cx="9985680" cy="23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6"/>
    </mc:Choice>
    <mc:Fallback xmlns="">
      <p:transition spd="slow" advTm="85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A14DE-7A47-C57D-71B9-40DE78BE4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4D2423-C44F-AF6D-F78B-33ED01095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5BBAAB-D615-2FF7-A16E-DB7C940B7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A6E2FF-776C-6412-6CFE-A23A23904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4F8966-7A14-525E-1295-DA53DC29D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FB5AF07-24D3-4DBC-E193-E5E39E26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ECCCE1E-4528-4228-FB1E-02E4F941D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608B221-1805-8191-B5CC-7AC2A39F3EE1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 Avaliação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09D83B2-1F23-AE9A-2A49-DD993047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E057B83-DAFB-EF48-394D-C968AE6C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3F84CCE-262E-6B0F-2565-0ED26826EC6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669" y="995696"/>
            <a:ext cx="5898348" cy="5360654"/>
          </a:xfrm>
          <a:prstGeom prst="rect">
            <a:avLst/>
          </a:prstGeom>
        </p:spPr>
      </p:pic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1D144E0B-435F-FE20-8787-B0952BF4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63" y="995696"/>
            <a:ext cx="2423611" cy="2204704"/>
          </a:xfrm>
          <a:prstGeom prst="rect">
            <a:avLst/>
          </a:prstGeom>
        </p:spPr>
      </p:pic>
      <p:sp>
        <p:nvSpPr>
          <p:cNvPr id="6" name="Balão de Linha 1 5">
            <a:extLst>
              <a:ext uri="{FF2B5EF4-FFF2-40B4-BE49-F238E27FC236}">
                <a16:creationId xmlns:a16="http://schemas.microsoft.com/office/drawing/2014/main" id="{F4570C0F-7E49-5CFB-4D82-4710C2058FA4}"/>
              </a:ext>
            </a:extLst>
          </p:cNvPr>
          <p:cNvSpPr/>
          <p:nvPr/>
        </p:nvSpPr>
        <p:spPr>
          <a:xfrm>
            <a:off x="4534153" y="1586041"/>
            <a:ext cx="914400" cy="342900"/>
          </a:xfrm>
          <a:prstGeom prst="borderCallout1">
            <a:avLst>
              <a:gd name="adj1" fmla="val 12083"/>
              <a:gd name="adj2" fmla="val 105834"/>
              <a:gd name="adj3" fmla="val 56945"/>
              <a:gd name="adj4" fmla="val 15083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overall</a:t>
            </a:r>
          </a:p>
        </p:txBody>
      </p:sp>
      <p:sp>
        <p:nvSpPr>
          <p:cNvPr id="7" name="Balão de Linha 1 6">
            <a:extLst>
              <a:ext uri="{FF2B5EF4-FFF2-40B4-BE49-F238E27FC236}">
                <a16:creationId xmlns:a16="http://schemas.microsoft.com/office/drawing/2014/main" id="{B3936907-01F8-424C-43BD-9F59C94AF48F}"/>
              </a:ext>
            </a:extLst>
          </p:cNvPr>
          <p:cNvSpPr/>
          <p:nvPr/>
        </p:nvSpPr>
        <p:spPr>
          <a:xfrm>
            <a:off x="3973113" y="1114820"/>
            <a:ext cx="1472650" cy="342900"/>
          </a:xfrm>
          <a:prstGeom prst="borderCallout1">
            <a:avLst>
              <a:gd name="adj1" fmla="val 12083"/>
              <a:gd name="adj2" fmla="val 105834"/>
              <a:gd name="adj3" fmla="val 108056"/>
              <a:gd name="adj4" fmla="val 1321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reviewerName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67AB749-BD63-6626-E718-764A474E1873}"/>
              </a:ext>
            </a:extLst>
          </p:cNvPr>
          <p:cNvCxnSpPr>
            <a:cxnSpLocks/>
          </p:cNvCxnSpPr>
          <p:nvPr/>
        </p:nvCxnSpPr>
        <p:spPr>
          <a:xfrm flipH="1">
            <a:off x="3380818" y="1636617"/>
            <a:ext cx="1092122" cy="5510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Balão de Linha 1 17">
            <a:extLst>
              <a:ext uri="{FF2B5EF4-FFF2-40B4-BE49-F238E27FC236}">
                <a16:creationId xmlns:a16="http://schemas.microsoft.com/office/drawing/2014/main" id="{9E21ADEA-849A-4721-D1A7-6E9179B0D5C2}"/>
              </a:ext>
            </a:extLst>
          </p:cNvPr>
          <p:cNvSpPr/>
          <p:nvPr/>
        </p:nvSpPr>
        <p:spPr>
          <a:xfrm>
            <a:off x="4183380" y="3671586"/>
            <a:ext cx="1270092" cy="342900"/>
          </a:xfrm>
          <a:prstGeom prst="borderCallout1">
            <a:avLst>
              <a:gd name="adj1" fmla="val 12083"/>
              <a:gd name="adj2" fmla="val 105834"/>
              <a:gd name="adj3" fmla="val 50127"/>
              <a:gd name="adj4" fmla="val 11505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reviewText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080A30D6-055C-102E-93A9-66A4248F03D1}"/>
              </a:ext>
            </a:extLst>
          </p:cNvPr>
          <p:cNvSpPr/>
          <p:nvPr/>
        </p:nvSpPr>
        <p:spPr>
          <a:xfrm>
            <a:off x="5688258" y="2303796"/>
            <a:ext cx="227591" cy="315675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Esquerda 20">
            <a:extLst>
              <a:ext uri="{FF2B5EF4-FFF2-40B4-BE49-F238E27FC236}">
                <a16:creationId xmlns:a16="http://schemas.microsoft.com/office/drawing/2014/main" id="{0F7893C3-F113-52A1-F4DB-3A5D3A7E141C}"/>
              </a:ext>
            </a:extLst>
          </p:cNvPr>
          <p:cNvSpPr/>
          <p:nvPr/>
        </p:nvSpPr>
        <p:spPr>
          <a:xfrm flipH="1">
            <a:off x="3049610" y="1207629"/>
            <a:ext cx="227591" cy="196009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alão de Linha 1 23">
            <a:extLst>
              <a:ext uri="{FF2B5EF4-FFF2-40B4-BE49-F238E27FC236}">
                <a16:creationId xmlns:a16="http://schemas.microsoft.com/office/drawing/2014/main" id="{7BD37BFA-9C17-95F9-D990-220F3CF9BC67}"/>
              </a:ext>
            </a:extLst>
          </p:cNvPr>
          <p:cNvSpPr/>
          <p:nvPr/>
        </p:nvSpPr>
        <p:spPr>
          <a:xfrm>
            <a:off x="4175671" y="2050303"/>
            <a:ext cx="1270092" cy="342900"/>
          </a:xfrm>
          <a:prstGeom prst="borderCallout1">
            <a:avLst>
              <a:gd name="adj1" fmla="val 12083"/>
              <a:gd name="adj2" fmla="val 105834"/>
              <a:gd name="adj3" fmla="val -14166"/>
              <a:gd name="adj4" fmla="val 13786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reviewTime</a:t>
            </a:r>
          </a:p>
        </p:txBody>
      </p:sp>
      <p:sp>
        <p:nvSpPr>
          <p:cNvPr id="27" name="Chave Esquerda 26">
            <a:extLst>
              <a:ext uri="{FF2B5EF4-FFF2-40B4-BE49-F238E27FC236}">
                <a16:creationId xmlns:a16="http://schemas.microsoft.com/office/drawing/2014/main" id="{503A916F-B2B8-E20F-A865-D47B708EEC20}"/>
              </a:ext>
            </a:extLst>
          </p:cNvPr>
          <p:cNvSpPr/>
          <p:nvPr/>
        </p:nvSpPr>
        <p:spPr>
          <a:xfrm flipH="1">
            <a:off x="4881932" y="4257693"/>
            <a:ext cx="227591" cy="196009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B72C3E7-9474-34AC-796B-C565E9C33884}"/>
              </a:ext>
            </a:extLst>
          </p:cNvPr>
          <p:cNvSpPr/>
          <p:nvPr/>
        </p:nvSpPr>
        <p:spPr>
          <a:xfrm>
            <a:off x="3505013" y="4324197"/>
            <a:ext cx="1255545" cy="523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helpful_yes</a:t>
            </a:r>
          </a:p>
          <a:p>
            <a:pPr algn="ctr"/>
            <a:r>
              <a:rPr lang="pt-BR" sz="1600" dirty="0"/>
              <a:t>helpful_no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D976E77-BE79-0AEF-EEBE-E94AC68EE602}"/>
              </a:ext>
            </a:extLst>
          </p:cNvPr>
          <p:cNvSpPr/>
          <p:nvPr/>
        </p:nvSpPr>
        <p:spPr>
          <a:xfrm>
            <a:off x="3505912" y="4936939"/>
            <a:ext cx="1255545" cy="32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total_vote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6A835CD-4662-4293-41F9-902AEC7B7C5A}"/>
              </a:ext>
            </a:extLst>
          </p:cNvPr>
          <p:cNvSpPr/>
          <p:nvPr/>
        </p:nvSpPr>
        <p:spPr>
          <a:xfrm>
            <a:off x="2734294" y="5353512"/>
            <a:ext cx="2022070" cy="32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score_pos_neg_diff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5B3187D-422F-6C17-AF86-A75CD9B55EB3}"/>
              </a:ext>
            </a:extLst>
          </p:cNvPr>
          <p:cNvCxnSpPr>
            <a:cxnSpLocks/>
          </p:cNvCxnSpPr>
          <p:nvPr/>
        </p:nvCxnSpPr>
        <p:spPr>
          <a:xfrm flipH="1" flipV="1">
            <a:off x="5170674" y="5236860"/>
            <a:ext cx="745175" cy="5592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EAF1156A-8347-303E-EEE0-50588AA2FDF0}"/>
              </a:ext>
            </a:extLst>
          </p:cNvPr>
          <p:cNvSpPr/>
          <p:nvPr/>
        </p:nvSpPr>
        <p:spPr>
          <a:xfrm>
            <a:off x="2734294" y="5769382"/>
            <a:ext cx="2027238" cy="32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wilson_lower_bound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F34040F-0BE0-BA7B-70C0-734B4C8C262D}"/>
              </a:ext>
            </a:extLst>
          </p:cNvPr>
          <p:cNvSpPr/>
          <p:nvPr/>
        </p:nvSpPr>
        <p:spPr>
          <a:xfrm>
            <a:off x="3350286" y="2848462"/>
            <a:ext cx="2103186" cy="32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score_average_rating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D341472-DEF8-AB29-C0CB-6020AF0DA44E}"/>
              </a:ext>
            </a:extLst>
          </p:cNvPr>
          <p:cNvCxnSpPr>
            <a:cxnSpLocks/>
          </p:cNvCxnSpPr>
          <p:nvPr/>
        </p:nvCxnSpPr>
        <p:spPr>
          <a:xfrm flipH="1" flipV="1">
            <a:off x="3380818" y="2229919"/>
            <a:ext cx="1032473" cy="5503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6"/>
    </mc:Choice>
    <mc:Fallback xmlns="">
      <p:transition spd="slow" advTm="85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D18AA-AE51-004D-44CB-4C557A1A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F37CF3-A396-FC55-6901-40F74F24C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DFA2DB-EDAA-20E9-4474-D39018A4A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AA0E08-F2D0-395E-6A47-85DDB2CFD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0CC30D-1FA1-1F62-1B2F-D58D8AD4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DD408-70A0-ABAA-B8DA-BF62F788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23C784F-0252-1B6C-6669-F5726A6F9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A9264C97-8CDA-7AE7-227D-174E1FD456A0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Exploração dos dados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0710965-F1E9-B323-3CA1-4B6F2D6F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E5E6C810-599E-75F0-773A-9F36D16B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10" name="Imagem 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97EF625-429D-D0D1-7694-B3AF477A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31" y="1196725"/>
            <a:ext cx="2896091" cy="1865423"/>
          </a:xfrm>
          <a:prstGeom prst="rect">
            <a:avLst/>
          </a:prstGeom>
        </p:spPr>
      </p:pic>
      <p:pic>
        <p:nvPicPr>
          <p:cNvPr id="16" name="Imagem 1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F9245B1-5878-0D88-D57A-C5CE2D602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339" y="3596802"/>
            <a:ext cx="3170281" cy="2024174"/>
          </a:xfrm>
          <a:prstGeom prst="rect">
            <a:avLst/>
          </a:prstGeom>
        </p:spPr>
      </p:pic>
      <p:pic>
        <p:nvPicPr>
          <p:cNvPr id="23" name="Imagem 22" descr="Texto&#10;&#10;Descrição gerada automaticamente com confiança média">
            <a:extLst>
              <a:ext uri="{FF2B5EF4-FFF2-40B4-BE49-F238E27FC236}">
                <a16:creationId xmlns:a16="http://schemas.microsoft.com/office/drawing/2014/main" id="{8EC28A87-4C11-1507-9FE9-E94C05F4BF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58"/>
          <a:stretch/>
        </p:blipFill>
        <p:spPr>
          <a:xfrm>
            <a:off x="200197" y="1136269"/>
            <a:ext cx="3580408" cy="1908790"/>
          </a:xfrm>
          <a:prstGeom prst="rect">
            <a:avLst/>
          </a:prstGeom>
        </p:spPr>
      </p:pic>
      <p:pic>
        <p:nvPicPr>
          <p:cNvPr id="26" name="Imagem 25" descr="Gráfico, Histograma&#10;&#10;Descrição gerada automaticamente">
            <a:extLst>
              <a:ext uri="{FF2B5EF4-FFF2-40B4-BE49-F238E27FC236}">
                <a16:creationId xmlns:a16="http://schemas.microsoft.com/office/drawing/2014/main" id="{AB1A7411-7218-133C-B223-7A70C1455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1" y="3596802"/>
            <a:ext cx="2732543" cy="2115936"/>
          </a:xfrm>
          <a:prstGeom prst="rect">
            <a:avLst/>
          </a:prstGeom>
        </p:spPr>
      </p:pic>
      <p:pic>
        <p:nvPicPr>
          <p:cNvPr id="33" name="Imagem 32" descr="Gráfico&#10;&#10;Descrição gerada automaticamente">
            <a:extLst>
              <a:ext uri="{FF2B5EF4-FFF2-40B4-BE49-F238E27FC236}">
                <a16:creationId xmlns:a16="http://schemas.microsoft.com/office/drawing/2014/main" id="{7B60E065-48F8-5720-AD93-17CC1E5C4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748" y="1078576"/>
            <a:ext cx="3905372" cy="2058081"/>
          </a:xfrm>
          <a:prstGeom prst="rect">
            <a:avLst/>
          </a:prstGeom>
        </p:spPr>
      </p:pic>
      <p:pic>
        <p:nvPicPr>
          <p:cNvPr id="38" name="Imagem 37" descr="Gráfico, Histograma&#10;&#10;Descrição gerada automaticamente">
            <a:extLst>
              <a:ext uri="{FF2B5EF4-FFF2-40B4-BE49-F238E27FC236}">
                <a16:creationId xmlns:a16="http://schemas.microsoft.com/office/drawing/2014/main" id="{F07A1C61-B14D-8221-702B-FB35210284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2126" y="3596802"/>
            <a:ext cx="2731531" cy="2083915"/>
          </a:xfrm>
          <a:prstGeom prst="rect">
            <a:avLst/>
          </a:prstGeom>
        </p:spPr>
      </p:pic>
      <p:pic>
        <p:nvPicPr>
          <p:cNvPr id="40" name="Imagem 3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59537BB-7574-89BC-5FDE-00CA47AD42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469" y="3596802"/>
            <a:ext cx="3137314" cy="20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6"/>
    </mc:Choice>
    <mc:Fallback xmlns="">
      <p:transition spd="slow" advTm="85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0683D-F197-873B-8C17-0F9B7C647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600233-C960-B8EB-1AB8-089909945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64726E-9A69-F75D-9BFD-7BD35312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1F78A4-4D30-A1F9-84D5-CC698E18F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253CBE-7CC7-2671-4739-665B5CD3F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8EC60-3B6F-7E93-84FD-151CE2DE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FD4A148-ACBC-0689-CDBA-DA2BD9553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7442FC5-1E4D-C89A-83B4-69CA9629344F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>
                <a:solidFill>
                  <a:schemeClr val="tx2">
                    <a:lumMod val="90000"/>
                    <a:lumOff val="10000"/>
                  </a:schemeClr>
                </a:solidFill>
              </a:rPr>
              <a:t>Análise de Sentimentos</a:t>
            </a:r>
            <a:endParaRPr lang="pt-BR" sz="28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8F8D7C-D970-DF00-E92B-8D7F9819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7952CCE9-E50A-492C-F470-6F2565A3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89ED38-4512-680E-FB8E-FF034E8F0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123" y="3976737"/>
            <a:ext cx="6104502" cy="26618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02D3E4-953A-51BF-57E2-C165CEE85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374" y="694434"/>
            <a:ext cx="4912337" cy="30975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D3D8BA-7DD1-FE43-15AD-063DDE390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56" y="735666"/>
            <a:ext cx="3885995" cy="30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6"/>
    </mc:Choice>
    <mc:Fallback xmlns="">
      <p:transition spd="slow" advTm="85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AEAED-07E6-6FB6-25A6-89D87142E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6DC3B5-49D2-38D6-168A-86D3C3F8C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7783E-1602-DE67-8114-2F952EDF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0EC43F3-ED86-0CC5-2487-4486A6E3D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BD4BAC-1D9E-4E5D-0A00-FAC5CD214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050DD9D-FDEB-818C-D9D9-DE852B3E4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BBF8852-E42A-B343-CD7D-6CE8E5D77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33955D0B-5BA8-46A1-D1C4-14A8DA10668F}"/>
              </a:ext>
            </a:extLst>
          </p:cNvPr>
          <p:cNvSpPr/>
          <p:nvPr/>
        </p:nvSpPr>
        <p:spPr>
          <a:xfrm>
            <a:off x="139820" y="136108"/>
            <a:ext cx="10497699" cy="52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Desempenho dos modelos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825D57A-03DD-49A6-75EE-B505DD67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120" y="114403"/>
            <a:ext cx="1122680" cy="5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3DB2351B-5756-31F1-4595-BADE8D38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838" y="6281806"/>
            <a:ext cx="2261965" cy="356777"/>
          </a:xfrm>
          <a:prstGeom prst="rect">
            <a:avLst/>
          </a:prstGeom>
        </p:spPr>
      </p:pic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04B9C65-9AB4-FC32-60A7-C5625861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70" y="1348014"/>
            <a:ext cx="4797804" cy="3059537"/>
          </a:xfrm>
          <a:prstGeom prst="rect">
            <a:avLst/>
          </a:prstGeom>
        </p:spPr>
      </p:pic>
      <p:pic>
        <p:nvPicPr>
          <p:cNvPr id="7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F40967E-98C1-20D3-7FAD-F06E1F0DD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60" y="1348014"/>
            <a:ext cx="4797805" cy="30715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14A93A-6022-0988-0F5F-1CE1B99F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77" y="4687229"/>
            <a:ext cx="4160405" cy="4150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AF99508-5440-D32F-53B6-A738B243F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70" y="847480"/>
            <a:ext cx="4797804" cy="44605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C13350-15B3-B260-D3B6-358FF361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960" y="827542"/>
            <a:ext cx="4797804" cy="46724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C344D8B-F232-748E-7CFC-25E0026E5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977" y="5399219"/>
            <a:ext cx="7772400" cy="30989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AC0FF79-7A07-1DA5-E672-39E587391D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77" y="5993144"/>
            <a:ext cx="2463886" cy="36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6"/>
    </mc:Choice>
    <mc:Fallback xmlns="">
      <p:transition spd="slow" advTm="8566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264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Batang</vt:lpstr>
      <vt:lpstr>Aptos</vt:lpstr>
      <vt:lpstr>Aptos Display</vt:lpstr>
      <vt:lpstr>Arial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Reginaldo Cunha</dc:creator>
  <cp:lastModifiedBy>Reginaldo Cunha</cp:lastModifiedBy>
  <cp:revision>43</cp:revision>
  <dcterms:created xsi:type="dcterms:W3CDTF">2024-10-31T00:34:50Z</dcterms:created>
  <dcterms:modified xsi:type="dcterms:W3CDTF">2024-12-27T23:57:32Z</dcterms:modified>
</cp:coreProperties>
</file>