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2" r:id="rId7"/>
    <p:sldId id="273" r:id="rId8"/>
    <p:sldId id="274" r:id="rId9"/>
    <p:sldId id="280" r:id="rId10"/>
    <p:sldId id="275" r:id="rId11"/>
    <p:sldId id="277" r:id="rId12"/>
    <p:sldId id="276" r:id="rId13"/>
    <p:sldId id="278" r:id="rId14"/>
    <p:sldId id="279" r:id="rId15"/>
    <p:sldId id="268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51390-42B7-4B83-AC45-64E1CFE1D9FC}" v="2" dt="2024-11-25T17:19:23.845"/>
  </p1510:revLst>
</p1510:revInfo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5" autoAdjust="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naldo Paz" userId="434490d7b4256f05" providerId="LiveId" clId="{92351390-42B7-4B83-AC45-64E1CFE1D9FC}"/>
    <pc:docChg chg="custSel modSld">
      <pc:chgData name="Reginaldo Paz" userId="434490d7b4256f05" providerId="LiveId" clId="{92351390-42B7-4B83-AC45-64E1CFE1D9FC}" dt="2024-11-25T17:20:01.249" v="52" actId="255"/>
      <pc:docMkLst>
        <pc:docMk/>
      </pc:docMkLst>
      <pc:sldChg chg="addSp delSp modSp mod">
        <pc:chgData name="Reginaldo Paz" userId="434490d7b4256f05" providerId="LiveId" clId="{92351390-42B7-4B83-AC45-64E1CFE1D9FC}" dt="2024-11-25T17:20:01.249" v="52" actId="255"/>
        <pc:sldMkLst>
          <pc:docMk/>
          <pc:sldMk cId="3103683689" sldId="268"/>
        </pc:sldMkLst>
        <pc:spChg chg="del mod">
          <ac:chgData name="Reginaldo Paz" userId="434490d7b4256f05" providerId="LiveId" clId="{92351390-42B7-4B83-AC45-64E1CFE1D9FC}" dt="2024-11-25T17:15:22.525" v="9" actId="478"/>
          <ac:spMkLst>
            <pc:docMk/>
            <pc:sldMk cId="3103683689" sldId="268"/>
            <ac:spMk id="3" creationId="{BABC2CE0-8806-4B2A-A10A-32984D317434}"/>
          </ac:spMkLst>
        </pc:spChg>
        <pc:spChg chg="add mod">
          <ac:chgData name="Reginaldo Paz" userId="434490d7b4256f05" providerId="LiveId" clId="{92351390-42B7-4B83-AC45-64E1CFE1D9FC}" dt="2024-11-25T17:19:14.212" v="23" actId="20577"/>
          <ac:spMkLst>
            <pc:docMk/>
            <pc:sldMk cId="3103683689" sldId="268"/>
            <ac:spMk id="3" creationId="{D1885E4B-C74F-3F52-6C12-E3D0BF942499}"/>
          </ac:spMkLst>
        </pc:spChg>
        <pc:spChg chg="add mod">
          <ac:chgData name="Reginaldo Paz" userId="434490d7b4256f05" providerId="LiveId" clId="{92351390-42B7-4B83-AC45-64E1CFE1D9FC}" dt="2024-11-25T17:20:01.249" v="52" actId="255"/>
          <ac:spMkLst>
            <pc:docMk/>
            <pc:sldMk cId="3103683689" sldId="268"/>
            <ac:spMk id="6" creationId="{80B89035-DC70-D999-D8CE-ADB867B589DE}"/>
          </ac:spMkLst>
        </pc:spChg>
        <pc:spChg chg="del">
          <ac:chgData name="Reginaldo Paz" userId="434490d7b4256f05" providerId="LiveId" clId="{92351390-42B7-4B83-AC45-64E1CFE1D9FC}" dt="2024-11-25T17:15:02.842" v="6" actId="478"/>
          <ac:spMkLst>
            <pc:docMk/>
            <pc:sldMk cId="3103683689" sldId="268"/>
            <ac:spMk id="6" creationId="{B4C0AE69-251F-66FD-8DE1-ADA1BAA6FC10}"/>
          </ac:spMkLst>
        </pc:spChg>
      </pc:sldChg>
      <pc:sldChg chg="modSp mod">
        <pc:chgData name="Reginaldo Paz" userId="434490d7b4256f05" providerId="LiveId" clId="{92351390-42B7-4B83-AC45-64E1CFE1D9FC}" dt="2024-11-25T17:12:56.186" v="5" actId="6549"/>
        <pc:sldMkLst>
          <pc:docMk/>
          <pc:sldMk cId="2909809806" sldId="280"/>
        </pc:sldMkLst>
        <pc:spChg chg="mod">
          <ac:chgData name="Reginaldo Paz" userId="434490d7b4256f05" providerId="LiveId" clId="{92351390-42B7-4B83-AC45-64E1CFE1D9FC}" dt="2024-11-25T17:12:56.186" v="5" actId="6549"/>
          <ac:spMkLst>
            <pc:docMk/>
            <pc:sldMk cId="2909809806" sldId="280"/>
            <ac:spMk id="9" creationId="{2BBB3FD0-EDB1-AFB7-3278-CD6AC4088E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EAD02E9-01F4-4100-AAD6-918D6B52C1C9}" type="datetime1">
              <a:rPr lang="pt-BR" smtClean="0"/>
              <a:t>09/12/2024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D8BCF56-022D-4E84-9600-36794E4DE2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137F44CC-51B6-4AEE-8048-73E90B25236B}" type="datetime1">
              <a:rPr lang="pt-BR" smtClean="0"/>
              <a:t>09/12/2024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D82C05A-7A07-4286-AA18-B883C0AF9A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5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5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74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4" name="Elemento gráfico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rtlCol="0" anchor="ctr">
            <a:noAutofit/>
          </a:bodyPr>
          <a:lstStyle>
            <a:lvl1pPr algn="ctr">
              <a:defRPr lang="pt-BR" sz="7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 rtlCol="0"/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Tabela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 rtlCol="0"/>
          <a:lstStyle>
            <a:lvl1pPr>
              <a:defRPr lang="pt-BR" sz="2000"/>
            </a:lvl1pPr>
          </a:lstStyle>
          <a:p>
            <a:pPr lvl="0" rtl="0"/>
            <a:r>
              <a:rPr lang="pt-BR"/>
              <a:t>Clique para adicionar tabela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AFBD55CE-CA03-416A-BD1C-7A0ACCDC8A30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Elemento gráfico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Elemento gráfico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buNone/>
              <a:defRPr lang="pt-BR" sz="1800"/>
            </a:lvl1pPr>
            <a:lvl2pPr>
              <a:lnSpc>
                <a:spcPts val="1900"/>
              </a:lnSpc>
              <a:defRPr lang="pt-BR" sz="1800"/>
            </a:lvl2pPr>
            <a:lvl3pPr>
              <a:lnSpc>
                <a:spcPts val="1900"/>
              </a:lnSpc>
              <a:defRPr lang="pt-BR" sz="1800"/>
            </a:lvl3pPr>
            <a:lvl4pPr>
              <a:lnSpc>
                <a:spcPts val="1900"/>
              </a:lnSpc>
              <a:defRPr lang="pt-BR" sz="1800"/>
            </a:lvl4pPr>
            <a:lvl5pPr>
              <a:lnSpc>
                <a:spcPts val="19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Data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9282FABB-2B1C-4E46-9CB7-1D05B4FFA390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17" name="Elemento gráfico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Elemento gráfico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Elemento gráfico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 dirty="0">
                <a:solidFill>
                  <a:schemeClr val="tx1"/>
                </a:solidFill>
                <a:latin typeface="+mn-lt"/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Elemento gráfico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4" name="Espaço Reservado para Tabela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ço Reservado para Data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918B3387-9AF9-40A9-974A-EE166F3A4466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Elemento gráfico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Elemento gráfico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Espaço Reservado para o Número do Slide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ito obriga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6000" dirty="0"/>
            </a:lvl1pPr>
          </a:lstStyle>
          <a:p>
            <a:pPr lvl="0" algn="ctr" rtl="0"/>
            <a:r>
              <a:rPr lang="pt-BR"/>
              <a:t>Clique para adicionar um título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rtlCol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lang="pt-BR" sz="1800"/>
            </a:lvl1pPr>
            <a:lvl2pPr>
              <a:lnSpc>
                <a:spcPct val="150000"/>
              </a:lnSpc>
              <a:defRPr lang="pt-BR" sz="2000"/>
            </a:lvl2pPr>
            <a:lvl3pPr>
              <a:lnSpc>
                <a:spcPct val="150000"/>
              </a:lnSpc>
              <a:defRPr lang="pt-BR" sz="1800"/>
            </a:lvl3pPr>
            <a:lvl4pPr>
              <a:lnSpc>
                <a:spcPct val="150000"/>
              </a:lnSpc>
              <a:defRPr lang="pt-BR" sz="1600"/>
            </a:lvl4pPr>
            <a:lvl5pPr>
              <a:lnSpc>
                <a:spcPct val="150000"/>
              </a:lnSpc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D7F04835-22AE-4FA1-BF36-AB2BE20FC9A0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 dirty="0">
                <a:solidFill>
                  <a:schemeClr val="tx1"/>
                </a:solidFill>
                <a:latin typeface="+mn-lt"/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Elemento gráfico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ço Reservado para Data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F31F0758-9674-49BB-B08A-569F05D7FF3F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Elemento gráfico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Elemento gráfico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Espaço Reservado para o Número do Slide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DABBFC94-8E33-45FD-A124-F92E42990787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 dirty="0">
                <a:solidFill>
                  <a:schemeClr val="tx1"/>
                </a:solidFill>
                <a:latin typeface="+mn-lt"/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Elemento gráfico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Elemento gráfico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rtlCol="0" anchor="ctr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 rtlCol="0"/>
          <a:lstStyle>
            <a:lvl1pPr>
              <a:lnSpc>
                <a:spcPct val="150000"/>
              </a:lnSpc>
              <a:defRPr lang="pt-BR" sz="1800"/>
            </a:lvl1pPr>
            <a:lvl2pPr>
              <a:lnSpc>
                <a:spcPct val="150000"/>
              </a:lnSpc>
              <a:defRPr lang="pt-BR" sz="1800"/>
            </a:lvl2pPr>
            <a:lvl3pPr>
              <a:lnSpc>
                <a:spcPct val="150000"/>
              </a:lnSpc>
              <a:defRPr lang="pt-BR" sz="1600"/>
            </a:lvl3pPr>
            <a:lvl4pPr>
              <a:lnSpc>
                <a:spcPct val="150000"/>
              </a:lnSpc>
              <a:defRPr lang="pt-BR" sz="1400"/>
            </a:lvl4pPr>
            <a:lvl5pPr>
              <a:lnSpc>
                <a:spcPct val="150000"/>
              </a:lnSpc>
              <a:defRPr lang="pt-BR" sz="14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ço Reservado para Data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F11FDACF-D3E9-43AB-B859-053F51EAB922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47" name="Elemento gráfico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Elemento gráfico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Elemento gráfico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Espaço Reservado para o Número do Slide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 rtlCol="0"/>
          <a:lstStyle>
            <a:lvl1pPr algn="ctr">
              <a:defRPr lang="pt-BR" sz="6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6" name="Espaço Reservado para Imagem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1229A27F-E8E0-4412-BC5D-839BC1A51D2A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Espaço Reservado para o Número do Slide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rtlCol="0" anchor="ctr"/>
          <a:lstStyle>
            <a:lvl1pPr algn="ctr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8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6" name="Espaço Reservado para Imagem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0BA77716-DBF5-44D5-A8EB-BC46516EF9DC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Elemento gráfico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Elemento gráfico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Espaço Reservado para o Número do Slide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08F13E98-E92C-428A-8581-22BA7707F21D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 dirty="0">
                <a:solidFill>
                  <a:schemeClr val="tx1"/>
                </a:solidFill>
                <a:latin typeface="+mn-lt"/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4" name="Elemento gráfico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rtlCol="0" anchor="ctr">
            <a:noAutofit/>
          </a:bodyPr>
          <a:lstStyle>
            <a:lvl1pPr algn="ctr">
              <a:defRPr lang="pt-BR" sz="6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8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pt-BR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pt-BR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pt-BR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pt-BR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pt-BR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pt-BR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pt-BR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pt-BR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Data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550F8F17-2473-4E64-86D3-66E3A7D3FA00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15" name="Elemento gráfico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Elemento gráfico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Elemento gráfico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Espaço Reservado para o Número do Slide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pt-BR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pt-BR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pt-BR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pt-BR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 rtlCol="0"/>
          <a:lstStyle>
            <a:lvl1pPr>
              <a:lnSpc>
                <a:spcPts val="1900"/>
              </a:lnSpc>
              <a:defRPr lang="pt-BR" sz="1800"/>
            </a:lvl1pPr>
            <a:lvl2pPr>
              <a:lnSpc>
                <a:spcPts val="1900"/>
              </a:lnSpc>
              <a:defRPr lang="pt-BR" sz="1800"/>
            </a:lvl2pPr>
            <a:lvl3pPr>
              <a:lnSpc>
                <a:spcPts val="1900"/>
              </a:lnSpc>
              <a:defRPr lang="pt-BR" sz="1800"/>
            </a:lvl3pPr>
            <a:lvl4pPr>
              <a:lnSpc>
                <a:spcPts val="1900"/>
              </a:lnSpc>
              <a:defRPr lang="pt-BR" sz="1800"/>
            </a:lvl4pPr>
            <a:lvl5pPr>
              <a:lnSpc>
                <a:spcPts val="19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Data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EFEEAEB1-F529-42B6-83DF-AB62A3C10CE9}" type="datetime1">
              <a:rPr lang="en-US" smtClean="0"/>
              <a:pPr/>
              <a:t>12/9/2024</a:t>
            </a:fld>
            <a:endParaRPr lang="en-US" dirty="0"/>
          </a:p>
        </p:txBody>
      </p:sp>
      <p:pic>
        <p:nvPicPr>
          <p:cNvPr id="18" name="Elemento gráfico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Elemento gráfico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Elemento gráfico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Espaço Reservado para o Número do Slide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Elemento gráfico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1CBC0F23-12D7-434D-8534-7776B7CD4A7C}" type="datetime1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Espaço Reservado para o Número do Slide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C98446-032D-45EC-A243-70C698F6F8D9}" type="datetime1">
              <a:rPr lang="pt-BR" smtClean="0"/>
              <a:t>09/12/2024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eginaldo.gomes6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686" y="1209643"/>
            <a:ext cx="8508273" cy="4968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Sistema de Controle de Livros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29EBB-1741-B229-41FE-2763D7D44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rmAutofit/>
          </a:bodyPr>
          <a:lstStyle/>
          <a:p>
            <a:r>
              <a:rPr lang="pt-BR" dirty="0"/>
              <a:t>Banco de dados </a:t>
            </a:r>
            <a:r>
              <a:rPr lang="pt-BR" dirty="0" err="1"/>
              <a:t>SqlServer</a:t>
            </a:r>
            <a:endParaRPr lang="pt-BR" dirty="0"/>
          </a:p>
        </p:txBody>
      </p:sp>
      <p:sp>
        <p:nvSpPr>
          <p:cNvPr id="5" name="Espaço Reservado para Data 4" hidden="1">
            <a:extLst>
              <a:ext uri="{FF2B5EF4-FFF2-40B4-BE49-F238E27FC236}">
                <a16:creationId xmlns:a16="http://schemas.microsoft.com/office/drawing/2014/main" id="{87164BD6-22E7-D1AD-3226-677D8C1B3EF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011833" y="6226628"/>
            <a:ext cx="1560304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A77716-DBF5-44D5-A8EB-BC46516EF9DC}" type="datetime1">
              <a:rPr lang="en-US" smtClean="0"/>
              <a:pPr>
                <a:spcAft>
                  <a:spcPts val="600"/>
                </a:spcAft>
              </a:pPr>
              <a:t>12/9/2024</a:t>
            </a:fld>
            <a:endParaRPr lang="en-US"/>
          </a:p>
        </p:txBody>
      </p:sp>
      <p:sp>
        <p:nvSpPr>
          <p:cNvPr id="6" name="Espaço Reservado para Número de Slide 5" hidden="1">
            <a:extLst>
              <a:ext uri="{FF2B5EF4-FFF2-40B4-BE49-F238E27FC236}">
                <a16:creationId xmlns:a16="http://schemas.microsoft.com/office/drawing/2014/main" id="{766AECEA-4C16-E632-0288-1C60C974E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2137" y="6226628"/>
            <a:ext cx="630748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20D88FC6-51FB-722C-EC35-914E9ACF5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784" y="4854677"/>
            <a:ext cx="6008915" cy="652923"/>
          </a:xfrm>
        </p:spPr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Banco de Dados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FE0A7-893A-1AF1-9698-BEF0EA6E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11FDACF-D3E9-43AB-B859-053F51EAB922}" type="datetime1">
              <a:rPr lang="en-US" smtClean="0"/>
              <a:pPr>
                <a:spcAft>
                  <a:spcPts val="600"/>
                </a:spcAft>
              </a:pPr>
              <a:t>12/9/2024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607864-34AA-BE87-7918-6A4F530A2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9A20BA-F366-CF8D-6976-809A322A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88" y="1044508"/>
            <a:ext cx="4392153" cy="37280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BC7FF8C-E938-12EA-E20F-54BF91C6BA3C}"/>
              </a:ext>
            </a:extLst>
          </p:cNvPr>
          <p:cNvSpPr txBox="1"/>
          <p:nvPr/>
        </p:nvSpPr>
        <p:spPr>
          <a:xfrm>
            <a:off x="7725747" y="1203649"/>
            <a:ext cx="3928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Tabelas e </a:t>
            </a:r>
            <a:r>
              <a:rPr lang="pt-BR" dirty="0" err="1"/>
              <a:t>View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Livro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Livro_Assunto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Livro Autor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Relatório “</a:t>
            </a:r>
            <a:r>
              <a:rPr lang="pt-BR" dirty="0" err="1"/>
              <a:t>view</a:t>
            </a:r>
            <a:r>
              <a:rPr lang="pt-B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79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68051-4856-FADE-1394-1BF8D4AFC1E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631488" y="6226175"/>
            <a:ext cx="1560512" cy="6318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962E057A-939F-4C72-B44C-A8E6F26AFA62}" type="datetime1">
              <a:rPr lang="pt-BR" smtClean="0"/>
              <a:t>09/12/2024</a:t>
            </a:fld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1763" y="6226175"/>
            <a:ext cx="630237" cy="6318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885E4B-C74F-3F52-6C12-E3D0BF942499}"/>
              </a:ext>
            </a:extLst>
          </p:cNvPr>
          <p:cNvSpPr txBox="1"/>
          <p:nvPr/>
        </p:nvSpPr>
        <p:spPr>
          <a:xfrm>
            <a:off x="7798279" y="2130725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Reginaldo Paz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B89035-DC70-D999-D8CE-ADB867B589DE}"/>
              </a:ext>
            </a:extLst>
          </p:cNvPr>
          <p:cNvSpPr txBox="1"/>
          <p:nvPr/>
        </p:nvSpPr>
        <p:spPr>
          <a:xfrm>
            <a:off x="7798279" y="4132283"/>
            <a:ext cx="276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reginaldo.gomes6@gmail.com</a:t>
            </a:r>
            <a:endParaRPr lang="pt-BR" sz="1200" dirty="0"/>
          </a:p>
          <a:p>
            <a:r>
              <a:rPr lang="pt-BR" sz="1200" dirty="0"/>
              <a:t>reginaldo.paz@uol.com.br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68" y="851547"/>
            <a:ext cx="4275364" cy="1979634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068" y="2446171"/>
            <a:ext cx="4275364" cy="266021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Cadastro Livros</a:t>
            </a:r>
          </a:p>
          <a:p>
            <a:pPr rtl="0"/>
            <a:r>
              <a:rPr lang="pt-BR" dirty="0"/>
              <a:t>Cadastros Autor</a:t>
            </a:r>
          </a:p>
          <a:p>
            <a:pPr rtl="0"/>
            <a:r>
              <a:rPr lang="pt-BR" dirty="0"/>
              <a:t>Castro Assunto</a:t>
            </a:r>
          </a:p>
          <a:p>
            <a:pPr rtl="0"/>
            <a:r>
              <a:rPr lang="pt-BR" dirty="0"/>
              <a:t>Relatório</a:t>
            </a:r>
          </a:p>
          <a:p>
            <a:pPr rtl="0"/>
            <a:r>
              <a:rPr lang="pt-BR" dirty="0"/>
              <a:t>Arquitetura do Sistema</a:t>
            </a:r>
          </a:p>
          <a:p>
            <a:pPr rtl="0"/>
            <a:r>
              <a:rPr lang="pt-BR" dirty="0"/>
              <a:t>Banco de Dados</a:t>
            </a:r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8FBE7-3C46-903D-964E-091F74329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70EBE916-5AD7-4636-9AC9-9384B15DB361}" type="datetime1">
              <a:rPr lang="pt-BR" smtClean="0"/>
              <a:t>09/12/2024</a:t>
            </a:fld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91606E-0B3D-E151-D6E8-FB4608C30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364C45D-4917-47F9-8A35-7834F178901B}" type="datetime1">
              <a:rPr lang="pt-BR" smtClean="0"/>
              <a:t>09/12/2024</a:t>
            </a:fld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41A58C-EF3D-5C32-96B0-CB16375395BA}"/>
              </a:ext>
            </a:extLst>
          </p:cNvPr>
          <p:cNvSpPr txBox="1"/>
          <p:nvPr/>
        </p:nvSpPr>
        <p:spPr>
          <a:xfrm>
            <a:off x="836626" y="1346545"/>
            <a:ext cx="6107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2F2F2F"/>
                </a:solidFill>
                <a:effectLst/>
                <a:latin typeface="Inter"/>
              </a:rPr>
              <a:t>Introdução:</a:t>
            </a:r>
            <a:br>
              <a:rPr lang="pt-BR" dirty="0"/>
            </a:br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O Sistema Controle de Livros é uma aplicação web desenvolvida para gerenciar eficientemente uma biblioteca de livros, autores e assuntos. Utilizando a robustez do ASP.NET MVC e uma arquitetura em camadas bem definida, o sistema oferece funcionalidades intuitivas e essenciais para o gerenciamento de uma biblioteca, seja ela pessoal, escolar ou empresarial.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907390-F496-D26C-B5D5-0C22999A746A}"/>
              </a:ext>
            </a:extLst>
          </p:cNvPr>
          <p:cNvSpPr txBox="1"/>
          <p:nvPr/>
        </p:nvSpPr>
        <p:spPr>
          <a:xfrm>
            <a:off x="836626" y="3234278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993A80-0B62-EB2D-4745-FB8BAD1B3868}"/>
              </a:ext>
            </a:extLst>
          </p:cNvPr>
          <p:cNvSpPr txBox="1"/>
          <p:nvPr/>
        </p:nvSpPr>
        <p:spPr>
          <a:xfrm>
            <a:off x="7721604" y="1007506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Tela Principal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8004A6-53DF-E082-281A-B870886F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494" y="1376838"/>
            <a:ext cx="3538880" cy="222677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A89078-ABCD-8E9D-0125-DB897268ECC4}"/>
              </a:ext>
            </a:extLst>
          </p:cNvPr>
          <p:cNvSpPr txBox="1"/>
          <p:nvPr/>
        </p:nvSpPr>
        <p:spPr>
          <a:xfrm>
            <a:off x="7648278" y="3685315"/>
            <a:ext cx="39238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Nesta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pt-BR" sz="1000" dirty="0"/>
              <a:t> temos acesso a todas operações disponíveis no sistema.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/>
              <a:t>Cadastro de Livros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/>
              <a:t>Cadastro de Autor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/>
              <a:t>Cadastro de Assunto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/>
              <a:t>Relatório.</a:t>
            </a:r>
          </a:p>
        </p:txBody>
      </p:sp>
    </p:spTree>
    <p:extLst>
      <p:ext uri="{BB962C8B-B14F-4D97-AF65-F5344CB8AC3E}">
        <p14:creationId xmlns:p14="http://schemas.microsoft.com/office/powerpoint/2010/main" val="250104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8553-56F5-C0FF-9A78-9ED72306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00EE46-F57E-BAF2-011A-71BAC7245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A0E11CE-9451-4A32-BED8-4016F1EB98C2}" type="datetime1">
              <a:rPr lang="pt-BR" smtClean="0"/>
              <a:t>09/12/2024</a:t>
            </a:fld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C2BE199-5107-8B06-F593-6C56B0D8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5EFE1D-6C4A-6BE8-757E-E54F9BE1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2" y="1332413"/>
            <a:ext cx="6247058" cy="2687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183B8DD-D212-CB94-31B9-2B8859F4925C}"/>
              </a:ext>
            </a:extLst>
          </p:cNvPr>
          <p:cNvSpPr txBox="1"/>
          <p:nvPr/>
        </p:nvSpPr>
        <p:spPr>
          <a:xfrm>
            <a:off x="2320507" y="4942936"/>
            <a:ext cx="3321170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Cadastro de Livros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735706-D635-6451-5564-46399E12F38A}"/>
              </a:ext>
            </a:extLst>
          </p:cNvPr>
          <p:cNvSpPr txBox="1"/>
          <p:nvPr/>
        </p:nvSpPr>
        <p:spPr>
          <a:xfrm>
            <a:off x="7776465" y="1055321"/>
            <a:ext cx="367219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Inclusão de Livros: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Uma interface amigável permite a adição de novos livros ao sistema. Os usuários podem inserir detalhes relevantes como título, autor, assunto.</a:t>
            </a:r>
          </a:p>
          <a:p>
            <a:pPr algn="just"/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Edição de Livros: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Os usuários podem atualizar as informações de qualquer livro cadastrado, garantindo que os dados estejam sempre corretos e atualizados.</a:t>
            </a:r>
          </a:p>
          <a:p>
            <a:pPr algn="just"/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Visualização de Detalhes: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Uma visão detalhada de cada livro está disponível, exibindo todas as informações pertinentes em um formato claro e organizado.</a:t>
            </a:r>
          </a:p>
          <a:p>
            <a:pPr algn="just"/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Exclusão de Livros: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Livros podem ser removidos do sistema de forma simples, garantindo que o catálogo permaneça sempre relevante.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8195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27A63B-66F9-096F-48DE-19904FE04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Cadastro de Autores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5BBC5B-FDFB-1A56-2824-A8D258B2C9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B3DE5-A39D-473D-954D-8615DBD83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5289A2-D28A-7D99-E902-8402BF90FCF5}"/>
              </a:ext>
            </a:extLst>
          </p:cNvPr>
          <p:cNvSpPr txBox="1"/>
          <p:nvPr/>
        </p:nvSpPr>
        <p:spPr>
          <a:xfrm>
            <a:off x="7679094" y="1147665"/>
            <a:ext cx="38930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Inclusão de Autores</a:t>
            </a:r>
            <a:r>
              <a:rPr lang="pt-BR" sz="1200" dirty="0">
                <a:solidFill>
                  <a:srgbClr val="2F2F2F"/>
                </a:solidFill>
                <a:latin typeface="Inter"/>
              </a:rPr>
              <a:t>: Permite adicionar novos autores ao sistema.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Edição de Autores</a:t>
            </a:r>
            <a:r>
              <a:rPr lang="pt-BR" sz="1200" dirty="0">
                <a:solidFill>
                  <a:srgbClr val="2F2F2F"/>
                </a:solidFill>
                <a:latin typeface="Inter"/>
              </a:rPr>
              <a:t>: Atualize os dados dos autores conforme necessário, mantendo informações precisas e atualizadas.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Visualização de Detalhes</a:t>
            </a:r>
            <a:r>
              <a:rPr lang="pt-BR" sz="1200" dirty="0">
                <a:solidFill>
                  <a:srgbClr val="2F2F2F"/>
                </a:solidFill>
                <a:latin typeface="Inter"/>
              </a:rPr>
              <a:t>: Exiba uma visão completa das informações do autor.</a:t>
            </a:r>
          </a:p>
          <a:p>
            <a:pPr algn="just"/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Exclusão de Autores</a:t>
            </a:r>
            <a:r>
              <a:rPr lang="pt-BR" sz="1200" dirty="0">
                <a:solidFill>
                  <a:srgbClr val="2F2F2F"/>
                </a:solidFill>
                <a:latin typeface="Inter"/>
              </a:rPr>
              <a:t>: Remova autores do sistema quando necessário, mantendo o banco de dados organizado.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A9A409-702B-94C0-BD67-E3992E79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1" y="1147665"/>
            <a:ext cx="6197565" cy="21460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65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EBF1C8-DABC-1A4A-5A74-D78C7B6A4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Cadastro Livro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D0D1FD-46CC-9FF7-13AC-348ED0C732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DAFFF-3B01-7976-E157-0AB7CABC5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548B0D2-71EF-421F-8465-3F99F1C9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396" y="2542821"/>
            <a:ext cx="3896741" cy="17577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1CB640-7FB8-84CC-E902-8BB0CCA1B939}"/>
              </a:ext>
            </a:extLst>
          </p:cNvPr>
          <p:cNvSpPr txBox="1"/>
          <p:nvPr/>
        </p:nvSpPr>
        <p:spPr>
          <a:xfrm>
            <a:off x="7700211" y="1174282"/>
            <a:ext cx="387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cadastrar o livro, ao clicar no botão Salvar, o sistema abre uma grid onde podemos associar os Atores e Assuntos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39449D-C204-538A-18D6-61E76C42A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1" y="951722"/>
            <a:ext cx="6138828" cy="37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6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C098398-C5E1-F00E-9917-577A38CCF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Cadastro de Assuntos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309B58-0761-C82D-8B72-A85D590565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36D19F-F157-28DE-092D-08E581A80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66AA56-30B2-0E95-EBD4-2903B325DDD2}"/>
              </a:ext>
            </a:extLst>
          </p:cNvPr>
          <p:cNvSpPr txBox="1"/>
          <p:nvPr/>
        </p:nvSpPr>
        <p:spPr>
          <a:xfrm>
            <a:off x="7679094" y="1147665"/>
            <a:ext cx="38930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I</a:t>
            </a:r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nclusão de Assuntos: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Adicione novos assuntos para organizar a biblioteca de forma eficaz.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Edição de Assuntos: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Permite modificar descrições ou títulos dos assuntos para refletir mudanças ou correções.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Visualização de Detalhes: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Veja informações detalhadas sobre cada assuntos.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Exclusão de Assuntos: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Remova assuntos que não são mais relevantes, mantendo a base de dados limpa e útil.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162D55-F133-96BE-83FF-27D86DBD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4" y="1152331"/>
            <a:ext cx="6186453" cy="27239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568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E37D722-8102-DDC8-4D20-69E60C850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Relatório Utilizando Crystal Reports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EEC93CF-B795-9640-883C-70A6E7A236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r>
              <a:rPr lang="pt-BR" dirty="0"/>
              <a:t>Relatório busca as informações da </a:t>
            </a:r>
            <a:r>
              <a:rPr lang="pt-BR" dirty="0" err="1"/>
              <a:t>view</a:t>
            </a:r>
            <a:r>
              <a:rPr lang="pt-BR" dirty="0"/>
              <a:t> agrupada por Autor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E7EB4-F5B9-6B95-98E7-D701374F1F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A1B56-5AC9-24EA-5A41-944881D78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E049E3-6C0C-914E-85FB-8DF931B8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7" y="1116957"/>
            <a:ext cx="5689363" cy="33244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513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F26063D-B63E-8F6C-2AEB-B550B6851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Arquitetura do Sistema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0F68AC-694E-2FDD-BDF8-6723C12108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BE644-180A-2F9C-56F0-FAE330638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3E3E00-5ED9-A145-2672-28008F03DA60}"/>
              </a:ext>
            </a:extLst>
          </p:cNvPr>
          <p:cNvSpPr txBox="1"/>
          <p:nvPr/>
        </p:nvSpPr>
        <p:spPr>
          <a:xfrm>
            <a:off x="877078" y="1061924"/>
            <a:ext cx="5866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O sistema segue um padrão de arquitetura conhecido como </a:t>
            </a:r>
            <a:r>
              <a:rPr lang="pt-BR" b="1" i="0" dirty="0">
                <a:solidFill>
                  <a:srgbClr val="2F2F2F"/>
                </a:solidFill>
                <a:effectLst/>
                <a:latin typeface="Inter"/>
              </a:rPr>
              <a:t>Arquitetura em Camadas</a:t>
            </a:r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 (ou "</a:t>
            </a:r>
            <a:r>
              <a:rPr lang="pt-BR" b="0" i="0" dirty="0" err="1">
                <a:solidFill>
                  <a:srgbClr val="2F2F2F"/>
                </a:solidFill>
                <a:effectLst/>
                <a:latin typeface="Inter"/>
              </a:rPr>
              <a:t>Layered</a:t>
            </a:r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rgbClr val="2F2F2F"/>
                </a:solidFill>
                <a:effectLst/>
                <a:latin typeface="Inter"/>
              </a:rPr>
              <a:t>Architecture</a:t>
            </a:r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"). Essa arquitetura é caracterizada pela separação do sistema em camadas distintas, cada uma com responsabilidades específicas.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6FF3FB-E83F-0F24-AB8F-923E524D9D46}"/>
              </a:ext>
            </a:extLst>
          </p:cNvPr>
          <p:cNvSpPr txBox="1"/>
          <p:nvPr/>
        </p:nvSpPr>
        <p:spPr>
          <a:xfrm>
            <a:off x="926061" y="2503482"/>
            <a:ext cx="56986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.Web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ControleLivros.Web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Implementa a interface de usuário utilizando ASP.NET MVC, gerenciando a interação com o usuário e a exibição de dados.</a:t>
            </a:r>
          </a:p>
          <a:p>
            <a:pPr algn="just"/>
            <a:endParaRPr lang="pt-BR" sz="10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Data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ControleLivros.Data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Gerencia a comunicação com o banco de dados, utilizando o Entity Framework para mapear classes de entidade para tabelas.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Models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ControleLivros.Models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Define as entidades e modelos de dados utilizados em todo o sistema.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Repositories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ControleLivros.Repositories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Implementa o padrão de repositório, encapsulando a lógica de acesso a dados e operações CRUD.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Services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ControleLivros.Services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Contém a lógica de negócios, orquestrando operações entre repositórios e a camada de apresentação.</a:t>
            </a:r>
          </a:p>
          <a:p>
            <a:endParaRPr lang="pt-BR" sz="1000" b="0" i="0" dirty="0">
              <a:solidFill>
                <a:srgbClr val="2F2F2F"/>
              </a:solidFill>
              <a:effectLst/>
              <a:latin typeface="Inter"/>
            </a:endParaRP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B4D4C72-C120-D15A-A368-95C9C0CC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071" y="1061924"/>
            <a:ext cx="3521851" cy="20397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668494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4443941_TF56488030_Win32" id="{C7762319-37F5-4635-9D48-54C59C163BD3}" vid="{89540E87-623C-44DD-98EC-1A6AA2DD8B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093E94-C176-4FB3-93BB-02AEE1FEC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F1A99-35F0-4B73-B737-B4DCDCD8CA5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55A16D6-EDBE-419D-AF8F-74F00E41AF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Tema Fluorescente</Template>
  <TotalTime>325</TotalTime>
  <Words>615</Words>
  <Application>Microsoft Office PowerPoint</Application>
  <PresentationFormat>Widescreen</PresentationFormat>
  <Paragraphs>92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Century Gothic</vt:lpstr>
      <vt:lpstr>Inter</vt:lpstr>
      <vt:lpstr>Jumble</vt:lpstr>
      <vt:lpstr>Personalizado</vt:lpstr>
      <vt:lpstr>Sistema de Controle de Livros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Banco de dados SqlServer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Reginaldo Paz</dc:creator>
  <cp:lastModifiedBy>Reginaldo Paz</cp:lastModifiedBy>
  <cp:revision>22</cp:revision>
  <dcterms:created xsi:type="dcterms:W3CDTF">2024-11-22T17:42:16Z</dcterms:created>
  <dcterms:modified xsi:type="dcterms:W3CDTF">2024-12-09T16:28:13Z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