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Catamaran"/>
      <p:regular r:id="rId27"/>
      <p:bold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Livvic Light"/>
      <p:regular r:id="rId33"/>
      <p:bold r:id="rId34"/>
      <p:italic r:id="rId35"/>
      <p:boldItalic r:id="rId36"/>
    </p:embeddedFont>
    <p:embeddedFont>
      <p:font typeface="Catamaran Thin"/>
      <p:regular r:id="rId37"/>
      <p:bold r:id="rId38"/>
    </p:embeddedFont>
    <p:embeddedFont>
      <p:font typeface="Fira Sans Extra Condensed Medium"/>
      <p:regular r:id="rId39"/>
      <p:bold r:id="rId40"/>
      <p:italic r:id="rId41"/>
      <p:boldItalic r:id="rId42"/>
    </p:embeddedFont>
    <p:embeddedFont>
      <p:font typeface="Livvic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F64EA3E-7A6F-44FD-995A-A8AB6C717412}">
  <a:tblStyle styleId="{3F64EA3E-7A6F-44FD-995A-A8AB6C7174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Medium-bold.fntdata"/><Relationship Id="rId20" Type="http://schemas.openxmlformats.org/officeDocument/2006/relationships/slide" Target="slides/slide15.xml"/><Relationship Id="rId42" Type="http://schemas.openxmlformats.org/officeDocument/2006/relationships/font" Target="fonts/FiraSansExtraCondensedMedium-boldItalic.fntdata"/><Relationship Id="rId41" Type="http://schemas.openxmlformats.org/officeDocument/2006/relationships/font" Target="fonts/FiraSansExtraCondensedMedium-italic.fntdata"/><Relationship Id="rId22" Type="http://schemas.openxmlformats.org/officeDocument/2006/relationships/slide" Target="slides/slide17.xml"/><Relationship Id="rId44" Type="http://schemas.openxmlformats.org/officeDocument/2006/relationships/font" Target="fonts/Livvic-bold.fntdata"/><Relationship Id="rId21" Type="http://schemas.openxmlformats.org/officeDocument/2006/relationships/slide" Target="slides/slide16.xml"/><Relationship Id="rId43" Type="http://schemas.openxmlformats.org/officeDocument/2006/relationships/font" Target="fonts/Livvic-regular.fntdata"/><Relationship Id="rId24" Type="http://schemas.openxmlformats.org/officeDocument/2006/relationships/slide" Target="slides/slide19.xml"/><Relationship Id="rId46" Type="http://schemas.openxmlformats.org/officeDocument/2006/relationships/font" Target="fonts/Livvic-boldItalic.fntdata"/><Relationship Id="rId23" Type="http://schemas.openxmlformats.org/officeDocument/2006/relationships/slide" Target="slides/slide18.xml"/><Relationship Id="rId45" Type="http://schemas.openxmlformats.org/officeDocument/2006/relationships/font" Target="fonts/Livvic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atamaran-bold.fntdata"/><Relationship Id="rId27" Type="http://schemas.openxmlformats.org/officeDocument/2006/relationships/font" Target="fonts/Catamaran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LivvicLight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LivvicLight-italic.fntdata"/><Relationship Id="rId12" Type="http://schemas.openxmlformats.org/officeDocument/2006/relationships/slide" Target="slides/slide7.xml"/><Relationship Id="rId34" Type="http://schemas.openxmlformats.org/officeDocument/2006/relationships/font" Target="fonts/LivvicLight-bold.fntdata"/><Relationship Id="rId15" Type="http://schemas.openxmlformats.org/officeDocument/2006/relationships/slide" Target="slides/slide10.xml"/><Relationship Id="rId37" Type="http://schemas.openxmlformats.org/officeDocument/2006/relationships/font" Target="fonts/CatamaranThin-regular.fntdata"/><Relationship Id="rId14" Type="http://schemas.openxmlformats.org/officeDocument/2006/relationships/slide" Target="slides/slide9.xml"/><Relationship Id="rId36" Type="http://schemas.openxmlformats.org/officeDocument/2006/relationships/font" Target="fonts/LivvicLight-boldItalic.fntdata"/><Relationship Id="rId17" Type="http://schemas.openxmlformats.org/officeDocument/2006/relationships/slide" Target="slides/slide12.xml"/><Relationship Id="rId39" Type="http://schemas.openxmlformats.org/officeDocument/2006/relationships/font" Target="fonts/FiraSansExtraCondensedMedium-regular.fntdata"/><Relationship Id="rId16" Type="http://schemas.openxmlformats.org/officeDocument/2006/relationships/slide" Target="slides/slide11.xml"/><Relationship Id="rId38" Type="http://schemas.openxmlformats.org/officeDocument/2006/relationships/font" Target="fonts/CatamaranThin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c6181a27fb_0_3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c6181a27fb_0_3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Regina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c44484916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c44484916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Vaneesh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c6d1382f2d_1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c6d1382f2d_1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Vaneesh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c6d1382f2d_1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c6d1382f2d_1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3e13d9a7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33e13d9a7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c6181a27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c6181a27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Isha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c6181a27f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c6181a27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Isha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c6181a27f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c6181a27f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Isha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c6181a27f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c6181a27f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believed that l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inear regression performed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exceptionally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well due to the fact that there was minimal noise in the dataset itself and its less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complex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nature went well with the simplicity of the linear regression model.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Voting Regressor would be our second model choice. It has similar results to the Linear Regression since we included Linear Regression and Lasso into our Voting Regressor model.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c6d1382f2d_1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c6d1382f2d_1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Regina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e13d9a7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e13d9a7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4043"/>
                </a:solidFill>
                <a:highlight>
                  <a:srgbClr val="FFFFFF"/>
                </a:highlight>
              </a:rPr>
              <a:t>Vaneesh</a:t>
            </a:r>
            <a:endParaRPr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33e13d9a7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33e13d9a7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Regina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5465e7bc0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5465e7bc0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522eb7919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522eb7919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Regina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e13d9a7e_0_7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3e13d9a7e_0_7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e13d9a7e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e13d9a7e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The Organisation for Economic Co-operation and Development (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OECD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) is an international organisation that works to build better policies for better lives.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3e13d9a7e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3e13d9a7e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3e13d9a7e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3e13d9a7e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45caf3b90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545caf3b90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5465e7bc0b_1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5465e7bc0b_1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35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3200250" y="1742750"/>
            <a:ext cx="274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38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ctrTitle"/>
          </p:nvPr>
        </p:nvSpPr>
        <p:spPr>
          <a:xfrm>
            <a:off x="769725" y="1310050"/>
            <a:ext cx="343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" name="Google Shape;65;p12"/>
          <p:cNvSpPr txBox="1"/>
          <p:nvPr>
            <p:ph hasCustomPrompt="1" idx="2" type="title"/>
          </p:nvPr>
        </p:nvSpPr>
        <p:spPr>
          <a:xfrm rot="5400000">
            <a:off x="7142178" y="3570226"/>
            <a:ext cx="1738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30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656422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656425" y="1886725"/>
            <a:ext cx="15639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3"/>
          <p:cNvSpPr txBox="1"/>
          <p:nvPr>
            <p:ph idx="2" type="ctrTitle"/>
          </p:nvPr>
        </p:nvSpPr>
        <p:spPr>
          <a:xfrm>
            <a:off x="2650710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13"/>
          <p:cNvSpPr txBox="1"/>
          <p:nvPr>
            <p:ph idx="3" type="subTitle"/>
          </p:nvPr>
        </p:nvSpPr>
        <p:spPr>
          <a:xfrm>
            <a:off x="2610700" y="1886725"/>
            <a:ext cx="196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3"/>
          <p:cNvSpPr txBox="1"/>
          <p:nvPr>
            <p:ph idx="4" type="ctrTitle"/>
          </p:nvPr>
        </p:nvSpPr>
        <p:spPr>
          <a:xfrm>
            <a:off x="4638106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2" name="Google Shape;72;p13"/>
          <p:cNvSpPr txBox="1"/>
          <p:nvPr>
            <p:ph idx="5" type="subTitle"/>
          </p:nvPr>
        </p:nvSpPr>
        <p:spPr>
          <a:xfrm>
            <a:off x="4878076" y="1886725"/>
            <a:ext cx="1648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3"/>
          <p:cNvSpPr txBox="1"/>
          <p:nvPr>
            <p:ph idx="6" type="ctrTitle"/>
          </p:nvPr>
        </p:nvSpPr>
        <p:spPr>
          <a:xfrm rot="5400000">
            <a:off x="6865575" y="1466125"/>
            <a:ext cx="2553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4" name="Google Shape;74;p13"/>
          <p:cNvSpPr txBox="1"/>
          <p:nvPr>
            <p:ph idx="7" type="ctrTitle"/>
          </p:nvPr>
        </p:nvSpPr>
        <p:spPr>
          <a:xfrm>
            <a:off x="656422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5" name="Google Shape;75;p13"/>
          <p:cNvSpPr txBox="1"/>
          <p:nvPr>
            <p:ph idx="8" type="subTitle"/>
          </p:nvPr>
        </p:nvSpPr>
        <p:spPr>
          <a:xfrm>
            <a:off x="656425" y="3860125"/>
            <a:ext cx="15639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3"/>
          <p:cNvSpPr txBox="1"/>
          <p:nvPr>
            <p:ph idx="9" type="ctrTitle"/>
          </p:nvPr>
        </p:nvSpPr>
        <p:spPr>
          <a:xfrm>
            <a:off x="2650710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7" name="Google Shape;77;p13"/>
          <p:cNvSpPr txBox="1"/>
          <p:nvPr>
            <p:ph idx="13" type="subTitle"/>
          </p:nvPr>
        </p:nvSpPr>
        <p:spPr>
          <a:xfrm>
            <a:off x="2610700" y="3860125"/>
            <a:ext cx="196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3"/>
          <p:cNvSpPr txBox="1"/>
          <p:nvPr>
            <p:ph idx="14" type="ctrTitle"/>
          </p:nvPr>
        </p:nvSpPr>
        <p:spPr>
          <a:xfrm>
            <a:off x="4638106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9" name="Google Shape;79;p13"/>
          <p:cNvSpPr txBox="1"/>
          <p:nvPr>
            <p:ph idx="15" type="subTitle"/>
          </p:nvPr>
        </p:nvSpPr>
        <p:spPr>
          <a:xfrm>
            <a:off x="4878076" y="3860125"/>
            <a:ext cx="1648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3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1">
  <p:cSld name="CUSTOM_2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4633950" y="1847896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15"/>
          <p:cNvSpPr txBox="1"/>
          <p:nvPr>
            <p:ph idx="2" type="subTitle"/>
          </p:nvPr>
        </p:nvSpPr>
        <p:spPr>
          <a:xfrm>
            <a:off x="4633950" y="3827870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5"/>
          <p:cNvSpPr txBox="1"/>
          <p:nvPr>
            <p:ph type="ctrTitle"/>
          </p:nvPr>
        </p:nvSpPr>
        <p:spPr>
          <a:xfrm>
            <a:off x="4633950" y="1539296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15"/>
          <p:cNvSpPr txBox="1"/>
          <p:nvPr>
            <p:ph idx="3" type="ctrTitle"/>
          </p:nvPr>
        </p:nvSpPr>
        <p:spPr>
          <a:xfrm>
            <a:off x="4633950" y="351927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" name="Google Shape;87;p15"/>
          <p:cNvSpPr txBox="1"/>
          <p:nvPr>
            <p:ph idx="4" type="ctrTitle"/>
          </p:nvPr>
        </p:nvSpPr>
        <p:spPr>
          <a:xfrm rot="5400000">
            <a:off x="6917175" y="1414524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10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5">
  <p:cSld name="CUSTOM_3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" type="subTitle"/>
          </p:nvPr>
        </p:nvSpPr>
        <p:spPr>
          <a:xfrm>
            <a:off x="2258125" y="3106325"/>
            <a:ext cx="3029100" cy="10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type="ctrTitle"/>
          </p:nvPr>
        </p:nvSpPr>
        <p:spPr>
          <a:xfrm rot="5400000">
            <a:off x="7241489" y="1041025"/>
            <a:ext cx="1702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4">
  <p:cSld name="CUSTOM_3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1" type="subTitle"/>
          </p:nvPr>
        </p:nvSpPr>
        <p:spPr>
          <a:xfrm flipH="1">
            <a:off x="840600" y="2432150"/>
            <a:ext cx="1650300" cy="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2" type="subTitle"/>
          </p:nvPr>
        </p:nvSpPr>
        <p:spPr>
          <a:xfrm>
            <a:off x="4702174" y="1049093"/>
            <a:ext cx="1960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type="ctrTitle"/>
          </p:nvPr>
        </p:nvSpPr>
        <p:spPr>
          <a:xfrm>
            <a:off x="-533400" y="2047350"/>
            <a:ext cx="3024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5" name="Google Shape;95;p17"/>
          <p:cNvSpPr txBox="1"/>
          <p:nvPr>
            <p:ph idx="3" type="ctrTitle"/>
          </p:nvPr>
        </p:nvSpPr>
        <p:spPr>
          <a:xfrm>
            <a:off x="4702174" y="664293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6" name="Google Shape;96;p17"/>
          <p:cNvSpPr txBox="1"/>
          <p:nvPr>
            <p:ph idx="4" type="subTitle"/>
          </p:nvPr>
        </p:nvSpPr>
        <p:spPr>
          <a:xfrm>
            <a:off x="4702174" y="3788925"/>
            <a:ext cx="22149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5" type="ctrTitle"/>
          </p:nvPr>
        </p:nvSpPr>
        <p:spPr>
          <a:xfrm>
            <a:off x="4702174" y="3389725"/>
            <a:ext cx="24756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8" name="Google Shape;98;p17"/>
          <p:cNvSpPr txBox="1"/>
          <p:nvPr>
            <p:ph idx="6" type="ctrTitle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1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2">
  <p:cSld name="CUSTOM_3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ctrTitle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1579064" y="2147200"/>
            <a:ext cx="16266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2" type="ctrTitle"/>
          </p:nvPr>
        </p:nvSpPr>
        <p:spPr>
          <a:xfrm>
            <a:off x="1579064" y="176240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8"/>
          <p:cNvSpPr txBox="1"/>
          <p:nvPr>
            <p:ph idx="3" type="subTitle"/>
          </p:nvPr>
        </p:nvSpPr>
        <p:spPr>
          <a:xfrm>
            <a:off x="4068269" y="2147200"/>
            <a:ext cx="16266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4" type="ctrTitle"/>
          </p:nvPr>
        </p:nvSpPr>
        <p:spPr>
          <a:xfrm>
            <a:off x="3075567" y="176240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6">
  <p:cSld name="CUSTOM_11_1_2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19"/>
          <p:cNvSpPr txBox="1"/>
          <p:nvPr>
            <p:ph idx="1" type="subTitle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CUSTOM_25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ctrTitle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" name="Google Shape;16;p3"/>
          <p:cNvSpPr txBox="1"/>
          <p:nvPr>
            <p:ph idx="4" type="subTitle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5" type="title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6" type="ctrTitle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ctrTitle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" name="Google Shape;22;p3"/>
          <p:cNvSpPr txBox="1"/>
          <p:nvPr>
            <p:ph idx="13" type="ctrTitle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6" name="Google Shape;26;p3"/>
          <p:cNvSpPr txBox="1"/>
          <p:nvPr>
            <p:ph idx="17" type="subTitle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" name="Google Shape;27;p3"/>
          <p:cNvSpPr txBox="1"/>
          <p:nvPr>
            <p:ph hasCustomPrompt="1" idx="18" type="title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25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642050" y="127755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3" name="Google Shape;113;p21"/>
          <p:cNvSpPr txBox="1"/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4" name="Google Shape;114;p21"/>
          <p:cNvSpPr txBox="1"/>
          <p:nvPr>
            <p:ph idx="2" type="subTitle"/>
          </p:nvPr>
        </p:nvSpPr>
        <p:spPr>
          <a:xfrm>
            <a:off x="642050" y="540000"/>
            <a:ext cx="4655400" cy="9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3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672375" y="1432475"/>
            <a:ext cx="3498000" cy="8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 flipH="1">
            <a:off x="1667175" y="2154225"/>
            <a:ext cx="25032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1">
  <p:cSld name="CUSTOM_27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ctrTitle"/>
          </p:nvPr>
        </p:nvSpPr>
        <p:spPr>
          <a:xfrm>
            <a:off x="631875" y="842025"/>
            <a:ext cx="287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631884" y="1410841"/>
            <a:ext cx="24807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4" name="Google Shape;34;p5"/>
          <p:cNvSpPr txBox="1"/>
          <p:nvPr>
            <p:ph idx="2" type="ctrTitle"/>
          </p:nvPr>
        </p:nvSpPr>
        <p:spPr>
          <a:xfrm>
            <a:off x="4213664" y="842025"/>
            <a:ext cx="2697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3" type="subTitle"/>
          </p:nvPr>
        </p:nvSpPr>
        <p:spPr>
          <a:xfrm>
            <a:off x="4213664" y="1410841"/>
            <a:ext cx="25860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6" name="Google Shape;36;p5"/>
          <p:cNvSpPr txBox="1"/>
          <p:nvPr>
            <p:ph idx="4" type="ctrTitle"/>
          </p:nvPr>
        </p:nvSpPr>
        <p:spPr>
          <a:xfrm>
            <a:off x="631883" y="3331927"/>
            <a:ext cx="287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5" type="subTitle"/>
          </p:nvPr>
        </p:nvSpPr>
        <p:spPr>
          <a:xfrm>
            <a:off x="631884" y="3914208"/>
            <a:ext cx="24807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8" name="Google Shape;38;p5"/>
          <p:cNvSpPr txBox="1"/>
          <p:nvPr>
            <p:ph idx="6" type="ctrTitle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" name="Google Shape;39;p5"/>
          <p:cNvSpPr txBox="1"/>
          <p:nvPr>
            <p:ph idx="7" type="ctrTitle"/>
          </p:nvPr>
        </p:nvSpPr>
        <p:spPr>
          <a:xfrm>
            <a:off x="4213664" y="3331934"/>
            <a:ext cx="25860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8" type="subTitle"/>
          </p:nvPr>
        </p:nvSpPr>
        <p:spPr>
          <a:xfrm>
            <a:off x="4213664" y="3914208"/>
            <a:ext cx="25860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27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ctrTitle"/>
          </p:nvPr>
        </p:nvSpPr>
        <p:spPr>
          <a:xfrm>
            <a:off x="4921575" y="2993035"/>
            <a:ext cx="18282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4921575" y="3553810"/>
            <a:ext cx="15222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" name="Google Shape;44;p6"/>
          <p:cNvSpPr txBox="1"/>
          <p:nvPr>
            <p:ph idx="2" type="ctrTitle"/>
          </p:nvPr>
        </p:nvSpPr>
        <p:spPr>
          <a:xfrm>
            <a:off x="906139" y="2993035"/>
            <a:ext cx="18282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3" type="subTitle"/>
          </p:nvPr>
        </p:nvSpPr>
        <p:spPr>
          <a:xfrm>
            <a:off x="906139" y="3553810"/>
            <a:ext cx="15222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" name="Google Shape;46;p6"/>
          <p:cNvSpPr txBox="1"/>
          <p:nvPr>
            <p:ph idx="4" type="ctrTitle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" name="Google Shape;47;p6"/>
          <p:cNvSpPr txBox="1"/>
          <p:nvPr>
            <p:ph idx="5" type="ctrTitle"/>
          </p:nvPr>
        </p:nvSpPr>
        <p:spPr>
          <a:xfrm>
            <a:off x="2928557" y="2993035"/>
            <a:ext cx="17988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6" type="subTitle"/>
          </p:nvPr>
        </p:nvSpPr>
        <p:spPr>
          <a:xfrm>
            <a:off x="2928550" y="3553810"/>
            <a:ext cx="1476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14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ctrTitle"/>
          </p:nvPr>
        </p:nvSpPr>
        <p:spPr>
          <a:xfrm>
            <a:off x="5432000" y="710675"/>
            <a:ext cx="28881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" type="subTitle"/>
          </p:nvPr>
        </p:nvSpPr>
        <p:spPr>
          <a:xfrm>
            <a:off x="5363550" y="2724625"/>
            <a:ext cx="29565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8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" type="subTitle"/>
          </p:nvPr>
        </p:nvSpPr>
        <p:spPr>
          <a:xfrm>
            <a:off x="915175" y="3380775"/>
            <a:ext cx="39606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2" type="subTitle"/>
          </p:nvPr>
        </p:nvSpPr>
        <p:spPr>
          <a:xfrm>
            <a:off x="915175" y="4004575"/>
            <a:ext cx="1821000" cy="2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16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2117847" y="3380460"/>
            <a:ext cx="2951400" cy="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type="ctrTitle"/>
          </p:nvPr>
        </p:nvSpPr>
        <p:spPr>
          <a:xfrm rot="-5400000">
            <a:off x="-343101" y="1759150"/>
            <a:ext cx="2888100" cy="8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CUSTOM_16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idx="1" type="subTitle"/>
          </p:nvPr>
        </p:nvSpPr>
        <p:spPr>
          <a:xfrm flipH="1">
            <a:off x="4189625" y="3380460"/>
            <a:ext cx="2951400" cy="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type="ctrTitle"/>
          </p:nvPr>
        </p:nvSpPr>
        <p:spPr>
          <a:xfrm rot="5400000">
            <a:off x="6612409" y="1752564"/>
            <a:ext cx="2888100" cy="8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Char char="●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Char char="○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Char char="■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Char char="●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Char char="○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Char char="■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Char char="●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Char char="○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Thin"/>
              <a:buChar char="■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0" l="5092" r="5092" t="0"/>
          <a:stretch/>
        </p:blipFill>
        <p:spPr>
          <a:xfrm flipH="1">
            <a:off x="2214584" y="0"/>
            <a:ext cx="692941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/>
          <p:nvPr/>
        </p:nvSpPr>
        <p:spPr>
          <a:xfrm rot="5400000">
            <a:off x="1428875" y="13850"/>
            <a:ext cx="3358800" cy="5026500"/>
          </a:xfrm>
          <a:prstGeom prst="rect">
            <a:avLst/>
          </a:prstGeom>
          <a:solidFill>
            <a:schemeClr val="accent1">
              <a:alpha val="861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1" type="subTitle"/>
          </p:nvPr>
        </p:nvSpPr>
        <p:spPr>
          <a:xfrm>
            <a:off x="1029125" y="2921188"/>
            <a:ext cx="34122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Isha Goel, Regina Guzanova, Vaneesh Kapoor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22"/>
          <p:cNvSpPr txBox="1"/>
          <p:nvPr>
            <p:ph type="ctrTitle"/>
          </p:nvPr>
        </p:nvSpPr>
        <p:spPr>
          <a:xfrm>
            <a:off x="1029125" y="1416013"/>
            <a:ext cx="45924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WOMEN ENTREPRENEURSHIP INDEX</a:t>
            </a:r>
            <a:endParaRPr sz="30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23" name="Google Shape;123;p22"/>
          <p:cNvSpPr/>
          <p:nvPr/>
        </p:nvSpPr>
        <p:spPr>
          <a:xfrm flipH="1" rot="-5400000">
            <a:off x="7354200" y="2416550"/>
            <a:ext cx="3358800" cy="22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1"/>
          <p:cNvSpPr/>
          <p:nvPr/>
        </p:nvSpPr>
        <p:spPr>
          <a:xfrm rot="-5400000">
            <a:off x="6349650" y="643825"/>
            <a:ext cx="1057500" cy="31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1"/>
          <p:cNvSpPr txBox="1"/>
          <p:nvPr>
            <p:ph idx="1" type="subTitle"/>
          </p:nvPr>
        </p:nvSpPr>
        <p:spPr>
          <a:xfrm>
            <a:off x="5363550" y="2724625"/>
            <a:ext cx="29589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African and South American regions tend to have lower values in the 20-30 range, and Eurasian countries range in the 30-60 index value. While Nordic regions are higher in the 70-80 range.  </a:t>
            </a:r>
            <a:endParaRPr/>
          </a:p>
        </p:txBody>
      </p:sp>
      <p:pic>
        <p:nvPicPr>
          <p:cNvPr id="501" name="Google Shape;501;p31"/>
          <p:cNvPicPr preferRelativeResize="0"/>
          <p:nvPr/>
        </p:nvPicPr>
        <p:blipFill rotWithShape="1">
          <a:blip r:embed="rId3">
            <a:alphaModFix/>
          </a:blip>
          <a:srcRect b="0" l="0" r="37496" t="0"/>
          <a:stretch/>
        </p:blipFill>
        <p:spPr>
          <a:xfrm>
            <a:off x="331425" y="271375"/>
            <a:ext cx="4224900" cy="450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31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040" y="182880"/>
            <a:ext cx="4881072" cy="5001987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31"/>
          <p:cNvSpPr txBox="1"/>
          <p:nvPr>
            <p:ph type="ctrTitle"/>
          </p:nvPr>
        </p:nvSpPr>
        <p:spPr>
          <a:xfrm>
            <a:off x="5434350" y="1667125"/>
            <a:ext cx="2888100" cy="10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CONSIDERING REGIONS</a:t>
            </a:r>
            <a:endParaRPr sz="2800">
              <a:solidFill>
                <a:schemeClr val="lt1"/>
              </a:solidFill>
            </a:endParaRPr>
          </a:p>
        </p:txBody>
      </p:sp>
      <p:cxnSp>
        <p:nvCxnSpPr>
          <p:cNvPr id="504" name="Google Shape;504;p31"/>
          <p:cNvCxnSpPr/>
          <p:nvPr/>
        </p:nvCxnSpPr>
        <p:spPr>
          <a:xfrm>
            <a:off x="944725" y="2191375"/>
            <a:ext cx="3657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05" name="Google Shape;505;p31"/>
          <p:cNvSpPr txBox="1"/>
          <p:nvPr/>
        </p:nvSpPr>
        <p:spPr>
          <a:xfrm>
            <a:off x="3552275" y="1243850"/>
            <a:ext cx="3810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506" name="Google Shape;506;p31"/>
          <p:cNvSpPr txBox="1"/>
          <p:nvPr/>
        </p:nvSpPr>
        <p:spPr>
          <a:xfrm>
            <a:off x="4155500" y="1855050"/>
            <a:ext cx="95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tamaran Thin"/>
                <a:ea typeface="Catamaran Thin"/>
                <a:cs typeface="Catamaran Thin"/>
                <a:sym typeface="Catamaran Thin"/>
              </a:rPr>
              <a:t>Average Value:</a:t>
            </a:r>
            <a:endParaRPr sz="1000"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tamaran Thin"/>
                <a:ea typeface="Catamaran Thin"/>
                <a:cs typeface="Catamaran Thin"/>
                <a:sym typeface="Catamaran Thin"/>
              </a:rPr>
              <a:t>46.8</a:t>
            </a:r>
            <a:endParaRPr sz="1000"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32"/>
          <p:cNvPicPr preferRelativeResize="0"/>
          <p:nvPr/>
        </p:nvPicPr>
        <p:blipFill rotWithShape="1">
          <a:blip r:embed="rId4">
            <a:alphaModFix/>
          </a:blip>
          <a:srcRect b="3617" l="0" r="0" t="3626"/>
          <a:stretch/>
        </p:blipFill>
        <p:spPr>
          <a:xfrm>
            <a:off x="0" y="25"/>
            <a:ext cx="73962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32"/>
          <p:cNvSpPr/>
          <p:nvPr/>
        </p:nvSpPr>
        <p:spPr>
          <a:xfrm>
            <a:off x="7396225" y="25"/>
            <a:ext cx="1738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2"/>
          <p:cNvSpPr/>
          <p:nvPr/>
        </p:nvSpPr>
        <p:spPr>
          <a:xfrm>
            <a:off x="720000" y="540000"/>
            <a:ext cx="3310200" cy="1568100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2"/>
          <p:cNvSpPr txBox="1"/>
          <p:nvPr>
            <p:ph type="ctrTitle"/>
          </p:nvPr>
        </p:nvSpPr>
        <p:spPr>
          <a:xfrm>
            <a:off x="769725" y="1310050"/>
            <a:ext cx="343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OUR MODELS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15" name="Google Shape;515;p32"/>
          <p:cNvSpPr txBox="1"/>
          <p:nvPr>
            <p:ph idx="2" type="title"/>
          </p:nvPr>
        </p:nvSpPr>
        <p:spPr>
          <a:xfrm rot="5400000">
            <a:off x="7142178" y="3570226"/>
            <a:ext cx="1738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3"/>
          <p:cNvSpPr txBox="1"/>
          <p:nvPr>
            <p:ph idx="6" type="ctrTitle"/>
          </p:nvPr>
        </p:nvSpPr>
        <p:spPr>
          <a:xfrm rot="5400000">
            <a:off x="6238875" y="2112900"/>
            <a:ext cx="4307100" cy="9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THE 5 MODELS</a:t>
            </a:r>
            <a:endParaRPr/>
          </a:p>
        </p:txBody>
      </p:sp>
      <p:sp>
        <p:nvSpPr>
          <p:cNvPr id="521" name="Google Shape;521;p33"/>
          <p:cNvSpPr/>
          <p:nvPr/>
        </p:nvSpPr>
        <p:spPr>
          <a:xfrm>
            <a:off x="0" y="0"/>
            <a:ext cx="3607500" cy="263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3"/>
          <p:cNvSpPr/>
          <p:nvPr/>
        </p:nvSpPr>
        <p:spPr>
          <a:xfrm>
            <a:off x="3607473" y="2632200"/>
            <a:ext cx="3607500" cy="251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3"/>
          <p:cNvSpPr txBox="1"/>
          <p:nvPr>
            <p:ph idx="1" type="subTitle"/>
          </p:nvPr>
        </p:nvSpPr>
        <p:spPr>
          <a:xfrm>
            <a:off x="102084" y="1401178"/>
            <a:ext cx="24807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MSE: </a:t>
            </a:r>
            <a:r>
              <a:rPr lang="en"/>
              <a:t>45.41993673699133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R2 Score: </a:t>
            </a:r>
            <a:r>
              <a:rPr lang="en"/>
              <a:t>0.7892016125287313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Max Error: </a:t>
            </a:r>
            <a:r>
              <a:rPr lang="en"/>
              <a:t>20.954947053849622</a:t>
            </a:r>
            <a:endParaRPr/>
          </a:p>
        </p:txBody>
      </p:sp>
      <p:sp>
        <p:nvSpPr>
          <p:cNvPr id="524" name="Google Shape;524;p33"/>
          <p:cNvSpPr txBox="1"/>
          <p:nvPr>
            <p:ph idx="3" type="subTitle"/>
          </p:nvPr>
        </p:nvSpPr>
        <p:spPr>
          <a:xfrm>
            <a:off x="4213664" y="1410841"/>
            <a:ext cx="25860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MSE: </a:t>
            </a:r>
            <a:r>
              <a:rPr lang="en">
                <a:solidFill>
                  <a:schemeClr val="lt1"/>
                </a:solidFill>
              </a:rPr>
              <a:t>41.45101557704919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R2 score: </a:t>
            </a:r>
            <a:r>
              <a:rPr lang="en">
                <a:solidFill>
                  <a:schemeClr val="lt1"/>
                </a:solidFill>
              </a:rPr>
              <a:t>0.8076217654532292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Max error: </a:t>
            </a:r>
            <a:r>
              <a:rPr lang="en">
                <a:solidFill>
                  <a:schemeClr val="lt1"/>
                </a:solidFill>
              </a:rPr>
              <a:t>18.776541412939736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5" name="Google Shape;525;p33"/>
          <p:cNvSpPr txBox="1"/>
          <p:nvPr>
            <p:ph idx="5" type="subTitle"/>
          </p:nvPr>
        </p:nvSpPr>
        <p:spPr>
          <a:xfrm>
            <a:off x="631884" y="3914208"/>
            <a:ext cx="24807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MSE: </a:t>
            </a:r>
            <a:r>
              <a:rPr lang="en">
                <a:solidFill>
                  <a:schemeClr val="lt1"/>
                </a:solidFill>
              </a:rPr>
              <a:t>35.30270512091824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R2 score: </a:t>
            </a:r>
            <a:r>
              <a:rPr lang="en">
                <a:solidFill>
                  <a:schemeClr val="lt1"/>
                </a:solidFill>
              </a:rPr>
              <a:t>0.8361566781575351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Max error: </a:t>
            </a:r>
            <a:r>
              <a:rPr lang="en">
                <a:solidFill>
                  <a:schemeClr val="lt1"/>
                </a:solidFill>
              </a:rPr>
              <a:t>18.25202381014924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6" name="Google Shape;526;p33"/>
          <p:cNvSpPr txBox="1"/>
          <p:nvPr>
            <p:ph idx="2" type="ctrTitle"/>
          </p:nvPr>
        </p:nvSpPr>
        <p:spPr>
          <a:xfrm>
            <a:off x="4213664" y="703675"/>
            <a:ext cx="26979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LASSO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7" name="Google Shape;527;p33"/>
          <p:cNvSpPr txBox="1"/>
          <p:nvPr>
            <p:ph idx="4" type="ctrTitle"/>
          </p:nvPr>
        </p:nvSpPr>
        <p:spPr>
          <a:xfrm>
            <a:off x="631883" y="3193577"/>
            <a:ext cx="287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LINEAR REGRESSION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8" name="Google Shape;528;p33"/>
          <p:cNvSpPr txBox="1"/>
          <p:nvPr>
            <p:ph type="ctrTitle"/>
          </p:nvPr>
        </p:nvSpPr>
        <p:spPr>
          <a:xfrm>
            <a:off x="102075" y="694013"/>
            <a:ext cx="287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SGD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9" name="Google Shape;529;p33"/>
          <p:cNvSpPr txBox="1"/>
          <p:nvPr>
            <p:ph idx="7" type="ctrTitle"/>
          </p:nvPr>
        </p:nvSpPr>
        <p:spPr>
          <a:xfrm>
            <a:off x="2582764" y="3193584"/>
            <a:ext cx="25860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REGRESSOR</a:t>
            </a:r>
            <a:endParaRPr/>
          </a:p>
        </p:txBody>
      </p:sp>
      <p:sp>
        <p:nvSpPr>
          <p:cNvPr id="530" name="Google Shape;530;p33"/>
          <p:cNvSpPr txBox="1"/>
          <p:nvPr>
            <p:ph idx="8" type="subTitle"/>
          </p:nvPr>
        </p:nvSpPr>
        <p:spPr>
          <a:xfrm>
            <a:off x="2582764" y="3914208"/>
            <a:ext cx="25860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MSE: </a:t>
            </a:r>
            <a:r>
              <a:rPr lang="en"/>
              <a:t>0.0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R2 Score: </a:t>
            </a:r>
            <a:r>
              <a:rPr lang="en"/>
              <a:t>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Max Error:</a:t>
            </a:r>
            <a:r>
              <a:rPr lang="en"/>
              <a:t> 0.0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31" name="Google Shape;531;p33"/>
          <p:cNvSpPr/>
          <p:nvPr/>
        </p:nvSpPr>
        <p:spPr>
          <a:xfrm>
            <a:off x="0" y="2593950"/>
            <a:ext cx="2487000" cy="254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3"/>
          <p:cNvSpPr/>
          <p:nvPr/>
        </p:nvSpPr>
        <p:spPr>
          <a:xfrm>
            <a:off x="2484250" y="-22200"/>
            <a:ext cx="2484300" cy="263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3"/>
          <p:cNvSpPr/>
          <p:nvPr/>
        </p:nvSpPr>
        <p:spPr>
          <a:xfrm>
            <a:off x="4974273" y="2593950"/>
            <a:ext cx="2487000" cy="254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3"/>
          <p:cNvSpPr txBox="1"/>
          <p:nvPr>
            <p:ph idx="5" type="subTitle"/>
          </p:nvPr>
        </p:nvSpPr>
        <p:spPr>
          <a:xfrm>
            <a:off x="102084" y="3914208"/>
            <a:ext cx="24807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MSE: </a:t>
            </a:r>
            <a:r>
              <a:rPr lang="en">
                <a:solidFill>
                  <a:schemeClr val="lt1"/>
                </a:solidFill>
              </a:rPr>
              <a:t>35.30270512091824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R2 score: </a:t>
            </a:r>
            <a:r>
              <a:rPr lang="en">
                <a:solidFill>
                  <a:schemeClr val="lt1"/>
                </a:solidFill>
              </a:rPr>
              <a:t>0.8361566781575351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Max error: </a:t>
            </a:r>
            <a:r>
              <a:rPr lang="en">
                <a:solidFill>
                  <a:schemeClr val="lt1"/>
                </a:solidFill>
              </a:rPr>
              <a:t>18.25202381014924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5" name="Google Shape;535;p33"/>
          <p:cNvSpPr txBox="1"/>
          <p:nvPr>
            <p:ph idx="4" type="ctrTitle"/>
          </p:nvPr>
        </p:nvSpPr>
        <p:spPr>
          <a:xfrm>
            <a:off x="102083" y="3193577"/>
            <a:ext cx="287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LINEAR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REGRESSION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6" name="Google Shape;536;p33"/>
          <p:cNvSpPr txBox="1"/>
          <p:nvPr>
            <p:ph idx="3" type="subTitle"/>
          </p:nvPr>
        </p:nvSpPr>
        <p:spPr>
          <a:xfrm>
            <a:off x="2582764" y="1401191"/>
            <a:ext cx="25860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MSE: </a:t>
            </a:r>
            <a:r>
              <a:rPr lang="en">
                <a:solidFill>
                  <a:schemeClr val="lt1"/>
                </a:solidFill>
              </a:rPr>
              <a:t>41.45101557704919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R2 score: </a:t>
            </a:r>
            <a:r>
              <a:rPr lang="en">
                <a:solidFill>
                  <a:schemeClr val="lt1"/>
                </a:solidFill>
              </a:rPr>
              <a:t>0.8076217654532292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Max error: </a:t>
            </a:r>
            <a:r>
              <a:rPr lang="en">
                <a:solidFill>
                  <a:schemeClr val="lt1"/>
                </a:solidFill>
              </a:rPr>
              <a:t>18.776541412939736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7" name="Google Shape;537;p33"/>
          <p:cNvSpPr txBox="1"/>
          <p:nvPr>
            <p:ph idx="2" type="ctrTitle"/>
          </p:nvPr>
        </p:nvSpPr>
        <p:spPr>
          <a:xfrm>
            <a:off x="2582764" y="694025"/>
            <a:ext cx="26979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LINEAR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LASSO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8" name="Google Shape;538;p33"/>
          <p:cNvSpPr txBox="1"/>
          <p:nvPr>
            <p:ph idx="1" type="subTitle"/>
          </p:nvPr>
        </p:nvSpPr>
        <p:spPr>
          <a:xfrm>
            <a:off x="5113584" y="1401178"/>
            <a:ext cx="24807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MSE: </a:t>
            </a:r>
            <a:r>
              <a:rPr lang="en"/>
              <a:t>35.87367563288831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R2 Score: </a:t>
            </a:r>
            <a:r>
              <a:rPr lang="en"/>
              <a:t>0.8335067479316546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Max Error: </a:t>
            </a:r>
            <a:r>
              <a:rPr lang="en"/>
              <a:t>17.955427310543286</a:t>
            </a:r>
            <a:endParaRPr/>
          </a:p>
        </p:txBody>
      </p:sp>
      <p:sp>
        <p:nvSpPr>
          <p:cNvPr id="539" name="Google Shape;539;p33"/>
          <p:cNvSpPr txBox="1"/>
          <p:nvPr>
            <p:ph type="ctrTitle"/>
          </p:nvPr>
        </p:nvSpPr>
        <p:spPr>
          <a:xfrm>
            <a:off x="5113575" y="694013"/>
            <a:ext cx="287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VOTING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0" name="Google Shape;540;p33"/>
          <p:cNvSpPr/>
          <p:nvPr/>
        </p:nvSpPr>
        <p:spPr>
          <a:xfrm>
            <a:off x="5065623" y="2685900"/>
            <a:ext cx="2304300" cy="2365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3"/>
          <p:cNvSpPr txBox="1"/>
          <p:nvPr>
            <p:ph idx="5" type="subTitle"/>
          </p:nvPr>
        </p:nvSpPr>
        <p:spPr>
          <a:xfrm>
            <a:off x="5113584" y="3914208"/>
            <a:ext cx="24807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>
                <a:solidFill>
                  <a:schemeClr val="lt1"/>
                </a:solidFill>
              </a:rPr>
              <a:t>Multicollinearity of features</a:t>
            </a:r>
            <a:endParaRPr>
              <a:solidFill>
                <a:schemeClr val="lt1"/>
              </a:solidFill>
            </a:endParaRPr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>
                <a:solidFill>
                  <a:schemeClr val="lt1"/>
                </a:solidFill>
              </a:rPr>
              <a:t>Hyperparameter ranges</a:t>
            </a:r>
            <a:endParaRPr>
              <a:solidFill>
                <a:schemeClr val="lt1"/>
              </a:solidFill>
            </a:endParaRPr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>
                <a:solidFill>
                  <a:schemeClr val="lt1"/>
                </a:solidFill>
              </a:rPr>
              <a:t>Improper data transformation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2" name="Google Shape;542;p33"/>
          <p:cNvSpPr txBox="1"/>
          <p:nvPr>
            <p:ph idx="4" type="ctrTitle"/>
          </p:nvPr>
        </p:nvSpPr>
        <p:spPr>
          <a:xfrm>
            <a:off x="5113583" y="3193577"/>
            <a:ext cx="287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LIMITATIONS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3" name="Google Shape;543;p33"/>
          <p:cNvSpPr/>
          <p:nvPr/>
        </p:nvSpPr>
        <p:spPr>
          <a:xfrm>
            <a:off x="91348" y="2685900"/>
            <a:ext cx="2304300" cy="2365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4" name="Google Shape;54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294" y="2761088"/>
            <a:ext cx="375100" cy="35655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33"/>
          <p:cNvSpPr/>
          <p:nvPr/>
        </p:nvSpPr>
        <p:spPr>
          <a:xfrm>
            <a:off x="2574248" y="96000"/>
            <a:ext cx="2304300" cy="2395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34"/>
          <p:cNvPicPr preferRelativeResize="0"/>
          <p:nvPr/>
        </p:nvPicPr>
        <p:blipFill rotWithShape="1">
          <a:blip r:embed="rId4">
            <a:alphaModFix/>
          </a:blip>
          <a:srcRect b="3617" l="0" r="0" t="3626"/>
          <a:stretch/>
        </p:blipFill>
        <p:spPr>
          <a:xfrm>
            <a:off x="0" y="25"/>
            <a:ext cx="73962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34"/>
          <p:cNvSpPr/>
          <p:nvPr/>
        </p:nvSpPr>
        <p:spPr>
          <a:xfrm>
            <a:off x="7396225" y="25"/>
            <a:ext cx="1738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4"/>
          <p:cNvSpPr/>
          <p:nvPr/>
        </p:nvSpPr>
        <p:spPr>
          <a:xfrm>
            <a:off x="720000" y="540000"/>
            <a:ext cx="3310200" cy="1568100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4"/>
          <p:cNvSpPr txBox="1"/>
          <p:nvPr>
            <p:ph type="ctrTitle"/>
          </p:nvPr>
        </p:nvSpPr>
        <p:spPr>
          <a:xfrm>
            <a:off x="769725" y="1310050"/>
            <a:ext cx="343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COMPARING</a:t>
            </a:r>
            <a:r>
              <a:rPr lang="en">
                <a:solidFill>
                  <a:schemeClr val="lt1"/>
                </a:solidFill>
              </a:rPr>
              <a:t> MODELS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4" name="Google Shape;554;p34"/>
          <p:cNvSpPr txBox="1"/>
          <p:nvPr>
            <p:ph idx="2" type="title"/>
          </p:nvPr>
        </p:nvSpPr>
        <p:spPr>
          <a:xfrm rot="5400000">
            <a:off x="7142178" y="3570226"/>
            <a:ext cx="1738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5"/>
          <p:cNvSpPr/>
          <p:nvPr/>
        </p:nvSpPr>
        <p:spPr>
          <a:xfrm>
            <a:off x="0" y="348113"/>
            <a:ext cx="7215000" cy="2493900"/>
          </a:xfrm>
          <a:prstGeom prst="rect">
            <a:avLst/>
          </a:prstGeom>
          <a:solidFill>
            <a:schemeClr val="accent1">
              <a:alpha val="491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5"/>
          <p:cNvSpPr/>
          <p:nvPr/>
        </p:nvSpPr>
        <p:spPr>
          <a:xfrm>
            <a:off x="0" y="348113"/>
            <a:ext cx="7215000" cy="2493900"/>
          </a:xfrm>
          <a:prstGeom prst="rect">
            <a:avLst/>
          </a:prstGeom>
          <a:solidFill>
            <a:schemeClr val="accent1">
              <a:alpha val="491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5"/>
          <p:cNvSpPr/>
          <p:nvPr/>
        </p:nvSpPr>
        <p:spPr>
          <a:xfrm>
            <a:off x="0" y="348113"/>
            <a:ext cx="7215000" cy="1428300"/>
          </a:xfrm>
          <a:prstGeom prst="rect">
            <a:avLst/>
          </a:prstGeom>
          <a:solidFill>
            <a:schemeClr val="accent1">
              <a:alpha val="491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5"/>
          <p:cNvSpPr/>
          <p:nvPr/>
        </p:nvSpPr>
        <p:spPr>
          <a:xfrm>
            <a:off x="0" y="348113"/>
            <a:ext cx="1620000" cy="249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5"/>
          <p:cNvSpPr txBox="1"/>
          <p:nvPr>
            <p:ph type="ctrTitle"/>
          </p:nvPr>
        </p:nvSpPr>
        <p:spPr>
          <a:xfrm rot="5400000">
            <a:off x="6610700" y="1915525"/>
            <a:ext cx="34518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HYPERPARAMETERS</a:t>
            </a:r>
            <a:endParaRPr/>
          </a:p>
        </p:txBody>
      </p:sp>
      <p:graphicFrame>
        <p:nvGraphicFramePr>
          <p:cNvPr id="564" name="Google Shape;564;p35"/>
          <p:cNvGraphicFramePr/>
          <p:nvPr/>
        </p:nvGraphicFramePr>
        <p:xfrm>
          <a:off x="720000" y="386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{3F64EA3E-7A6F-44FD-995A-A8AB6C717412}</a:tableStyleId>
              </a:tblPr>
              <a:tblGrid>
                <a:gridCol w="851825"/>
                <a:gridCol w="1399775"/>
                <a:gridCol w="1319625"/>
                <a:gridCol w="1346675"/>
                <a:gridCol w="1229475"/>
              </a:tblGrid>
              <a:tr h="42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ALPHA</a:t>
                      </a:r>
                      <a:endParaRPr>
                        <a:solidFill>
                          <a:schemeClr val="lt1"/>
                        </a:solidFill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0.003</a:t>
                      </a:r>
                      <a:endParaRPr b="1" sz="1200">
                        <a:solidFill>
                          <a:schemeClr val="dk1"/>
                        </a:solidFill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0.5</a:t>
                      </a:r>
                      <a:endParaRPr b="1" sz="1200">
                        <a:solidFill>
                          <a:schemeClr val="dk1"/>
                        </a:solidFill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1</a:t>
                      </a:r>
                      <a:endParaRPr b="1" sz="1200">
                        <a:solidFill>
                          <a:schemeClr val="dk1"/>
                        </a:solidFill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5</a:t>
                      </a:r>
                      <a:endParaRPr b="1" sz="1200">
                        <a:solidFill>
                          <a:schemeClr val="dk1"/>
                        </a:solidFill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5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SGD</a:t>
                      </a:r>
                      <a:endParaRPr b="1" sz="1200">
                        <a:solidFill>
                          <a:schemeClr val="lt1"/>
                        </a:solidFill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ivvic Light"/>
                          <a:ea typeface="Livvic Light"/>
                          <a:cs typeface="Livvic Light"/>
                          <a:sym typeface="Livvic Light"/>
                        </a:rPr>
                        <a:t>0.78</a:t>
                      </a:r>
                      <a:endParaRPr>
                        <a:solidFill>
                          <a:schemeClr val="lt1"/>
                        </a:solidFill>
                        <a:latin typeface="Livvic Light"/>
                        <a:ea typeface="Livvic Light"/>
                        <a:cs typeface="Livvic Light"/>
                        <a:sym typeface="Livvic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ivvic Light"/>
                          <a:ea typeface="Livvic Light"/>
                          <a:cs typeface="Livvic Light"/>
                          <a:sym typeface="Livvic Light"/>
                        </a:rPr>
                        <a:t>0.57</a:t>
                      </a:r>
                      <a:endParaRPr>
                        <a:solidFill>
                          <a:schemeClr val="dk1"/>
                        </a:solidFill>
                        <a:latin typeface="Livvic Light"/>
                        <a:ea typeface="Livvic Light"/>
                        <a:cs typeface="Livvic Light"/>
                        <a:sym typeface="Livvic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ivvic Light"/>
                          <a:ea typeface="Livvic Light"/>
                          <a:cs typeface="Livvic Light"/>
                          <a:sym typeface="Livvic Light"/>
                        </a:rPr>
                        <a:t>0.46</a:t>
                      </a:r>
                      <a:endParaRPr>
                        <a:solidFill>
                          <a:schemeClr val="dk1"/>
                        </a:solidFill>
                        <a:latin typeface="Livvic Light"/>
                        <a:ea typeface="Livvic Light"/>
                        <a:cs typeface="Livvic Light"/>
                        <a:sym typeface="Livvic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ivvic Light"/>
                          <a:ea typeface="Livvic Light"/>
                          <a:cs typeface="Livvic Light"/>
                          <a:sym typeface="Livvic Light"/>
                        </a:rPr>
                        <a:t>0.18</a:t>
                      </a:r>
                      <a:endParaRPr>
                        <a:solidFill>
                          <a:schemeClr val="dk1"/>
                        </a:solidFill>
                        <a:latin typeface="Livvic Light"/>
                        <a:ea typeface="Livvic Light"/>
                        <a:cs typeface="Livvic Light"/>
                        <a:sym typeface="Livvic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5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LASSO</a:t>
                      </a:r>
                      <a:endParaRPr b="1" sz="1200">
                        <a:solidFill>
                          <a:schemeClr val="lt1"/>
                        </a:solidFill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ivvic Light"/>
                          <a:ea typeface="Livvic Light"/>
                          <a:cs typeface="Livvic Light"/>
                          <a:sym typeface="Livvic Light"/>
                        </a:rPr>
                        <a:t>0.82</a:t>
                      </a:r>
                      <a:endParaRPr>
                        <a:solidFill>
                          <a:schemeClr val="lt1"/>
                        </a:solidFill>
                        <a:latin typeface="Livvic Light"/>
                        <a:ea typeface="Livvic Light"/>
                        <a:cs typeface="Livvic Light"/>
                        <a:sym typeface="Livvic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ivvic Light"/>
                          <a:ea typeface="Livvic Light"/>
                          <a:cs typeface="Livvic Light"/>
                          <a:sym typeface="Livvic Light"/>
                        </a:rPr>
                        <a:t>0.74</a:t>
                      </a:r>
                      <a:endParaRPr>
                        <a:solidFill>
                          <a:schemeClr val="dk1"/>
                        </a:solidFill>
                        <a:latin typeface="Livvic Light"/>
                        <a:ea typeface="Livvic Light"/>
                        <a:cs typeface="Livvic Light"/>
                        <a:sym typeface="Livvic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ivvic Light"/>
                          <a:ea typeface="Livvic Light"/>
                          <a:cs typeface="Livvic Light"/>
                          <a:sym typeface="Livvic Light"/>
                        </a:rPr>
                        <a:t>0.70</a:t>
                      </a:r>
                      <a:endParaRPr>
                        <a:solidFill>
                          <a:schemeClr val="dk1"/>
                        </a:solidFill>
                        <a:latin typeface="Livvic Light"/>
                        <a:ea typeface="Livvic Light"/>
                        <a:cs typeface="Livvic Light"/>
                        <a:sym typeface="Livvic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ivvic Light"/>
                          <a:ea typeface="Livvic Light"/>
                          <a:cs typeface="Livvic Light"/>
                          <a:sym typeface="Livvic Light"/>
                        </a:rPr>
                        <a:t>0.25</a:t>
                      </a:r>
                      <a:endParaRPr>
                        <a:solidFill>
                          <a:schemeClr val="dk1"/>
                        </a:solidFill>
                        <a:latin typeface="Livvic Light"/>
                        <a:ea typeface="Livvic Light"/>
                        <a:cs typeface="Livvic Light"/>
                        <a:sym typeface="Livvic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5" name="Google Shape;565;p35"/>
          <p:cNvSpPr/>
          <p:nvPr/>
        </p:nvSpPr>
        <p:spPr>
          <a:xfrm>
            <a:off x="0" y="3003613"/>
            <a:ext cx="7215000" cy="1428300"/>
          </a:xfrm>
          <a:prstGeom prst="rect">
            <a:avLst/>
          </a:prstGeom>
          <a:solidFill>
            <a:schemeClr val="accent1">
              <a:alpha val="491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5"/>
          <p:cNvSpPr/>
          <p:nvPr/>
        </p:nvSpPr>
        <p:spPr>
          <a:xfrm>
            <a:off x="0" y="3003613"/>
            <a:ext cx="1620000" cy="142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67" name="Google Shape;567;p35"/>
          <p:cNvGraphicFramePr/>
          <p:nvPr/>
        </p:nvGraphicFramePr>
        <p:xfrm>
          <a:off x="720000" y="3078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{3F64EA3E-7A6F-44FD-995A-A8AB6C717412}</a:tableStyleId>
              </a:tblPr>
              <a:tblGrid>
                <a:gridCol w="851825"/>
                <a:gridCol w="1399775"/>
                <a:gridCol w="1319625"/>
                <a:gridCol w="1346675"/>
                <a:gridCol w="1229475"/>
              </a:tblGrid>
              <a:tr h="42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DEPTH</a:t>
                      </a:r>
                      <a:endParaRPr>
                        <a:solidFill>
                          <a:schemeClr val="lt1"/>
                        </a:solidFill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5</a:t>
                      </a:r>
                      <a:endParaRPr b="1" sz="1200">
                        <a:solidFill>
                          <a:schemeClr val="dk1"/>
                        </a:solidFill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6</a:t>
                      </a:r>
                      <a:endParaRPr b="1" sz="1200">
                        <a:solidFill>
                          <a:schemeClr val="dk1"/>
                        </a:solidFill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7</a:t>
                      </a:r>
                      <a:endParaRPr b="1" sz="1200">
                        <a:solidFill>
                          <a:schemeClr val="dk1"/>
                        </a:solidFill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8</a:t>
                      </a:r>
                      <a:endParaRPr b="1" sz="1200">
                        <a:solidFill>
                          <a:schemeClr val="dk1"/>
                        </a:solidFill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5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TREES</a:t>
                      </a:r>
                      <a:endParaRPr b="1" sz="1200">
                        <a:solidFill>
                          <a:schemeClr val="lt1"/>
                        </a:solidFill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ivvic Light"/>
                          <a:ea typeface="Livvic Light"/>
                          <a:cs typeface="Livvic Light"/>
                          <a:sym typeface="Livvic Light"/>
                        </a:rPr>
                        <a:t>0.98</a:t>
                      </a:r>
                      <a:endParaRPr>
                        <a:solidFill>
                          <a:schemeClr val="dk1"/>
                        </a:solidFill>
                        <a:latin typeface="Livvic Light"/>
                        <a:ea typeface="Livvic Light"/>
                        <a:cs typeface="Livvic Light"/>
                        <a:sym typeface="Livvic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ivvic Light"/>
                          <a:ea typeface="Livvic Light"/>
                          <a:cs typeface="Livvic Light"/>
                          <a:sym typeface="Livvic Light"/>
                        </a:rPr>
                        <a:t>0.99</a:t>
                      </a:r>
                      <a:endParaRPr>
                        <a:solidFill>
                          <a:schemeClr val="dk1"/>
                        </a:solidFill>
                        <a:latin typeface="Livvic Light"/>
                        <a:ea typeface="Livvic Light"/>
                        <a:cs typeface="Livvic Light"/>
                        <a:sym typeface="Livvic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ivvic Light"/>
                          <a:ea typeface="Livvic Light"/>
                          <a:cs typeface="Livvic Light"/>
                          <a:sym typeface="Livvic Light"/>
                        </a:rPr>
                        <a:t>0.99</a:t>
                      </a:r>
                      <a:endParaRPr>
                        <a:solidFill>
                          <a:schemeClr val="dk1"/>
                        </a:solidFill>
                        <a:latin typeface="Livvic Light"/>
                        <a:ea typeface="Livvic Light"/>
                        <a:cs typeface="Livvic Light"/>
                        <a:sym typeface="Livvic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ivvic Light"/>
                          <a:ea typeface="Livvic Light"/>
                          <a:cs typeface="Livvic Light"/>
                          <a:sym typeface="Livvic Light"/>
                        </a:rPr>
                        <a:t>1.00</a:t>
                      </a:r>
                      <a:endParaRPr>
                        <a:solidFill>
                          <a:schemeClr val="lt1"/>
                        </a:solidFill>
                        <a:latin typeface="Livvic Light"/>
                        <a:ea typeface="Livvic Light"/>
                        <a:cs typeface="Livvic Light"/>
                        <a:sym typeface="Livvic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8" name="Google Shape;568;p35"/>
          <p:cNvSpPr txBox="1"/>
          <p:nvPr>
            <p:ph idx="4294967295" type="subTitle"/>
          </p:nvPr>
        </p:nvSpPr>
        <p:spPr>
          <a:xfrm>
            <a:off x="62875" y="4518700"/>
            <a:ext cx="72150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*We tested </a:t>
            </a:r>
            <a:r>
              <a:rPr lang="en" sz="1000"/>
              <a:t>different</a:t>
            </a:r>
            <a:r>
              <a:rPr lang="en" sz="1000"/>
              <a:t> n_jobs values for Linear Regression and it had no effect on the results. 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*Our Voting Regressor utilized the Lasso model in combination with Linear Regression model, which we already optimized above.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6"/>
          <p:cNvSpPr/>
          <p:nvPr/>
        </p:nvSpPr>
        <p:spPr>
          <a:xfrm rot="-5400000">
            <a:off x="6349650" y="643825"/>
            <a:ext cx="1057500" cy="31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6"/>
          <p:cNvSpPr txBox="1"/>
          <p:nvPr>
            <p:ph type="ctrTitle"/>
          </p:nvPr>
        </p:nvSpPr>
        <p:spPr>
          <a:xfrm>
            <a:off x="5434350" y="1667125"/>
            <a:ext cx="2888100" cy="10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R2 SCORE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575" name="Google Shape;575;p36"/>
          <p:cNvSpPr txBox="1"/>
          <p:nvPr>
            <p:ph idx="1" type="subTitle"/>
          </p:nvPr>
        </p:nvSpPr>
        <p:spPr>
          <a:xfrm>
            <a:off x="5363550" y="2724625"/>
            <a:ext cx="29565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A statistical measure that represents the proportion of the variance for a dependent variable that's explained by an independent variable or variables in a regression model.</a:t>
            </a:r>
            <a:endParaRPr/>
          </a:p>
        </p:txBody>
      </p:sp>
      <p:pic>
        <p:nvPicPr>
          <p:cNvPr id="576" name="Google Shape;576;p36"/>
          <p:cNvPicPr preferRelativeResize="0"/>
          <p:nvPr/>
        </p:nvPicPr>
        <p:blipFill rotWithShape="1">
          <a:blip r:embed="rId3">
            <a:alphaModFix/>
          </a:blip>
          <a:srcRect b="0" l="0" r="37496" t="0"/>
          <a:stretch/>
        </p:blipFill>
        <p:spPr>
          <a:xfrm>
            <a:off x="331425" y="271375"/>
            <a:ext cx="4224900" cy="450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36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040" y="182880"/>
            <a:ext cx="4881072" cy="5001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7"/>
          <p:cNvSpPr/>
          <p:nvPr/>
        </p:nvSpPr>
        <p:spPr>
          <a:xfrm rot="-5400000">
            <a:off x="6349650" y="643825"/>
            <a:ext cx="1057500" cy="31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7"/>
          <p:cNvSpPr txBox="1"/>
          <p:nvPr>
            <p:ph idx="1" type="subTitle"/>
          </p:nvPr>
        </p:nvSpPr>
        <p:spPr>
          <a:xfrm>
            <a:off x="5363550" y="2724625"/>
            <a:ext cx="2956500" cy="17844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The mean of the absolute values of the individual prediction errors on over all </a:t>
            </a:r>
            <a:endParaRPr>
              <a:highlight>
                <a:srgbClr val="FFFFFF"/>
              </a:highlight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instances in the test set.</a:t>
            </a:r>
            <a:endParaRPr/>
          </a:p>
        </p:txBody>
      </p:sp>
      <p:pic>
        <p:nvPicPr>
          <p:cNvPr id="584" name="Google Shape;584;p37"/>
          <p:cNvPicPr preferRelativeResize="0"/>
          <p:nvPr/>
        </p:nvPicPr>
        <p:blipFill rotWithShape="1">
          <a:blip r:embed="rId3">
            <a:alphaModFix/>
          </a:blip>
          <a:srcRect b="0" l="0" r="37496" t="0"/>
          <a:stretch/>
        </p:blipFill>
        <p:spPr>
          <a:xfrm>
            <a:off x="331425" y="271375"/>
            <a:ext cx="4224900" cy="450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37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040" y="182880"/>
            <a:ext cx="4881072" cy="5001987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37"/>
          <p:cNvSpPr txBox="1"/>
          <p:nvPr>
            <p:ph type="ctrTitle"/>
          </p:nvPr>
        </p:nvSpPr>
        <p:spPr>
          <a:xfrm>
            <a:off x="5434350" y="1667125"/>
            <a:ext cx="2888100" cy="10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MAE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8"/>
          <p:cNvSpPr/>
          <p:nvPr/>
        </p:nvSpPr>
        <p:spPr>
          <a:xfrm rot="-5400000">
            <a:off x="6349650" y="643825"/>
            <a:ext cx="1057500" cy="31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8"/>
          <p:cNvSpPr txBox="1"/>
          <p:nvPr>
            <p:ph idx="1" type="subTitle"/>
          </p:nvPr>
        </p:nvSpPr>
        <p:spPr>
          <a:xfrm>
            <a:off x="5363550" y="2724625"/>
            <a:ext cx="29565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Measures the average squared difference between the estimated values and the </a:t>
            </a:r>
            <a:endParaRPr>
              <a:highlight>
                <a:srgbClr val="FFFFFF"/>
              </a:highlight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actual value.</a:t>
            </a:r>
            <a:endParaRPr/>
          </a:p>
        </p:txBody>
      </p:sp>
      <p:pic>
        <p:nvPicPr>
          <p:cNvPr id="593" name="Google Shape;593;p38"/>
          <p:cNvPicPr preferRelativeResize="0"/>
          <p:nvPr/>
        </p:nvPicPr>
        <p:blipFill rotWithShape="1">
          <a:blip r:embed="rId3">
            <a:alphaModFix/>
          </a:blip>
          <a:srcRect b="0" l="0" r="37496" t="0"/>
          <a:stretch/>
        </p:blipFill>
        <p:spPr>
          <a:xfrm>
            <a:off x="331425" y="271375"/>
            <a:ext cx="4224900" cy="450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38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040" y="182880"/>
            <a:ext cx="4881072" cy="5001987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38"/>
          <p:cNvSpPr txBox="1"/>
          <p:nvPr>
            <p:ph type="ctrTitle"/>
          </p:nvPr>
        </p:nvSpPr>
        <p:spPr>
          <a:xfrm>
            <a:off x="5434350" y="1667125"/>
            <a:ext cx="2888100" cy="10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MSE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9"/>
          <p:cNvSpPr txBox="1"/>
          <p:nvPr>
            <p:ph idx="6" type="ctrTitle"/>
          </p:nvPr>
        </p:nvSpPr>
        <p:spPr>
          <a:xfrm rot="5400000">
            <a:off x="5980125" y="2351575"/>
            <a:ext cx="43239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RESULTS</a:t>
            </a:r>
            <a:endParaRPr/>
          </a:p>
        </p:txBody>
      </p:sp>
      <p:sp>
        <p:nvSpPr>
          <p:cNvPr id="601" name="Google Shape;601;p39"/>
          <p:cNvSpPr/>
          <p:nvPr/>
        </p:nvSpPr>
        <p:spPr>
          <a:xfrm>
            <a:off x="3578650" y="1238938"/>
            <a:ext cx="1564800" cy="34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y_test</a:t>
            </a:r>
            <a:endParaRPr>
              <a:solidFill>
                <a:schemeClr val="lt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602" name="Google Shape;602;p39"/>
          <p:cNvSpPr/>
          <p:nvPr/>
        </p:nvSpPr>
        <p:spPr>
          <a:xfrm>
            <a:off x="5315600" y="1238938"/>
            <a:ext cx="1564800" cy="34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y_pred</a:t>
            </a:r>
            <a:endParaRPr>
              <a:solidFill>
                <a:schemeClr val="lt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603" name="Google Shape;603;p39"/>
          <p:cNvSpPr/>
          <p:nvPr/>
        </p:nvSpPr>
        <p:spPr>
          <a:xfrm>
            <a:off x="3578650" y="1756763"/>
            <a:ext cx="1564800" cy="403500"/>
          </a:xfrm>
          <a:prstGeom prst="rect">
            <a:avLst/>
          </a:prstGeom>
          <a:solidFill>
            <a:schemeClr val="accent1">
              <a:alpha val="491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31.1</a:t>
            </a:r>
            <a:endParaRPr sz="1200">
              <a:solidFill>
                <a:schemeClr val="dk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604" name="Google Shape;604;p39"/>
          <p:cNvSpPr/>
          <p:nvPr/>
        </p:nvSpPr>
        <p:spPr>
          <a:xfrm>
            <a:off x="5315600" y="1756763"/>
            <a:ext cx="1564800" cy="403500"/>
          </a:xfrm>
          <a:prstGeom prst="rect">
            <a:avLst/>
          </a:prstGeom>
          <a:solidFill>
            <a:schemeClr val="accent1">
              <a:alpha val="491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30.8</a:t>
            </a:r>
            <a:endParaRPr sz="1200">
              <a:solidFill>
                <a:schemeClr val="dk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605" name="Google Shape;605;p39"/>
          <p:cNvSpPr/>
          <p:nvPr/>
        </p:nvSpPr>
        <p:spPr>
          <a:xfrm>
            <a:off x="3578650" y="2209188"/>
            <a:ext cx="1564800" cy="403500"/>
          </a:xfrm>
          <a:prstGeom prst="rect">
            <a:avLst/>
          </a:prstGeom>
          <a:solidFill>
            <a:schemeClr val="accent1">
              <a:alpha val="491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36.9</a:t>
            </a:r>
            <a:endParaRPr sz="1200">
              <a:solidFill>
                <a:schemeClr val="dk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606" name="Google Shape;606;p39"/>
          <p:cNvSpPr/>
          <p:nvPr/>
        </p:nvSpPr>
        <p:spPr>
          <a:xfrm>
            <a:off x="5315600" y="2209188"/>
            <a:ext cx="1564800" cy="403500"/>
          </a:xfrm>
          <a:prstGeom prst="rect">
            <a:avLst/>
          </a:prstGeom>
          <a:solidFill>
            <a:schemeClr val="accent1">
              <a:alpha val="491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35.2</a:t>
            </a:r>
            <a:endParaRPr sz="1200">
              <a:solidFill>
                <a:schemeClr val="dk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607" name="Google Shape;607;p39"/>
          <p:cNvSpPr/>
          <p:nvPr/>
        </p:nvSpPr>
        <p:spPr>
          <a:xfrm>
            <a:off x="3578650" y="2661613"/>
            <a:ext cx="1564800" cy="403500"/>
          </a:xfrm>
          <a:prstGeom prst="rect">
            <a:avLst/>
          </a:prstGeom>
          <a:solidFill>
            <a:schemeClr val="accent1">
              <a:alpha val="491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31.6</a:t>
            </a:r>
            <a:endParaRPr sz="1200">
              <a:solidFill>
                <a:schemeClr val="dk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608" name="Google Shape;608;p39"/>
          <p:cNvSpPr/>
          <p:nvPr/>
        </p:nvSpPr>
        <p:spPr>
          <a:xfrm>
            <a:off x="5315600" y="2661613"/>
            <a:ext cx="1564800" cy="403500"/>
          </a:xfrm>
          <a:prstGeom prst="rect">
            <a:avLst/>
          </a:prstGeom>
          <a:solidFill>
            <a:schemeClr val="accent1">
              <a:alpha val="491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28.7</a:t>
            </a:r>
            <a:endParaRPr sz="1200">
              <a:solidFill>
                <a:schemeClr val="dk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609" name="Google Shape;609;p39"/>
          <p:cNvSpPr/>
          <p:nvPr/>
        </p:nvSpPr>
        <p:spPr>
          <a:xfrm>
            <a:off x="3578650" y="3114038"/>
            <a:ext cx="1564800" cy="403500"/>
          </a:xfrm>
          <a:prstGeom prst="rect">
            <a:avLst/>
          </a:prstGeom>
          <a:solidFill>
            <a:schemeClr val="accent1">
              <a:alpha val="491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55.9</a:t>
            </a:r>
            <a:endParaRPr sz="1200">
              <a:solidFill>
                <a:schemeClr val="dk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610" name="Google Shape;610;p39"/>
          <p:cNvSpPr/>
          <p:nvPr/>
        </p:nvSpPr>
        <p:spPr>
          <a:xfrm>
            <a:off x="5315600" y="3114038"/>
            <a:ext cx="1564800" cy="403500"/>
          </a:xfrm>
          <a:prstGeom prst="rect">
            <a:avLst/>
          </a:prstGeom>
          <a:solidFill>
            <a:schemeClr val="accent1">
              <a:alpha val="491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55.6</a:t>
            </a:r>
            <a:endParaRPr sz="1200">
              <a:solidFill>
                <a:schemeClr val="dk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611" name="Google Shape;611;p39"/>
          <p:cNvSpPr/>
          <p:nvPr/>
        </p:nvSpPr>
        <p:spPr>
          <a:xfrm>
            <a:off x="3578650" y="3566463"/>
            <a:ext cx="1564800" cy="403500"/>
          </a:xfrm>
          <a:prstGeom prst="rect">
            <a:avLst/>
          </a:prstGeom>
          <a:solidFill>
            <a:schemeClr val="accent1">
              <a:alpha val="491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37.0</a:t>
            </a:r>
            <a:endParaRPr sz="1200">
              <a:solidFill>
                <a:schemeClr val="dk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612" name="Google Shape;612;p39"/>
          <p:cNvSpPr/>
          <p:nvPr/>
        </p:nvSpPr>
        <p:spPr>
          <a:xfrm>
            <a:off x="5315600" y="3566463"/>
            <a:ext cx="1564800" cy="403500"/>
          </a:xfrm>
          <a:prstGeom prst="rect">
            <a:avLst/>
          </a:prstGeom>
          <a:solidFill>
            <a:schemeClr val="accent1">
              <a:alpha val="491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42.1</a:t>
            </a:r>
            <a:endParaRPr sz="1200">
              <a:solidFill>
                <a:schemeClr val="dk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613" name="Google Shape;613;p39"/>
          <p:cNvSpPr/>
          <p:nvPr/>
        </p:nvSpPr>
        <p:spPr>
          <a:xfrm>
            <a:off x="3578650" y="4018888"/>
            <a:ext cx="1564800" cy="403500"/>
          </a:xfrm>
          <a:prstGeom prst="rect">
            <a:avLst/>
          </a:prstGeom>
          <a:solidFill>
            <a:schemeClr val="accent1">
              <a:alpha val="491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41.2</a:t>
            </a:r>
            <a:endParaRPr sz="1200">
              <a:solidFill>
                <a:schemeClr val="dk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614" name="Google Shape;614;p39"/>
          <p:cNvSpPr/>
          <p:nvPr/>
        </p:nvSpPr>
        <p:spPr>
          <a:xfrm>
            <a:off x="5315600" y="4018888"/>
            <a:ext cx="1564800" cy="403500"/>
          </a:xfrm>
          <a:prstGeom prst="rect">
            <a:avLst/>
          </a:prstGeom>
          <a:solidFill>
            <a:schemeClr val="accent1">
              <a:alpha val="491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42.3</a:t>
            </a:r>
            <a:endParaRPr sz="1200">
              <a:solidFill>
                <a:schemeClr val="dk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615" name="Google Shape;615;p39"/>
          <p:cNvSpPr/>
          <p:nvPr/>
        </p:nvSpPr>
        <p:spPr>
          <a:xfrm>
            <a:off x="3578650" y="721113"/>
            <a:ext cx="3301800" cy="349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Linear Regression</a:t>
            </a:r>
            <a:endParaRPr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6" name="Google Shape;616;p39"/>
          <p:cNvSpPr/>
          <p:nvPr/>
        </p:nvSpPr>
        <p:spPr>
          <a:xfrm rot="-5400000">
            <a:off x="819463" y="596150"/>
            <a:ext cx="1808649" cy="2058575"/>
          </a:xfrm>
          <a:prstGeom prst="flowChartOffpageConnector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9"/>
          <p:cNvSpPr/>
          <p:nvPr/>
        </p:nvSpPr>
        <p:spPr>
          <a:xfrm rot="-5400000">
            <a:off x="819463" y="2488775"/>
            <a:ext cx="1808649" cy="2058575"/>
          </a:xfrm>
          <a:prstGeom prst="flowChartOffpageConnector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9"/>
          <p:cNvSpPr txBox="1"/>
          <p:nvPr>
            <p:ph type="ctrTitle"/>
          </p:nvPr>
        </p:nvSpPr>
        <p:spPr>
          <a:xfrm>
            <a:off x="989777" y="971463"/>
            <a:ext cx="1564800" cy="4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METRICS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19" name="Google Shape;619;p39"/>
          <p:cNvSpPr txBox="1"/>
          <p:nvPr>
            <p:ph idx="1" type="subTitle"/>
          </p:nvPr>
        </p:nvSpPr>
        <p:spPr>
          <a:xfrm flipH="1">
            <a:off x="893013" y="1413613"/>
            <a:ext cx="1654200" cy="8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MSE: </a:t>
            </a:r>
            <a:r>
              <a:rPr lang="en">
                <a:solidFill>
                  <a:schemeClr val="lt1"/>
                </a:solidFill>
              </a:rPr>
              <a:t>6.33946266954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R2 score: </a:t>
            </a:r>
            <a:r>
              <a:rPr lang="en">
                <a:solidFill>
                  <a:schemeClr val="lt1"/>
                </a:solidFill>
              </a:rPr>
              <a:t>0.908568739066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Max error: </a:t>
            </a:r>
            <a:r>
              <a:rPr lang="en">
                <a:solidFill>
                  <a:schemeClr val="lt1"/>
                </a:solidFill>
              </a:rPr>
              <a:t>5.05463671384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0" name="Google Shape;620;p39"/>
          <p:cNvSpPr txBox="1"/>
          <p:nvPr>
            <p:ph type="ctrTitle"/>
          </p:nvPr>
        </p:nvSpPr>
        <p:spPr>
          <a:xfrm>
            <a:off x="986102" y="2864088"/>
            <a:ext cx="1564800" cy="4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FEATURES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21" name="Google Shape;621;p39"/>
          <p:cNvSpPr txBox="1"/>
          <p:nvPr>
            <p:ph idx="1" type="subTitle"/>
          </p:nvPr>
        </p:nvSpPr>
        <p:spPr>
          <a:xfrm flipH="1">
            <a:off x="837450" y="3160400"/>
            <a:ext cx="1781400" cy="10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top 3 features influencing Women Entrepreneurship Index:</a:t>
            </a:r>
            <a:endParaRPr>
              <a:solidFill>
                <a:schemeClr val="lt1"/>
              </a:solidFill>
            </a:endParaRPr>
          </a:p>
          <a:p>
            <a:pPr indent="-177800" lvl="0" marL="228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tamaran"/>
              <a:buAutoNum type="arabicPeriod"/>
            </a:pPr>
            <a:r>
              <a:rPr b="1"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Ease of Doing Business</a:t>
            </a:r>
            <a:endParaRPr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177800" lvl="0" marL="228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tamaran"/>
              <a:buAutoNum type="arabicPeriod"/>
            </a:pPr>
            <a:r>
              <a:rPr b="1"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Entrepreneurship Index</a:t>
            </a:r>
            <a:endParaRPr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177800" lvl="0" marL="228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tamaran"/>
              <a:buAutoNum type="arabicPeriod"/>
            </a:pPr>
            <a:r>
              <a:rPr b="1"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Schooling (years)</a:t>
            </a:r>
            <a:endParaRPr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6" name="Google Shape;62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"/>
            <a:ext cx="771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40"/>
          <p:cNvSpPr/>
          <p:nvPr/>
        </p:nvSpPr>
        <p:spPr>
          <a:xfrm>
            <a:off x="7396225" y="25"/>
            <a:ext cx="1738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40"/>
          <p:cNvSpPr/>
          <p:nvPr/>
        </p:nvSpPr>
        <p:spPr>
          <a:xfrm>
            <a:off x="720000" y="540000"/>
            <a:ext cx="3310200" cy="1568100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40"/>
          <p:cNvSpPr txBox="1"/>
          <p:nvPr>
            <p:ph type="ctrTitle"/>
          </p:nvPr>
        </p:nvSpPr>
        <p:spPr>
          <a:xfrm>
            <a:off x="769725" y="1310050"/>
            <a:ext cx="343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POTENTIAL IMPROVEMENTS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0" name="Google Shape;630;p40"/>
          <p:cNvSpPr txBox="1"/>
          <p:nvPr>
            <p:ph idx="2" type="title"/>
          </p:nvPr>
        </p:nvSpPr>
        <p:spPr>
          <a:xfrm rot="5400000">
            <a:off x="7142178" y="3570226"/>
            <a:ext cx="1738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idx="9" type="ctrTitle"/>
          </p:nvPr>
        </p:nvSpPr>
        <p:spPr>
          <a:xfrm rot="5400000">
            <a:off x="6101375" y="2217777"/>
            <a:ext cx="40563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TABLE OF CONTENTS</a:t>
            </a:r>
            <a:endParaRPr sz="2400"/>
          </a:p>
        </p:txBody>
      </p:sp>
      <p:sp>
        <p:nvSpPr>
          <p:cNvPr id="129" name="Google Shape;129;p23"/>
          <p:cNvSpPr/>
          <p:nvPr/>
        </p:nvSpPr>
        <p:spPr>
          <a:xfrm flipH="1" rot="-5400000">
            <a:off x="-957850" y="957900"/>
            <a:ext cx="5140800" cy="322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 txBox="1"/>
          <p:nvPr>
            <p:ph idx="7" type="subTitle"/>
          </p:nvPr>
        </p:nvSpPr>
        <p:spPr>
          <a:xfrm>
            <a:off x="3427994" y="2864724"/>
            <a:ext cx="19065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hyperparameters to </a:t>
            </a:r>
            <a:r>
              <a:rPr lang="en"/>
              <a:t>determine</a:t>
            </a:r>
            <a:r>
              <a:rPr lang="en"/>
              <a:t> best </a:t>
            </a:r>
            <a:r>
              <a:rPr lang="en"/>
              <a:t>configurations</a:t>
            </a:r>
            <a:endParaRPr/>
          </a:p>
        </p:txBody>
      </p:sp>
      <p:sp>
        <p:nvSpPr>
          <p:cNvPr id="131" name="Google Shape;131;p23"/>
          <p:cNvSpPr txBox="1"/>
          <p:nvPr>
            <p:ph idx="6" type="ctrTitle"/>
          </p:nvPr>
        </p:nvSpPr>
        <p:spPr>
          <a:xfrm>
            <a:off x="3427997" y="2373366"/>
            <a:ext cx="2399700" cy="68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RESULTS</a:t>
            </a:r>
            <a:endParaRPr/>
          </a:p>
        </p:txBody>
      </p:sp>
      <p:sp>
        <p:nvSpPr>
          <p:cNvPr id="132" name="Google Shape;132;p23"/>
          <p:cNvSpPr txBox="1"/>
          <p:nvPr>
            <p:ph idx="8" type="title"/>
          </p:nvPr>
        </p:nvSpPr>
        <p:spPr>
          <a:xfrm>
            <a:off x="2023000" y="2684680"/>
            <a:ext cx="15735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23"/>
          <p:cNvSpPr txBox="1"/>
          <p:nvPr>
            <p:ph type="ctrTitle"/>
          </p:nvPr>
        </p:nvSpPr>
        <p:spPr>
          <a:xfrm>
            <a:off x="3423899" y="387475"/>
            <a:ext cx="2251800" cy="68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DATASET</a:t>
            </a:r>
            <a:endParaRPr/>
          </a:p>
        </p:txBody>
      </p:sp>
      <p:sp>
        <p:nvSpPr>
          <p:cNvPr id="134" name="Google Shape;134;p23"/>
          <p:cNvSpPr txBox="1"/>
          <p:nvPr>
            <p:ph idx="1" type="subTitle"/>
          </p:nvPr>
        </p:nvSpPr>
        <p:spPr>
          <a:xfrm>
            <a:off x="3423897" y="879963"/>
            <a:ext cx="19065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summary of our features and preprocessing steps</a:t>
            </a:r>
            <a:endParaRPr/>
          </a:p>
        </p:txBody>
      </p:sp>
      <p:sp>
        <p:nvSpPr>
          <p:cNvPr id="135" name="Google Shape;135;p23"/>
          <p:cNvSpPr txBox="1"/>
          <p:nvPr>
            <p:ph idx="2" type="title"/>
          </p:nvPr>
        </p:nvSpPr>
        <p:spPr>
          <a:xfrm>
            <a:off x="2023000" y="703864"/>
            <a:ext cx="17391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23"/>
          <p:cNvSpPr txBox="1"/>
          <p:nvPr>
            <p:ph idx="3" type="ctrTitle"/>
          </p:nvPr>
        </p:nvSpPr>
        <p:spPr>
          <a:xfrm>
            <a:off x="3425262" y="1380419"/>
            <a:ext cx="2251800" cy="68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MODELS</a:t>
            </a:r>
            <a:endParaRPr/>
          </a:p>
        </p:txBody>
      </p:sp>
      <p:sp>
        <p:nvSpPr>
          <p:cNvPr id="137" name="Google Shape;137;p23"/>
          <p:cNvSpPr txBox="1"/>
          <p:nvPr>
            <p:ph idx="4" type="subTitle"/>
          </p:nvPr>
        </p:nvSpPr>
        <p:spPr>
          <a:xfrm>
            <a:off x="3425256" y="1872343"/>
            <a:ext cx="19767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different models and their regression metrics</a:t>
            </a:r>
            <a:endParaRPr/>
          </a:p>
        </p:txBody>
      </p:sp>
      <p:sp>
        <p:nvSpPr>
          <p:cNvPr id="138" name="Google Shape;138;p23"/>
          <p:cNvSpPr txBox="1"/>
          <p:nvPr>
            <p:ph idx="5" type="title"/>
          </p:nvPr>
        </p:nvSpPr>
        <p:spPr>
          <a:xfrm>
            <a:off x="2023000" y="1694272"/>
            <a:ext cx="16152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23"/>
          <p:cNvSpPr txBox="1"/>
          <p:nvPr>
            <p:ph idx="13" type="ctrTitle"/>
          </p:nvPr>
        </p:nvSpPr>
        <p:spPr>
          <a:xfrm>
            <a:off x="3427997" y="3366295"/>
            <a:ext cx="2399700" cy="68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IMPROVEMENTS</a:t>
            </a:r>
            <a:endParaRPr/>
          </a:p>
        </p:txBody>
      </p:sp>
      <p:sp>
        <p:nvSpPr>
          <p:cNvPr id="140" name="Google Shape;140;p23"/>
          <p:cNvSpPr txBox="1"/>
          <p:nvPr>
            <p:ph idx="14" type="subTitle"/>
          </p:nvPr>
        </p:nvSpPr>
        <p:spPr>
          <a:xfrm>
            <a:off x="3427994" y="3857105"/>
            <a:ext cx="19065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achieve even better results in the future</a:t>
            </a:r>
            <a:endParaRPr/>
          </a:p>
        </p:txBody>
      </p:sp>
      <p:sp>
        <p:nvSpPr>
          <p:cNvPr id="141" name="Google Shape;141;p23"/>
          <p:cNvSpPr txBox="1"/>
          <p:nvPr>
            <p:ph idx="15" type="title"/>
          </p:nvPr>
        </p:nvSpPr>
        <p:spPr>
          <a:xfrm>
            <a:off x="2023000" y="3675088"/>
            <a:ext cx="15735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1"/>
          <p:cNvSpPr txBox="1"/>
          <p:nvPr>
            <p:ph idx="6" type="ctrTitle"/>
          </p:nvPr>
        </p:nvSpPr>
        <p:spPr>
          <a:xfrm rot="5400000">
            <a:off x="5980125" y="2351575"/>
            <a:ext cx="43239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IMPROVEMENTS</a:t>
            </a:r>
            <a:endParaRPr/>
          </a:p>
        </p:txBody>
      </p:sp>
      <p:sp>
        <p:nvSpPr>
          <p:cNvPr id="636" name="Google Shape;636;p41"/>
          <p:cNvSpPr txBox="1"/>
          <p:nvPr>
            <p:ph idx="1" type="subTitle"/>
          </p:nvPr>
        </p:nvSpPr>
        <p:spPr>
          <a:xfrm>
            <a:off x="656430" y="1886725"/>
            <a:ext cx="2574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more countries outside of the OECD for better Representation</a:t>
            </a:r>
            <a:endParaRPr/>
          </a:p>
        </p:txBody>
      </p:sp>
      <p:sp>
        <p:nvSpPr>
          <p:cNvPr id="637" name="Google Shape;637;p41"/>
          <p:cNvSpPr txBox="1"/>
          <p:nvPr>
            <p:ph type="ctrTitle"/>
          </p:nvPr>
        </p:nvSpPr>
        <p:spPr>
          <a:xfrm>
            <a:off x="656425" y="1394416"/>
            <a:ext cx="3096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DATA</a:t>
            </a:r>
            <a:endParaRPr/>
          </a:p>
        </p:txBody>
      </p:sp>
      <p:sp>
        <p:nvSpPr>
          <p:cNvPr id="638" name="Google Shape;638;p41"/>
          <p:cNvSpPr/>
          <p:nvPr/>
        </p:nvSpPr>
        <p:spPr>
          <a:xfrm>
            <a:off x="824578" y="786625"/>
            <a:ext cx="731400" cy="7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39" name="Google Shape;639;p41"/>
          <p:cNvSpPr/>
          <p:nvPr/>
        </p:nvSpPr>
        <p:spPr>
          <a:xfrm>
            <a:off x="824575" y="2715275"/>
            <a:ext cx="731400" cy="7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40" name="Google Shape;640;p41"/>
          <p:cNvSpPr txBox="1"/>
          <p:nvPr>
            <p:ph idx="7" type="ctrTitle"/>
          </p:nvPr>
        </p:nvSpPr>
        <p:spPr>
          <a:xfrm>
            <a:off x="656425" y="3367816"/>
            <a:ext cx="3096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ADDED FEATURES</a:t>
            </a:r>
            <a:endParaRPr/>
          </a:p>
        </p:txBody>
      </p:sp>
      <p:sp>
        <p:nvSpPr>
          <p:cNvPr id="641" name="Google Shape;641;p41"/>
          <p:cNvSpPr txBox="1"/>
          <p:nvPr>
            <p:ph idx="8" type="subTitle"/>
          </p:nvPr>
        </p:nvSpPr>
        <p:spPr>
          <a:xfrm>
            <a:off x="656430" y="3860125"/>
            <a:ext cx="2574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found, include data for how culture influences entrepreneurship rates as well as available </a:t>
            </a:r>
            <a:r>
              <a:rPr lang="en"/>
              <a:t>startup </a:t>
            </a:r>
            <a:r>
              <a:rPr lang="en"/>
              <a:t>financing options from the </a:t>
            </a:r>
            <a:r>
              <a:rPr lang="en"/>
              <a:t>government</a:t>
            </a:r>
            <a:r>
              <a:rPr lang="en"/>
              <a:t> or other institutions</a:t>
            </a:r>
            <a:endParaRPr/>
          </a:p>
        </p:txBody>
      </p:sp>
      <p:sp>
        <p:nvSpPr>
          <p:cNvPr id="642" name="Google Shape;642;p41"/>
          <p:cNvSpPr txBox="1"/>
          <p:nvPr>
            <p:ph idx="1" type="subTitle"/>
          </p:nvPr>
        </p:nvSpPr>
        <p:spPr>
          <a:xfrm>
            <a:off x="3861705" y="1886725"/>
            <a:ext cx="2574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 the model on a different regions to see if it can be further generalized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41"/>
          <p:cNvSpPr txBox="1"/>
          <p:nvPr>
            <p:ph type="ctrTitle"/>
          </p:nvPr>
        </p:nvSpPr>
        <p:spPr>
          <a:xfrm>
            <a:off x="3861700" y="1394416"/>
            <a:ext cx="3096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REGIONS</a:t>
            </a:r>
            <a:endParaRPr/>
          </a:p>
        </p:txBody>
      </p:sp>
      <p:sp>
        <p:nvSpPr>
          <p:cNvPr id="644" name="Google Shape;644;p41"/>
          <p:cNvSpPr/>
          <p:nvPr/>
        </p:nvSpPr>
        <p:spPr>
          <a:xfrm>
            <a:off x="4029850" y="786625"/>
            <a:ext cx="731400" cy="7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45" name="Google Shape;645;p41"/>
          <p:cNvSpPr/>
          <p:nvPr/>
        </p:nvSpPr>
        <p:spPr>
          <a:xfrm>
            <a:off x="4029850" y="2713000"/>
            <a:ext cx="731400" cy="7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46" name="Google Shape;646;p41"/>
          <p:cNvSpPr txBox="1"/>
          <p:nvPr>
            <p:ph idx="7" type="ctrTitle"/>
          </p:nvPr>
        </p:nvSpPr>
        <p:spPr>
          <a:xfrm>
            <a:off x="3861700" y="3367816"/>
            <a:ext cx="3096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NONLINEAR MODELS</a:t>
            </a:r>
            <a:endParaRPr/>
          </a:p>
        </p:txBody>
      </p:sp>
      <p:sp>
        <p:nvSpPr>
          <p:cNvPr id="647" name="Google Shape;647;p41"/>
          <p:cNvSpPr txBox="1"/>
          <p:nvPr>
            <p:ph idx="8" type="subTitle"/>
          </p:nvPr>
        </p:nvSpPr>
        <p:spPr>
          <a:xfrm>
            <a:off x="3861705" y="3860125"/>
            <a:ext cx="2574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new dataset with added features could potentially be better fit with a natural log or polynomial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8" name="Google Shape;64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620" y="902950"/>
            <a:ext cx="499314" cy="498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5888" y="902938"/>
            <a:ext cx="499314" cy="498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0617" y="2831602"/>
            <a:ext cx="499314" cy="498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5900" y="2829050"/>
            <a:ext cx="499300" cy="4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6" name="Google Shape;656;p42"/>
          <p:cNvPicPr preferRelativeResize="0"/>
          <p:nvPr/>
        </p:nvPicPr>
        <p:blipFill rotWithShape="1">
          <a:blip r:embed="rId3">
            <a:alphaModFix/>
          </a:blip>
          <a:srcRect b="0" l="5092" r="5092" t="0"/>
          <a:stretch/>
        </p:blipFill>
        <p:spPr>
          <a:xfrm flipH="1">
            <a:off x="2214584" y="0"/>
            <a:ext cx="692941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42"/>
          <p:cNvSpPr/>
          <p:nvPr/>
        </p:nvSpPr>
        <p:spPr>
          <a:xfrm rot="5400000">
            <a:off x="1428875" y="205200"/>
            <a:ext cx="3358800" cy="5026500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42"/>
          <p:cNvSpPr txBox="1"/>
          <p:nvPr>
            <p:ph idx="1" type="subTitle"/>
          </p:nvPr>
        </p:nvSpPr>
        <p:spPr>
          <a:xfrm>
            <a:off x="831200" y="2314225"/>
            <a:ext cx="28563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9" name="Google Shape;659;p42"/>
          <p:cNvSpPr txBox="1"/>
          <p:nvPr>
            <p:ph type="ctrTitle"/>
          </p:nvPr>
        </p:nvSpPr>
        <p:spPr>
          <a:xfrm>
            <a:off x="831200" y="1544700"/>
            <a:ext cx="2856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</a:rPr>
              <a:t>THANK</a:t>
            </a:r>
            <a:endParaRPr sz="5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</a:rPr>
              <a:t>YOU</a:t>
            </a:r>
            <a:endParaRPr sz="5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4"/>
          <p:cNvPicPr preferRelativeResize="0"/>
          <p:nvPr/>
        </p:nvPicPr>
        <p:blipFill rotWithShape="1">
          <a:blip r:embed="rId3">
            <a:alphaModFix/>
          </a:blip>
          <a:srcRect b="0" l="25608" r="25613" t="0"/>
          <a:stretch/>
        </p:blipFill>
        <p:spPr>
          <a:xfrm>
            <a:off x="5381625" y="0"/>
            <a:ext cx="37623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/>
          <p:nvPr/>
        </p:nvSpPr>
        <p:spPr>
          <a:xfrm>
            <a:off x="4819650" y="1577400"/>
            <a:ext cx="2991000" cy="1988700"/>
          </a:xfrm>
          <a:prstGeom prst="rect">
            <a:avLst/>
          </a:prstGeom>
          <a:solidFill>
            <a:schemeClr val="accent3">
              <a:alpha val="584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 txBox="1"/>
          <p:nvPr>
            <p:ph idx="1" type="subTitle"/>
          </p:nvPr>
        </p:nvSpPr>
        <p:spPr>
          <a:xfrm flipH="1">
            <a:off x="603675" y="2154225"/>
            <a:ext cx="3566700" cy="13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We are looking to study how different factors affect the Women Entrepreneurship Index. Based on that, we are trying to predict the Women Entrepreneurship Index around the World.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000"/>
              <a:t>Our goal is to determine what factors influence the Women Entrepreneurship Index and how it can potentially be increased overall and in countries with lower Women Entrepreneurship Index. </a:t>
            </a:r>
            <a:endParaRPr sz="1000"/>
          </a:p>
        </p:txBody>
      </p:sp>
      <p:sp>
        <p:nvSpPr>
          <p:cNvPr id="149" name="Google Shape;149;p24"/>
          <p:cNvSpPr txBox="1"/>
          <p:nvPr>
            <p:ph type="title"/>
          </p:nvPr>
        </p:nvSpPr>
        <p:spPr>
          <a:xfrm>
            <a:off x="672375" y="1432475"/>
            <a:ext cx="3498000" cy="8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PROBLEM</a:t>
            </a:r>
            <a:endParaRPr/>
          </a:p>
        </p:txBody>
      </p:sp>
      <p:sp>
        <p:nvSpPr>
          <p:cNvPr id="150" name="Google Shape;150;p24"/>
          <p:cNvSpPr/>
          <p:nvPr/>
        </p:nvSpPr>
        <p:spPr>
          <a:xfrm>
            <a:off x="0" y="1577400"/>
            <a:ext cx="362100" cy="1988700"/>
          </a:xfrm>
          <a:prstGeom prst="rect">
            <a:avLst/>
          </a:prstGeom>
          <a:solidFill>
            <a:schemeClr val="accent3">
              <a:alpha val="584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5"/>
          <p:cNvPicPr preferRelativeResize="0"/>
          <p:nvPr/>
        </p:nvPicPr>
        <p:blipFill rotWithShape="1">
          <a:blip r:embed="rId4">
            <a:alphaModFix/>
          </a:blip>
          <a:srcRect b="3617" l="0" r="0" t="3626"/>
          <a:stretch/>
        </p:blipFill>
        <p:spPr>
          <a:xfrm>
            <a:off x="0" y="25"/>
            <a:ext cx="73962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/>
          <p:nvPr/>
        </p:nvSpPr>
        <p:spPr>
          <a:xfrm>
            <a:off x="7396225" y="25"/>
            <a:ext cx="1738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720000" y="540000"/>
            <a:ext cx="3310200" cy="1568100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 txBox="1"/>
          <p:nvPr>
            <p:ph type="ctrTitle"/>
          </p:nvPr>
        </p:nvSpPr>
        <p:spPr>
          <a:xfrm>
            <a:off x="769725" y="1310050"/>
            <a:ext cx="343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ABOUT THE DATASET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25"/>
          <p:cNvSpPr txBox="1"/>
          <p:nvPr>
            <p:ph idx="2" type="title"/>
          </p:nvPr>
        </p:nvSpPr>
        <p:spPr>
          <a:xfrm rot="5400000">
            <a:off x="7142178" y="3570226"/>
            <a:ext cx="1738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/>
          <p:nvPr/>
        </p:nvSpPr>
        <p:spPr>
          <a:xfrm>
            <a:off x="-38250" y="1567950"/>
            <a:ext cx="7253100" cy="200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6"/>
          <p:cNvSpPr txBox="1"/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OECD COUNTRIES</a:t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5165675" y="2013400"/>
            <a:ext cx="2278500" cy="1056000"/>
          </a:xfrm>
          <a:prstGeom prst="rect">
            <a:avLst/>
          </a:prstGeom>
          <a:solidFill>
            <a:schemeClr val="accent3">
              <a:alpha val="584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 txBox="1"/>
          <p:nvPr>
            <p:ph idx="4294967295" type="subTitle"/>
          </p:nvPr>
        </p:nvSpPr>
        <p:spPr>
          <a:xfrm flipH="1">
            <a:off x="5165675" y="2164600"/>
            <a:ext cx="1983300" cy="7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The research is limited to OECD countries where all data for 2015 is available simultaneously </a:t>
            </a:r>
            <a:endParaRPr sz="1000">
              <a:solidFill>
                <a:schemeClr val="lt1"/>
              </a:solidFill>
            </a:endParaRPr>
          </a:p>
        </p:txBody>
      </p:sp>
      <p:grpSp>
        <p:nvGrpSpPr>
          <p:cNvPr id="168" name="Google Shape;168;p26"/>
          <p:cNvGrpSpPr/>
          <p:nvPr/>
        </p:nvGrpSpPr>
        <p:grpSpPr>
          <a:xfrm>
            <a:off x="164807" y="1031486"/>
            <a:ext cx="5221375" cy="3080527"/>
            <a:chOff x="1397225" y="1410350"/>
            <a:chExt cx="4786300" cy="2774500"/>
          </a:xfrm>
        </p:grpSpPr>
        <p:grpSp>
          <p:nvGrpSpPr>
            <p:cNvPr id="169" name="Google Shape;169;p26"/>
            <p:cNvGrpSpPr/>
            <p:nvPr/>
          </p:nvGrpSpPr>
          <p:grpSpPr>
            <a:xfrm>
              <a:off x="4293400" y="2574725"/>
              <a:ext cx="84425" cy="80100"/>
              <a:chOff x="4293400" y="2574725"/>
              <a:chExt cx="84425" cy="80100"/>
            </a:xfrm>
          </p:grpSpPr>
          <p:sp>
            <p:nvSpPr>
              <p:cNvPr id="170" name="Google Shape;170;p26"/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rect b="b" l="l" r="r" t="t"/>
                <a:pathLst>
                  <a:path extrusionOk="0" h="1810" w="2286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171" name="Google Shape;171;p26"/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rect b="b" l="l" r="r" t="t"/>
                <a:pathLst>
                  <a:path extrusionOk="0" h="2596" w="3139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" name="Google Shape;172;p26"/>
            <p:cNvGrpSpPr/>
            <p:nvPr/>
          </p:nvGrpSpPr>
          <p:grpSpPr>
            <a:xfrm>
              <a:off x="4000175" y="1462675"/>
              <a:ext cx="1917275" cy="1140875"/>
              <a:chOff x="4000175" y="1462675"/>
              <a:chExt cx="1917275" cy="1140875"/>
            </a:xfrm>
          </p:grpSpPr>
          <p:sp>
            <p:nvSpPr>
              <p:cNvPr id="173" name="Google Shape;173;p26"/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rect b="b" l="l" r="r" t="t"/>
                <a:pathLst>
                  <a:path extrusionOk="0" h="2607" w="241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grpSp>
            <p:nvGrpSpPr>
              <p:cNvPr id="174" name="Google Shape;174;p26"/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175" name="Google Shape;175;p26"/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rect b="b" l="l" r="r" t="t"/>
                  <a:pathLst>
                    <a:path extrusionOk="0" h="20400" w="61835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</p:sp>
            <p:sp>
              <p:nvSpPr>
                <p:cNvPr id="176" name="Google Shape;176;p26"/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rect b="b" l="l" r="r" t="t"/>
                  <a:pathLst>
                    <a:path extrusionOk="0" h="2951" w="2324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" name="Google Shape;177;p26"/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rect b="b" l="l" r="r" t="t"/>
                  <a:pathLst>
                    <a:path extrusionOk="0" h="4164" w="4688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" name="Google Shape;178;p26"/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rect b="b" l="l" r="r" t="t"/>
                  <a:pathLst>
                    <a:path extrusionOk="0" h="9856" w="5232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" name="Google Shape;179;p26"/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rect b="b" l="l" r="r" t="t"/>
                  <a:pathLst>
                    <a:path extrusionOk="0" h="40698" w="76079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" name="Google Shape;180;p26"/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rect b="b" l="l" r="r" t="t"/>
                  <a:pathLst>
                    <a:path extrusionOk="0" h="8350" w="3767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81" name="Google Shape;181;p26"/>
            <p:cNvGrpSpPr/>
            <p:nvPr/>
          </p:nvGrpSpPr>
          <p:grpSpPr>
            <a:xfrm>
              <a:off x="3960625" y="2587825"/>
              <a:ext cx="94050" cy="104125"/>
              <a:chOff x="3960625" y="2587825"/>
              <a:chExt cx="94050" cy="104125"/>
            </a:xfrm>
          </p:grpSpPr>
          <p:sp>
            <p:nvSpPr>
              <p:cNvPr id="182" name="Google Shape;182;p26"/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rect b="b" l="l" r="r" t="t"/>
                <a:pathLst>
                  <a:path extrusionOk="0" h="2048" w="3762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183" name="Google Shape;183;p26"/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rect b="b" l="l" r="r" t="t"/>
                <a:pathLst>
                  <a:path extrusionOk="0" h="3809" w="3474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26"/>
            <p:cNvGrpSpPr/>
            <p:nvPr/>
          </p:nvGrpSpPr>
          <p:grpSpPr>
            <a:xfrm>
              <a:off x="3765350" y="2500900"/>
              <a:ext cx="173600" cy="187925"/>
              <a:chOff x="3765350" y="2500900"/>
              <a:chExt cx="173600" cy="187925"/>
            </a:xfrm>
          </p:grpSpPr>
          <p:sp>
            <p:nvSpPr>
              <p:cNvPr id="185" name="Google Shape;185;p26"/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rect b="b" l="l" r="r" t="t"/>
                <a:pathLst>
                  <a:path extrusionOk="0" h="2572" w="4358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186" name="Google Shape;186;p26"/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rect b="b" l="l" r="r" t="t"/>
                <a:pathLst>
                  <a:path extrusionOk="0" h="148" w="105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26"/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rect b="b" l="l" r="r" t="t"/>
                <a:pathLst>
                  <a:path extrusionOk="0" h="1675" w="901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26"/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rect b="b" l="l" r="r" t="t"/>
                <a:pathLst>
                  <a:path extrusionOk="0" h="168" w="252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26"/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rect b="b" l="l" r="r" t="t"/>
                <a:pathLst>
                  <a:path extrusionOk="0" h="64" w="63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6"/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rect b="b" l="l" r="r" t="t"/>
                <a:pathLst>
                  <a:path extrusionOk="0" h="7304" w="6571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" name="Google Shape;191;p26"/>
            <p:cNvGrpSpPr/>
            <p:nvPr/>
          </p:nvGrpSpPr>
          <p:grpSpPr>
            <a:xfrm>
              <a:off x="3750475" y="2481850"/>
              <a:ext cx="85125" cy="51800"/>
              <a:chOff x="3750475" y="2481850"/>
              <a:chExt cx="85125" cy="51800"/>
            </a:xfrm>
          </p:grpSpPr>
          <p:sp>
            <p:nvSpPr>
              <p:cNvPr id="192" name="Google Shape;192;p26"/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rect b="b" l="l" r="r" t="t"/>
                <a:pathLst>
                  <a:path extrusionOk="0" h="1466" w="2596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26"/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rect b="b" l="l" r="r" t="t"/>
                <a:pathLst>
                  <a:path extrusionOk="0" h="2072" w="3405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</p:grpSp>
        <p:grpSp>
          <p:nvGrpSpPr>
            <p:cNvPr id="194" name="Google Shape;194;p26"/>
            <p:cNvGrpSpPr/>
            <p:nvPr/>
          </p:nvGrpSpPr>
          <p:grpSpPr>
            <a:xfrm>
              <a:off x="3627175" y="2432450"/>
              <a:ext cx="172100" cy="169075"/>
              <a:chOff x="3627175" y="2432450"/>
              <a:chExt cx="172100" cy="169075"/>
            </a:xfrm>
          </p:grpSpPr>
          <p:sp>
            <p:nvSpPr>
              <p:cNvPr id="195" name="Google Shape;195;p26"/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rect b="b" l="l" r="r" t="t"/>
                <a:pathLst>
                  <a:path extrusionOk="0" h="6278" w="6592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6"/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rect b="b" l="l" r="r" t="t"/>
                <a:pathLst>
                  <a:path extrusionOk="0" h="1762" w="2834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197" name="Google Shape;197;p26"/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rect b="b" l="l" r="r" t="t"/>
                <a:pathLst>
                  <a:path extrusionOk="0" h="3596" w="319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</p:grpSp>
        <p:grpSp>
          <p:nvGrpSpPr>
            <p:cNvPr id="198" name="Google Shape;198;p26"/>
            <p:cNvGrpSpPr/>
            <p:nvPr/>
          </p:nvGrpSpPr>
          <p:grpSpPr>
            <a:xfrm>
              <a:off x="3561536" y="2585450"/>
              <a:ext cx="61539" cy="99045"/>
              <a:chOff x="3561536" y="2585450"/>
              <a:chExt cx="61539" cy="99045"/>
            </a:xfrm>
          </p:grpSpPr>
          <p:sp>
            <p:nvSpPr>
              <p:cNvPr id="199" name="Google Shape;199;p26"/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rect b="b" l="l" r="r" t="t"/>
                <a:pathLst>
                  <a:path extrusionOk="0" h="3579" w="178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26"/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rect b="b" l="l" r="r" t="t"/>
                <a:pathLst>
                  <a:path extrusionOk="0" h="3738" w="1691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</p:grpSp>
        <p:grpSp>
          <p:nvGrpSpPr>
            <p:cNvPr id="201" name="Google Shape;201;p26"/>
            <p:cNvGrpSpPr/>
            <p:nvPr/>
          </p:nvGrpSpPr>
          <p:grpSpPr>
            <a:xfrm>
              <a:off x="3906325" y="1984500"/>
              <a:ext cx="156075" cy="262825"/>
              <a:chOff x="3906325" y="1984500"/>
              <a:chExt cx="156075" cy="262825"/>
            </a:xfrm>
          </p:grpSpPr>
          <p:sp>
            <p:nvSpPr>
              <p:cNvPr id="202" name="Google Shape;202;p26"/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rect b="b" l="l" r="r" t="t"/>
                <a:pathLst>
                  <a:path extrusionOk="0" h="4968" w="4033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203" name="Google Shape;203;p26"/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rect b="b" l="l" r="r" t="t"/>
                <a:pathLst>
                  <a:path extrusionOk="0" h="10295" w="5713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Google Shape;204;p26"/>
            <p:cNvGrpSpPr/>
            <p:nvPr/>
          </p:nvGrpSpPr>
          <p:grpSpPr>
            <a:xfrm>
              <a:off x="1397225" y="1637375"/>
              <a:ext cx="1401575" cy="1228250"/>
              <a:chOff x="1397225" y="1637375"/>
              <a:chExt cx="1401575" cy="1228250"/>
            </a:xfrm>
          </p:grpSpPr>
          <p:sp>
            <p:nvSpPr>
              <p:cNvPr id="205" name="Google Shape;205;p26"/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rect b="b" l="l" r="r" t="t"/>
                <a:pathLst>
                  <a:path extrusionOk="0" h="19889" w="29915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grpSp>
            <p:nvGrpSpPr>
              <p:cNvPr id="206" name="Google Shape;206;p26"/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207" name="Google Shape;207;p26"/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rect b="b" l="l" r="r" t="t"/>
                  <a:pathLst>
                    <a:path extrusionOk="0" h="23770" w="27704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" name="Google Shape;208;p26"/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rect b="b" l="l" r="r" t="t"/>
                  <a:pathLst>
                    <a:path extrusionOk="0" h="19251" w="32642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09" name="Google Shape;209;p26"/>
            <p:cNvGrpSpPr/>
            <p:nvPr/>
          </p:nvGrpSpPr>
          <p:grpSpPr>
            <a:xfrm>
              <a:off x="2605700" y="3152850"/>
              <a:ext cx="594125" cy="616250"/>
              <a:chOff x="2605700" y="3152850"/>
              <a:chExt cx="594125" cy="616250"/>
            </a:xfrm>
          </p:grpSpPr>
          <p:sp>
            <p:nvSpPr>
              <p:cNvPr id="210" name="Google Shape;210;p26"/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rect b="b" l="l" r="r" t="t"/>
                <a:pathLst>
                  <a:path extrusionOk="0" h="24650" w="15193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211" name="Google Shape;211;p26"/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rect b="b" l="l" r="r" t="t"/>
                <a:pathLst>
                  <a:path extrusionOk="0" h="23602" w="22682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" name="Google Shape;212;p26"/>
            <p:cNvGrpSpPr/>
            <p:nvPr/>
          </p:nvGrpSpPr>
          <p:grpSpPr>
            <a:xfrm>
              <a:off x="2680375" y="3423800"/>
              <a:ext cx="182975" cy="761050"/>
              <a:chOff x="2680375" y="3423800"/>
              <a:chExt cx="182975" cy="761050"/>
            </a:xfrm>
          </p:grpSpPr>
          <p:sp>
            <p:nvSpPr>
              <p:cNvPr id="213" name="Google Shape;213;p26"/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rect b="b" l="l" r="r" t="t"/>
                <a:pathLst>
                  <a:path extrusionOk="0" h="28155" w="6588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214" name="Google Shape;214;p26"/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rect b="b" l="l" r="r" t="t"/>
                <a:pathLst>
                  <a:path extrusionOk="0" h="26992" w="5483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26"/>
            <p:cNvGrpSpPr/>
            <p:nvPr/>
          </p:nvGrpSpPr>
          <p:grpSpPr>
            <a:xfrm>
              <a:off x="3918000" y="3561900"/>
              <a:ext cx="236225" cy="207100"/>
              <a:chOff x="3918000" y="3561900"/>
              <a:chExt cx="236225" cy="207100"/>
            </a:xfrm>
          </p:grpSpPr>
          <p:sp>
            <p:nvSpPr>
              <p:cNvPr id="216" name="Google Shape;216;p26"/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rect b="b" l="l" r="r" t="t"/>
                <a:pathLst>
                  <a:path extrusionOk="0" h="6800" w="9137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217" name="Google Shape;217;p26"/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rect b="b" l="l" r="r" t="t"/>
                <a:pathLst>
                  <a:path extrusionOk="0" h="7973" w="9166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8" name="Google Shape;218;p26"/>
            <p:cNvSpPr/>
            <p:nvPr/>
          </p:nvSpPr>
          <p:spPr>
            <a:xfrm>
              <a:off x="2736350" y="2969700"/>
              <a:ext cx="39250" cy="12050"/>
            </a:xfrm>
            <a:custGeom>
              <a:rect b="b" l="l" r="r" t="t"/>
              <a:pathLst>
                <a:path extrusionOk="0" h="482" w="157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2668350" y="2948250"/>
              <a:ext cx="55475" cy="36625"/>
            </a:xfrm>
            <a:custGeom>
              <a:rect b="b" l="l" r="r" t="t"/>
              <a:pathLst>
                <a:path extrusionOk="0" h="1465" w="2219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2980100" y="1451675"/>
              <a:ext cx="608375" cy="778925"/>
            </a:xfrm>
            <a:custGeom>
              <a:rect b="b" l="l" r="r" t="t"/>
              <a:pathLst>
                <a:path extrusionOk="0" h="31157" w="24335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1" name="Google Shape;221;p26"/>
            <p:cNvGrpSpPr/>
            <p:nvPr/>
          </p:nvGrpSpPr>
          <p:grpSpPr>
            <a:xfrm>
              <a:off x="1922950" y="1410350"/>
              <a:ext cx="1252825" cy="1162875"/>
              <a:chOff x="1922950" y="1410350"/>
              <a:chExt cx="1252825" cy="1162875"/>
            </a:xfrm>
          </p:grpSpPr>
          <p:sp>
            <p:nvSpPr>
              <p:cNvPr id="222" name="Google Shape;222;p26"/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rect b="b" l="l" r="r" t="t"/>
                <a:pathLst>
                  <a:path extrusionOk="0" h="2637" w="2093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26"/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rect b="b" l="l" r="r" t="t"/>
                <a:pathLst>
                  <a:path extrusionOk="0" h="2177" w="922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26"/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rect b="b" l="l" r="r" t="t"/>
                <a:pathLst>
                  <a:path extrusionOk="0" h="1947" w="1926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6"/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rect b="b" l="l" r="r" t="t"/>
                <a:pathLst>
                  <a:path extrusionOk="0" h="5357" w="5838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6"/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rect b="b" l="l" r="r" t="t"/>
                <a:pathLst>
                  <a:path extrusionOk="0" h="1507" w="134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6"/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rect b="b" l="l" r="r" t="t"/>
                <a:pathLst>
                  <a:path extrusionOk="0" h="1047" w="1696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6"/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rect b="b" l="l" r="r" t="t"/>
                <a:pathLst>
                  <a:path extrusionOk="0" h="2428" w="4395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6"/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rect b="b" l="l" r="r" t="t"/>
                <a:pathLst>
                  <a:path extrusionOk="0" h="1299" w="1926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6"/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rect b="b" l="l" r="r" t="t"/>
                <a:pathLst>
                  <a:path extrusionOk="0" h="3537" w="5713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6"/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rect b="b" l="l" r="r" t="t"/>
                <a:pathLst>
                  <a:path extrusionOk="0" h="2700" w="2763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6"/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rect b="b" l="l" r="r" t="t"/>
                <a:pathLst>
                  <a:path extrusionOk="0" h="3516" w="2491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6"/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rect b="b" l="l" r="r" t="t"/>
                <a:pathLst>
                  <a:path extrusionOk="0" h="6341" w="3871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6"/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rect b="b" l="l" r="r" t="t"/>
                <a:pathLst>
                  <a:path extrusionOk="0" h="1926" w="1465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6"/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rect b="b" l="l" r="r" t="t"/>
                <a:pathLst>
                  <a:path extrusionOk="0" h="12095" w="15464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6"/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rect b="b" l="l" r="r" t="t"/>
                <a:pathLst>
                  <a:path extrusionOk="0" h="3955" w="3663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6"/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rect b="b" l="l" r="r" t="t"/>
                <a:pathLst>
                  <a:path extrusionOk="0" h="36555" w="42036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8" name="Google Shape;238;p26"/>
            <p:cNvSpPr/>
            <p:nvPr/>
          </p:nvSpPr>
          <p:spPr>
            <a:xfrm>
              <a:off x="2577325" y="2970225"/>
              <a:ext cx="32450" cy="13100"/>
            </a:xfrm>
            <a:custGeom>
              <a:rect b="b" l="l" r="r" t="t"/>
              <a:pathLst>
                <a:path extrusionOk="0" h="524" w="1298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2632250" y="2947725"/>
              <a:ext cx="41350" cy="29325"/>
            </a:xfrm>
            <a:custGeom>
              <a:rect b="b" l="l" r="r" t="t"/>
              <a:pathLst>
                <a:path extrusionOk="0" h="1173" w="1654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2485775" y="2895925"/>
              <a:ext cx="153825" cy="54950"/>
            </a:xfrm>
            <a:custGeom>
              <a:rect b="b" l="l" r="r" t="t"/>
              <a:pathLst>
                <a:path extrusionOk="0" h="2198" w="6153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2901125" y="4083350"/>
              <a:ext cx="39250" cy="22525"/>
            </a:xfrm>
            <a:custGeom>
              <a:rect b="b" l="l" r="r" t="t"/>
              <a:pathLst>
                <a:path extrusionOk="0" h="901" w="157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2506700" y="3102550"/>
              <a:ext cx="80075" cy="36650"/>
            </a:xfrm>
            <a:custGeom>
              <a:rect b="b" l="l" r="r" t="t"/>
              <a:pathLst>
                <a:path extrusionOk="0" h="1466" w="3203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2464350" y="3080075"/>
              <a:ext cx="48650" cy="45525"/>
            </a:xfrm>
            <a:custGeom>
              <a:rect b="b" l="l" r="r" t="t"/>
              <a:pathLst>
                <a:path extrusionOk="0" h="1821" w="1946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2438700" y="3020425"/>
              <a:ext cx="67500" cy="66975"/>
            </a:xfrm>
            <a:custGeom>
              <a:rect b="b" l="l" r="r" t="t"/>
              <a:pathLst>
                <a:path extrusionOk="0" h="2679" w="270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2416725" y="3006825"/>
              <a:ext cx="91575" cy="46050"/>
            </a:xfrm>
            <a:custGeom>
              <a:rect b="b" l="l" r="r" t="t"/>
              <a:pathLst>
                <a:path extrusionOk="0" h="1842" w="3663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2404175" y="3031950"/>
              <a:ext cx="36125" cy="20925"/>
            </a:xfrm>
            <a:custGeom>
              <a:rect b="b" l="l" r="r" t="t"/>
              <a:pathLst>
                <a:path extrusionOk="0" h="837" w="1445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2420400" y="2972825"/>
              <a:ext cx="16750" cy="36650"/>
            </a:xfrm>
            <a:custGeom>
              <a:rect b="b" l="l" r="r" t="t"/>
              <a:pathLst>
                <a:path extrusionOk="0" h="1466" w="67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2374900" y="2981200"/>
              <a:ext cx="59650" cy="62800"/>
            </a:xfrm>
            <a:custGeom>
              <a:rect b="b" l="l" r="r" t="t"/>
              <a:pathLst>
                <a:path extrusionOk="0" h="2512" w="2386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2050050" y="2725400"/>
              <a:ext cx="412225" cy="305525"/>
            </a:xfrm>
            <a:custGeom>
              <a:rect b="b" l="l" r="r" t="t"/>
              <a:pathLst>
                <a:path extrusionOk="0" h="12221" w="16489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2916800" y="3161675"/>
              <a:ext cx="40825" cy="58600"/>
            </a:xfrm>
            <a:custGeom>
              <a:rect b="b" l="l" r="r" t="t"/>
              <a:pathLst>
                <a:path extrusionOk="0" h="2344" w="1633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2866075" y="3155900"/>
              <a:ext cx="58075" cy="63325"/>
            </a:xfrm>
            <a:custGeom>
              <a:rect b="b" l="l" r="r" t="t"/>
              <a:pathLst>
                <a:path extrusionOk="0" h="2533" w="2323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2816900" y="3119825"/>
              <a:ext cx="72725" cy="109350"/>
            </a:xfrm>
            <a:custGeom>
              <a:rect b="b" l="l" r="r" t="t"/>
              <a:pathLst>
                <a:path extrusionOk="0" h="4374" w="2909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2646900" y="3064375"/>
              <a:ext cx="192000" cy="172650"/>
            </a:xfrm>
            <a:custGeom>
              <a:rect b="b" l="l" r="r" t="t"/>
              <a:pathLst>
                <a:path extrusionOk="0" h="6906" w="768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2561625" y="3060700"/>
              <a:ext cx="173700" cy="247450"/>
            </a:xfrm>
            <a:custGeom>
              <a:rect b="b" l="l" r="r" t="t"/>
              <a:pathLst>
                <a:path extrusionOk="0" h="9898" w="6948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2531825" y="3224950"/>
              <a:ext cx="85800" cy="94200"/>
            </a:xfrm>
            <a:custGeom>
              <a:rect b="b" l="l" r="r" t="t"/>
              <a:pathLst>
                <a:path extrusionOk="0" h="3768" w="3432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2527100" y="3246400"/>
              <a:ext cx="186250" cy="274650"/>
            </a:xfrm>
            <a:custGeom>
              <a:rect b="b" l="l" r="r" t="t"/>
              <a:pathLst>
                <a:path extrusionOk="0" h="10986" w="745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2700250" y="3389200"/>
              <a:ext cx="179975" cy="200900"/>
            </a:xfrm>
            <a:custGeom>
              <a:rect b="b" l="l" r="r" t="t"/>
              <a:pathLst>
                <a:path extrusionOk="0" h="8036" w="7199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2809050" y="3531500"/>
              <a:ext cx="123475" cy="130275"/>
            </a:xfrm>
            <a:custGeom>
              <a:rect b="b" l="l" r="r" t="t"/>
              <a:pathLst>
                <a:path extrusionOk="0" h="5211" w="4939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2884375" y="3700450"/>
              <a:ext cx="73250" cy="83200"/>
            </a:xfrm>
            <a:custGeom>
              <a:rect b="b" l="l" r="r" t="t"/>
              <a:pathLst>
                <a:path extrusionOk="0" h="3328" w="293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0" name="Google Shape;260;p26"/>
            <p:cNvGrpSpPr/>
            <p:nvPr/>
          </p:nvGrpSpPr>
          <p:grpSpPr>
            <a:xfrm>
              <a:off x="2711750" y="3572300"/>
              <a:ext cx="230725" cy="598425"/>
              <a:chOff x="2711750" y="3572300"/>
              <a:chExt cx="230725" cy="598425"/>
            </a:xfrm>
          </p:grpSpPr>
          <p:sp>
            <p:nvSpPr>
              <p:cNvPr id="261" name="Google Shape;261;p26"/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rect b="b" l="l" r="r" t="t"/>
                <a:pathLst>
                  <a:path extrusionOk="0" h="21552" w="9229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6"/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rect b="b" l="l" r="r" t="t"/>
                <a:pathLst>
                  <a:path extrusionOk="0" h="1444" w="2072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3" name="Google Shape;263;p26"/>
            <p:cNvSpPr/>
            <p:nvPr/>
          </p:nvSpPr>
          <p:spPr>
            <a:xfrm>
              <a:off x="5404100" y="2847275"/>
              <a:ext cx="26175" cy="61250"/>
            </a:xfrm>
            <a:custGeom>
              <a:rect b="b" l="l" r="r" t="t"/>
              <a:pathLst>
                <a:path extrusionOk="0" h="2450" w="1047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4" name="Google Shape;264;p26"/>
            <p:cNvGrpSpPr/>
            <p:nvPr/>
          </p:nvGrpSpPr>
          <p:grpSpPr>
            <a:xfrm>
              <a:off x="3781475" y="1624825"/>
              <a:ext cx="153300" cy="166375"/>
              <a:chOff x="3781475" y="1624825"/>
              <a:chExt cx="153300" cy="166375"/>
            </a:xfrm>
          </p:grpSpPr>
          <p:sp>
            <p:nvSpPr>
              <p:cNvPr id="265" name="Google Shape;265;p26"/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rect b="b" l="l" r="r" t="t"/>
                <a:pathLst>
                  <a:path extrusionOk="0" h="2428" w="3579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6"/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rect b="b" l="l" r="r" t="t"/>
                <a:pathLst>
                  <a:path extrusionOk="0" h="734" w="859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6"/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rect b="b" l="l" r="r" t="t"/>
                <a:pathLst>
                  <a:path extrusionOk="0" h="1737" w="1571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6"/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rect b="b" l="l" r="r" t="t"/>
                <a:pathLst>
                  <a:path extrusionOk="0" h="5651" w="4102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9" name="Google Shape;269;p26"/>
            <p:cNvSpPr/>
            <p:nvPr/>
          </p:nvSpPr>
          <p:spPr>
            <a:xfrm>
              <a:off x="5511350" y="2436650"/>
              <a:ext cx="175250" cy="307100"/>
            </a:xfrm>
            <a:custGeom>
              <a:rect b="b" l="l" r="r" t="t"/>
              <a:pathLst>
                <a:path extrusionOk="0" h="12284" w="701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5440200" y="2597250"/>
              <a:ext cx="60175" cy="83725"/>
            </a:xfrm>
            <a:custGeom>
              <a:rect b="b" l="l" r="r" t="t"/>
              <a:pathLst>
                <a:path extrusionOk="0" h="3349" w="2407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5410900" y="2501000"/>
              <a:ext cx="68550" cy="117725"/>
            </a:xfrm>
            <a:custGeom>
              <a:rect b="b" l="l" r="r" t="t"/>
              <a:pathLst>
                <a:path extrusionOk="0" h="4709" w="2742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4855375" y="2348250"/>
              <a:ext cx="444650" cy="209800"/>
            </a:xfrm>
            <a:custGeom>
              <a:rect b="b" l="l" r="r" t="t"/>
              <a:pathLst>
                <a:path extrusionOk="0" h="8392" w="17786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5730000" y="3287725"/>
              <a:ext cx="141250" cy="120875"/>
            </a:xfrm>
            <a:custGeom>
              <a:rect b="b" l="l" r="r" t="t"/>
              <a:pathLst>
                <a:path extrusionOk="0" h="4835" w="565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5413525" y="2961325"/>
              <a:ext cx="115100" cy="200900"/>
            </a:xfrm>
            <a:custGeom>
              <a:rect b="b" l="l" r="r" t="t"/>
              <a:pathLst>
                <a:path extrusionOk="0" h="8036" w="4604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5472625" y="3375600"/>
              <a:ext cx="56000" cy="29325"/>
            </a:xfrm>
            <a:custGeom>
              <a:rect b="b" l="l" r="r" t="t"/>
              <a:pathLst>
                <a:path extrusionOk="0" h="1173" w="224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6" name="Google Shape;276;p26"/>
            <p:cNvGrpSpPr/>
            <p:nvPr/>
          </p:nvGrpSpPr>
          <p:grpSpPr>
            <a:xfrm>
              <a:off x="5068275" y="3161675"/>
              <a:ext cx="664875" cy="222850"/>
              <a:chOff x="5068275" y="3161675"/>
              <a:chExt cx="664875" cy="222850"/>
            </a:xfrm>
          </p:grpSpPr>
          <p:sp>
            <p:nvSpPr>
              <p:cNvPr id="277" name="Google Shape;277;p26"/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rect b="b" l="l" r="r" t="t"/>
                <a:pathLst>
                  <a:path extrusionOk="0" h="4312" w="3871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6"/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rect b="b" l="l" r="r" t="t"/>
                <a:pathLst>
                  <a:path extrusionOk="0" h="5253" w="5818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26"/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rect b="b" l="l" r="r" t="t"/>
                <a:pathLst>
                  <a:path extrusionOk="0" h="5190" w="5734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26"/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rect b="b" l="l" r="r" t="t"/>
                <a:pathLst>
                  <a:path extrusionOk="0" h="8872" w="17242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1" name="Google Shape;281;p26"/>
            <p:cNvSpPr/>
            <p:nvPr/>
          </p:nvSpPr>
          <p:spPr>
            <a:xfrm>
              <a:off x="5139425" y="3145975"/>
              <a:ext cx="62800" cy="82150"/>
            </a:xfrm>
            <a:custGeom>
              <a:rect b="b" l="l" r="r" t="t"/>
              <a:pathLst>
                <a:path extrusionOk="0" h="3286" w="2512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5279075" y="3142825"/>
              <a:ext cx="137075" cy="92625"/>
            </a:xfrm>
            <a:custGeom>
              <a:rect b="b" l="l" r="r" t="t"/>
              <a:pathLst>
                <a:path extrusionOk="0" h="3705" w="5483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5150925" y="2887575"/>
              <a:ext cx="119300" cy="230700"/>
            </a:xfrm>
            <a:custGeom>
              <a:rect b="b" l="l" r="r" t="t"/>
              <a:pathLst>
                <a:path extrusionOk="0" h="9228" w="4772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5166625" y="3025150"/>
              <a:ext cx="75875" cy="65400"/>
            </a:xfrm>
            <a:custGeom>
              <a:rect b="b" l="l" r="r" t="t"/>
              <a:pathLst>
                <a:path extrusionOk="0" h="2616" w="3035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5123725" y="2903250"/>
              <a:ext cx="117200" cy="135525"/>
            </a:xfrm>
            <a:custGeom>
              <a:rect b="b" l="l" r="r" t="t"/>
              <a:pathLst>
                <a:path extrusionOk="0" h="5421" w="4688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5089200" y="2934650"/>
              <a:ext cx="121900" cy="227050"/>
            </a:xfrm>
            <a:custGeom>
              <a:rect b="b" l="l" r="r" t="t"/>
              <a:pathLst>
                <a:path extrusionOk="0" h="9082" w="4876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5009700" y="2810675"/>
              <a:ext cx="128175" cy="288250"/>
            </a:xfrm>
            <a:custGeom>
              <a:rect b="b" l="l" r="r" t="t"/>
              <a:pathLst>
                <a:path extrusionOk="0" h="11530" w="5127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4941700" y="2836825"/>
              <a:ext cx="74300" cy="95750"/>
            </a:xfrm>
            <a:custGeom>
              <a:rect b="b" l="l" r="r" t="t"/>
              <a:pathLst>
                <a:path extrusionOk="0" h="3830" w="2972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3787225" y="2293850"/>
              <a:ext cx="55475" cy="68025"/>
            </a:xfrm>
            <a:custGeom>
              <a:rect b="b" l="l" r="r" t="t"/>
              <a:pathLst>
                <a:path extrusionOk="0" h="2721" w="2219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3743300" y="1958025"/>
              <a:ext cx="290325" cy="337425"/>
            </a:xfrm>
            <a:custGeom>
              <a:rect b="b" l="l" r="r" t="t"/>
              <a:pathLst>
                <a:path extrusionOk="0" h="13497" w="11613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3823325" y="2021850"/>
              <a:ext cx="143875" cy="324875"/>
            </a:xfrm>
            <a:custGeom>
              <a:rect b="b" l="l" r="r" t="t"/>
              <a:pathLst>
                <a:path extrusionOk="0" h="12995" w="5755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3976075" y="2250975"/>
              <a:ext cx="57550" cy="52325"/>
            </a:xfrm>
            <a:custGeom>
              <a:rect b="b" l="l" r="r" t="t"/>
              <a:pathLst>
                <a:path extrusionOk="0" h="2093" w="2302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3949400" y="2288625"/>
              <a:ext cx="91550" cy="49725"/>
            </a:xfrm>
            <a:custGeom>
              <a:rect b="b" l="l" r="r" t="t"/>
              <a:pathLst>
                <a:path extrusionOk="0" h="1989" w="3662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3952525" y="2322625"/>
              <a:ext cx="71175" cy="52325"/>
            </a:xfrm>
            <a:custGeom>
              <a:rect b="b" l="l" r="r" t="t"/>
              <a:pathLst>
                <a:path extrusionOk="0" h="2093" w="2847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3986525" y="2326300"/>
              <a:ext cx="120875" cy="93650"/>
            </a:xfrm>
            <a:custGeom>
              <a:rect b="b" l="l" r="r" t="t"/>
              <a:pathLst>
                <a:path extrusionOk="0" h="3746" w="4835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3903350" y="2478500"/>
              <a:ext cx="83200" cy="53900"/>
            </a:xfrm>
            <a:custGeom>
              <a:rect b="b" l="l" r="r" t="t"/>
              <a:pathLst>
                <a:path extrusionOk="0" h="2156" w="3328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3910150" y="2462825"/>
              <a:ext cx="71700" cy="31400"/>
            </a:xfrm>
            <a:custGeom>
              <a:rect b="b" l="l" r="r" t="t"/>
              <a:pathLst>
                <a:path extrusionOk="0" h="1256" w="2868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3947825" y="2585750"/>
              <a:ext cx="27225" cy="52325"/>
            </a:xfrm>
            <a:custGeom>
              <a:rect b="b" l="l" r="r" t="t"/>
              <a:pathLst>
                <a:path extrusionOk="0" h="2093" w="1089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3934750" y="2566400"/>
              <a:ext cx="26175" cy="32975"/>
            </a:xfrm>
            <a:custGeom>
              <a:rect b="b" l="l" r="r" t="t"/>
              <a:pathLst>
                <a:path extrusionOk="0" h="1319" w="1047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3895525" y="2538675"/>
              <a:ext cx="54425" cy="47625"/>
            </a:xfrm>
            <a:custGeom>
              <a:rect b="b" l="l" r="r" t="t"/>
              <a:pathLst>
                <a:path extrusionOk="0" h="1905" w="2177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3865700" y="2510950"/>
              <a:ext cx="42400" cy="26700"/>
            </a:xfrm>
            <a:custGeom>
              <a:rect b="b" l="l" r="r" t="t"/>
              <a:pathLst>
                <a:path extrusionOk="0" h="1068" w="1696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3811300" y="2470650"/>
              <a:ext cx="99925" cy="48150"/>
            </a:xfrm>
            <a:custGeom>
              <a:rect b="b" l="l" r="r" t="t"/>
              <a:pathLst>
                <a:path extrusionOk="0" h="1926" w="3997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3867800" y="2355575"/>
              <a:ext cx="132350" cy="111450"/>
            </a:xfrm>
            <a:custGeom>
              <a:rect b="b" l="l" r="r" t="t"/>
              <a:pathLst>
                <a:path extrusionOk="0" h="4458" w="5294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3841625" y="2432475"/>
              <a:ext cx="105700" cy="46050"/>
            </a:xfrm>
            <a:custGeom>
              <a:rect b="b" l="l" r="r" t="t"/>
              <a:pathLst>
                <a:path extrusionOk="0" h="1842" w="4228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3759500" y="2356100"/>
              <a:ext cx="120350" cy="143875"/>
            </a:xfrm>
            <a:custGeom>
              <a:rect b="b" l="l" r="r" t="t"/>
              <a:pathLst>
                <a:path extrusionOk="0" h="5755" w="4814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3727600" y="2387500"/>
              <a:ext cx="51800" cy="47100"/>
            </a:xfrm>
            <a:custGeom>
              <a:rect b="b" l="l" r="r" t="t"/>
              <a:pathLst>
                <a:path extrusionOk="0" h="1884" w="2072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3722900" y="2426200"/>
              <a:ext cx="40825" cy="35075"/>
            </a:xfrm>
            <a:custGeom>
              <a:rect b="b" l="l" r="r" t="t"/>
              <a:pathLst>
                <a:path extrusionOk="0" h="1403" w="1633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3758475" y="2449750"/>
              <a:ext cx="9950" cy="14125"/>
            </a:xfrm>
            <a:custGeom>
              <a:rect b="b" l="l" r="r" t="t"/>
              <a:pathLst>
                <a:path extrusionOk="0" h="565" w="398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3552375" y="2346700"/>
              <a:ext cx="58075" cy="76900"/>
            </a:xfrm>
            <a:custGeom>
              <a:rect b="b" l="l" r="r" t="t"/>
              <a:pathLst>
                <a:path extrusionOk="0" h="3076" w="2323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3586375" y="2281300"/>
              <a:ext cx="125025" cy="175275"/>
              <a:chOff x="3586375" y="2281300"/>
              <a:chExt cx="125025" cy="175275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rect b="b" l="l" r="r" t="t"/>
                <a:pathLst>
                  <a:path extrusionOk="0" h="7011" w="406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rect b="b" l="l" r="r" t="t"/>
                <a:pathLst>
                  <a:path extrusionOk="0" h="1005" w="1277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3" name="Google Shape;313;p26"/>
            <p:cNvSpPr/>
            <p:nvPr/>
          </p:nvSpPr>
          <p:spPr>
            <a:xfrm>
              <a:off x="4300900" y="3419025"/>
              <a:ext cx="109875" cy="205600"/>
            </a:xfrm>
            <a:custGeom>
              <a:rect b="b" l="l" r="r" t="t"/>
              <a:pathLst>
                <a:path extrusionOk="0" h="8224" w="4395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4" name="Google Shape;314;p26"/>
            <p:cNvGrpSpPr/>
            <p:nvPr/>
          </p:nvGrpSpPr>
          <p:grpSpPr>
            <a:xfrm>
              <a:off x="5298975" y="3412225"/>
              <a:ext cx="576450" cy="616225"/>
              <a:chOff x="5298975" y="3412225"/>
              <a:chExt cx="576450" cy="616225"/>
            </a:xfrm>
          </p:grpSpPr>
          <p:sp>
            <p:nvSpPr>
              <p:cNvPr id="315" name="Google Shape;315;p26"/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rect b="b" l="l" r="r" t="t"/>
                <a:pathLst>
                  <a:path extrusionOk="0" h="20611" w="23058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26"/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rect b="b" l="l" r="r" t="t"/>
                <a:pathLst>
                  <a:path extrusionOk="0" h="2847" w="2198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7" name="Google Shape;317;p26"/>
            <p:cNvGrpSpPr/>
            <p:nvPr/>
          </p:nvGrpSpPr>
          <p:grpSpPr>
            <a:xfrm>
              <a:off x="5952300" y="3852150"/>
              <a:ext cx="231225" cy="287200"/>
              <a:chOff x="5952300" y="3852150"/>
              <a:chExt cx="231225" cy="287200"/>
            </a:xfrm>
          </p:grpSpPr>
          <p:sp>
            <p:nvSpPr>
              <p:cNvPr id="318" name="Google Shape;318;p26"/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rect b="b" l="l" r="r" t="t"/>
                <a:pathLst>
                  <a:path extrusionOk="0" h="5713" w="5818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26"/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rect b="b" l="l" r="r" t="t"/>
                <a:pathLst>
                  <a:path extrusionOk="0" h="6843" w="3286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0" name="Google Shape;320;p26"/>
            <p:cNvSpPr/>
            <p:nvPr/>
          </p:nvSpPr>
          <p:spPr>
            <a:xfrm>
              <a:off x="3399625" y="2088800"/>
              <a:ext cx="127125" cy="77450"/>
            </a:xfrm>
            <a:custGeom>
              <a:rect b="b" l="l" r="r" t="t"/>
              <a:pathLst>
                <a:path extrusionOk="0" h="3098" w="5085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4616850" y="2275025"/>
              <a:ext cx="885625" cy="661225"/>
            </a:xfrm>
            <a:custGeom>
              <a:rect b="b" l="l" r="r" t="t"/>
              <a:pathLst>
                <a:path extrusionOk="0" h="26449" w="35425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5150925" y="2903250"/>
              <a:ext cx="1600" cy="2125"/>
            </a:xfrm>
            <a:custGeom>
              <a:rect b="b" l="l" r="r" t="t"/>
              <a:pathLst>
                <a:path extrusionOk="0" h="85" w="64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5134200" y="2918425"/>
              <a:ext cx="2625" cy="2650"/>
            </a:xfrm>
            <a:custGeom>
              <a:rect b="b" l="l" r="r" t="t"/>
              <a:pathLst>
                <a:path extrusionOk="0" h="106" w="105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4608475" y="2660550"/>
              <a:ext cx="5275" cy="1600"/>
            </a:xfrm>
            <a:custGeom>
              <a:rect b="b" l="l" r="r" t="t"/>
              <a:pathLst>
                <a:path extrusionOk="0" h="64" w="211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4302475" y="2310075"/>
              <a:ext cx="547700" cy="287725"/>
            </a:xfrm>
            <a:custGeom>
              <a:rect b="b" l="l" r="r" t="t"/>
              <a:pathLst>
                <a:path extrusionOk="0" h="11509" w="21908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4443200" y="2520875"/>
              <a:ext cx="231750" cy="144400"/>
            </a:xfrm>
            <a:custGeom>
              <a:rect b="b" l="l" r="r" t="t"/>
              <a:pathLst>
                <a:path extrusionOk="0" h="5776" w="927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4401875" y="2571100"/>
              <a:ext cx="207150" cy="130275"/>
            </a:xfrm>
            <a:custGeom>
              <a:rect b="b" l="l" r="r" t="t"/>
              <a:pathLst>
                <a:path extrusionOk="0" h="5211" w="8286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8" name="Google Shape;328;p26"/>
            <p:cNvGrpSpPr/>
            <p:nvPr/>
          </p:nvGrpSpPr>
          <p:grpSpPr>
            <a:xfrm>
              <a:off x="4842300" y="3099950"/>
              <a:ext cx="31425" cy="59650"/>
              <a:chOff x="4842300" y="3099950"/>
              <a:chExt cx="31425" cy="59650"/>
            </a:xfrm>
          </p:grpSpPr>
          <p:sp>
            <p:nvSpPr>
              <p:cNvPr id="329" name="Google Shape;329;p26"/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rect b="b" l="l" r="r" t="t"/>
                <a:pathLst>
                  <a:path extrusionOk="0" h="273" w="85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26"/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rect b="b" l="l" r="r" t="t"/>
                <a:pathLst>
                  <a:path extrusionOk="0" h="2135" w="1257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26"/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rect b="b" l="l" r="r" t="t"/>
                <a:pathLst>
                  <a:path extrusionOk="0" h="189" w="21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6"/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rect b="b" l="l" r="r" t="t"/>
                <a:pathLst>
                  <a:path extrusionOk="0" h="252" w="315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3" name="Google Shape;333;p26"/>
            <p:cNvSpPr/>
            <p:nvPr/>
          </p:nvSpPr>
          <p:spPr>
            <a:xfrm>
              <a:off x="4663400" y="2731150"/>
              <a:ext cx="405425" cy="396025"/>
            </a:xfrm>
            <a:custGeom>
              <a:rect b="b" l="l" r="r" t="t"/>
              <a:pathLst>
                <a:path extrusionOk="0" h="15841" w="16217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4822425" y="2778250"/>
              <a:ext cx="119300" cy="63825"/>
            </a:xfrm>
            <a:custGeom>
              <a:rect b="b" l="l" r="r" t="t"/>
              <a:pathLst>
                <a:path extrusionOk="0" h="2553" w="4772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4547800" y="2671000"/>
              <a:ext cx="200375" cy="220775"/>
            </a:xfrm>
            <a:custGeom>
              <a:rect b="b" l="l" r="r" t="t"/>
              <a:pathLst>
                <a:path extrusionOk="0" h="8831" w="8015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4533150" y="2640675"/>
              <a:ext cx="191475" cy="159550"/>
            </a:xfrm>
            <a:custGeom>
              <a:rect b="b" l="l" r="r" t="t"/>
              <a:pathLst>
                <a:path extrusionOk="0" h="6382" w="7659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3978150" y="2401100"/>
              <a:ext cx="237525" cy="148050"/>
            </a:xfrm>
            <a:custGeom>
              <a:rect b="b" l="l" r="r" t="t"/>
              <a:pathLst>
                <a:path extrusionOk="0" h="5922" w="9501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4036750" y="2474325"/>
              <a:ext cx="49725" cy="55475"/>
            </a:xfrm>
            <a:custGeom>
              <a:rect b="b" l="l" r="r" t="t"/>
              <a:pathLst>
                <a:path extrusionOk="0" h="2219" w="1989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3957250" y="2483750"/>
              <a:ext cx="127650" cy="81625"/>
            </a:xfrm>
            <a:custGeom>
              <a:rect b="b" l="l" r="r" t="t"/>
              <a:pathLst>
                <a:path extrusionOk="0" h="3265" w="5106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3989150" y="2555400"/>
              <a:ext cx="83725" cy="52850"/>
            </a:xfrm>
            <a:custGeom>
              <a:rect b="b" l="l" r="r" t="t"/>
              <a:pathLst>
                <a:path extrusionOk="0" h="2114" w="3349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1" name="Google Shape;341;p26"/>
            <p:cNvGrpSpPr/>
            <p:nvPr/>
          </p:nvGrpSpPr>
          <p:grpSpPr>
            <a:xfrm>
              <a:off x="3866750" y="2520350"/>
              <a:ext cx="78475" cy="60700"/>
              <a:chOff x="3866750" y="2520350"/>
              <a:chExt cx="78475" cy="60700"/>
            </a:xfrm>
          </p:grpSpPr>
          <p:sp>
            <p:nvSpPr>
              <p:cNvPr id="342" name="Google Shape;342;p26"/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rect b="b" l="l" r="r" t="t"/>
                <a:pathLst>
                  <a:path extrusionOk="0" h="252" w="189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6"/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rect b="b" l="l" r="r" t="t"/>
                <a:pathLst>
                  <a:path extrusionOk="0" h="127" w="106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6"/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rect b="b" l="l" r="r" t="t"/>
                <a:pathLst>
                  <a:path extrusionOk="0" h="2428" w="3139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6"/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rect b="b" l="l" r="r" t="t"/>
                <a:pathLst>
                  <a:path extrusionOk="0" h="210" w="147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6" name="Google Shape;346;p26"/>
            <p:cNvSpPr/>
            <p:nvPr/>
          </p:nvSpPr>
          <p:spPr>
            <a:xfrm>
              <a:off x="3799775" y="2577900"/>
              <a:ext cx="14675" cy="29325"/>
            </a:xfrm>
            <a:custGeom>
              <a:rect b="b" l="l" r="r" t="t"/>
              <a:pathLst>
                <a:path extrusionOk="0" h="1173" w="587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3567525" y="2564825"/>
              <a:ext cx="160625" cy="134450"/>
            </a:xfrm>
            <a:custGeom>
              <a:rect b="b" l="l" r="r" t="t"/>
              <a:pathLst>
                <a:path extrusionOk="0" h="5378" w="6425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4298300" y="2628625"/>
              <a:ext cx="25125" cy="19925"/>
            </a:xfrm>
            <a:custGeom>
              <a:rect b="b" l="l" r="r" t="t"/>
              <a:pathLst>
                <a:path extrusionOk="0" h="797" w="1005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4292025" y="2631250"/>
              <a:ext cx="295050" cy="237500"/>
            </a:xfrm>
            <a:custGeom>
              <a:rect b="b" l="l" r="r" t="t"/>
              <a:pathLst>
                <a:path extrusionOk="0" h="9500" w="11802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4277375" y="2602475"/>
              <a:ext cx="51800" cy="43975"/>
            </a:xfrm>
            <a:custGeom>
              <a:rect b="b" l="l" r="r" t="t"/>
              <a:pathLst>
                <a:path extrusionOk="0" h="1759" w="2072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4044600" y="2592025"/>
              <a:ext cx="260525" cy="107250"/>
            </a:xfrm>
            <a:custGeom>
              <a:rect b="b" l="l" r="r" t="t"/>
              <a:pathLst>
                <a:path extrusionOk="0" h="4290" w="10421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4041450" y="2592550"/>
              <a:ext cx="39775" cy="35075"/>
            </a:xfrm>
            <a:custGeom>
              <a:rect b="b" l="l" r="r" t="t"/>
              <a:pathLst>
                <a:path extrusionOk="0" h="1403" w="1591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4231325" y="2673625"/>
              <a:ext cx="139700" cy="134450"/>
            </a:xfrm>
            <a:custGeom>
              <a:rect b="b" l="l" r="r" t="t"/>
              <a:pathLst>
                <a:path extrusionOk="0" h="5378" w="5588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4345375" y="2791325"/>
              <a:ext cx="25125" cy="25650"/>
            </a:xfrm>
            <a:custGeom>
              <a:rect b="b" l="l" r="r" t="t"/>
              <a:pathLst>
                <a:path extrusionOk="0" h="1026" w="1005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4136125" y="2704475"/>
              <a:ext cx="32475" cy="18350"/>
            </a:xfrm>
            <a:custGeom>
              <a:rect b="b" l="l" r="r" t="t"/>
              <a:pathLst>
                <a:path extrusionOk="0" h="734" w="1299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4184250" y="2677275"/>
              <a:ext cx="90000" cy="80075"/>
            </a:xfrm>
            <a:custGeom>
              <a:rect b="b" l="l" r="r" t="t"/>
              <a:pathLst>
                <a:path extrusionOk="0" h="3203" w="360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4165950" y="2741625"/>
              <a:ext cx="22000" cy="63850"/>
            </a:xfrm>
            <a:custGeom>
              <a:rect b="b" l="l" r="r" t="t"/>
              <a:pathLst>
                <a:path extrusionOk="0" h="2554" w="88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4185300" y="2741625"/>
              <a:ext cx="5775" cy="13100"/>
            </a:xfrm>
            <a:custGeom>
              <a:rect b="b" l="l" r="r" t="t"/>
              <a:pathLst>
                <a:path extrusionOk="0" h="524" w="231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4179025" y="2755750"/>
              <a:ext cx="7875" cy="18325"/>
            </a:xfrm>
            <a:custGeom>
              <a:rect b="b" l="l" r="r" t="t"/>
              <a:pathLst>
                <a:path extrusionOk="0" h="733" w="315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4179025" y="2721750"/>
              <a:ext cx="18850" cy="23550"/>
            </a:xfrm>
            <a:custGeom>
              <a:rect b="b" l="l" r="r" t="t"/>
              <a:pathLst>
                <a:path extrusionOk="0" h="942" w="754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4180075" y="2740050"/>
              <a:ext cx="58075" cy="71700"/>
            </a:xfrm>
            <a:custGeom>
              <a:rect b="b" l="l" r="r" t="t"/>
              <a:pathLst>
                <a:path extrusionOk="0" h="2868" w="2323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4179025" y="2758875"/>
              <a:ext cx="299225" cy="252175"/>
            </a:xfrm>
            <a:custGeom>
              <a:rect b="b" l="l" r="r" t="t"/>
              <a:pathLst>
                <a:path extrusionOk="0" h="10087" w="11969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4409700" y="2852525"/>
              <a:ext cx="11025" cy="24075"/>
            </a:xfrm>
            <a:custGeom>
              <a:rect b="b" l="l" r="r" t="t"/>
              <a:pathLst>
                <a:path extrusionOk="0" h="963" w="441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4421225" y="2854100"/>
              <a:ext cx="69075" cy="54425"/>
            </a:xfrm>
            <a:custGeom>
              <a:rect b="b" l="l" r="r" t="t"/>
              <a:pathLst>
                <a:path extrusionOk="0" h="2177" w="2763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4434300" y="2866125"/>
              <a:ext cx="108300" cy="133400"/>
            </a:xfrm>
            <a:custGeom>
              <a:rect b="b" l="l" r="r" t="t"/>
              <a:pathLst>
                <a:path extrusionOk="0" h="5336" w="4332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4483475" y="2847275"/>
              <a:ext cx="5775" cy="13125"/>
            </a:xfrm>
            <a:custGeom>
              <a:rect b="b" l="l" r="r" t="t"/>
              <a:pathLst>
                <a:path extrusionOk="0" h="525" w="231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4300375" y="2959750"/>
              <a:ext cx="153825" cy="99925"/>
            </a:xfrm>
            <a:custGeom>
              <a:rect b="b" l="l" r="r" t="t"/>
              <a:pathLst>
                <a:path extrusionOk="0" h="3997" w="6153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4035700" y="2769350"/>
              <a:ext cx="180500" cy="151725"/>
            </a:xfrm>
            <a:custGeom>
              <a:rect b="b" l="l" r="r" t="t"/>
              <a:pathLst>
                <a:path extrusionOk="0" h="6069" w="722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4003800" y="2919475"/>
              <a:ext cx="238550" cy="273600"/>
            </a:xfrm>
            <a:custGeom>
              <a:rect b="b" l="l" r="r" t="t"/>
              <a:pathLst>
                <a:path extrusionOk="0" h="10944" w="9542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4166475" y="3025650"/>
              <a:ext cx="219725" cy="166900"/>
            </a:xfrm>
            <a:custGeom>
              <a:rect b="b" l="l" r="r" t="t"/>
              <a:pathLst>
                <a:path extrusionOk="0" h="6676" w="8789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4213550" y="2979100"/>
              <a:ext cx="96800" cy="85825"/>
            </a:xfrm>
            <a:custGeom>
              <a:rect b="b" l="l" r="r" t="t"/>
              <a:pathLst>
                <a:path extrusionOk="0" h="3433" w="3872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4292025" y="3059150"/>
              <a:ext cx="21975" cy="26175"/>
            </a:xfrm>
            <a:custGeom>
              <a:rect b="b" l="l" r="r" t="t"/>
              <a:pathLst>
                <a:path extrusionOk="0" h="1047" w="879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4282600" y="3069600"/>
              <a:ext cx="148050" cy="196175"/>
            </a:xfrm>
            <a:custGeom>
              <a:rect b="b" l="l" r="r" t="t"/>
              <a:pathLst>
                <a:path extrusionOk="0" h="7847" w="5922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4175375" y="3163750"/>
              <a:ext cx="121375" cy="147025"/>
            </a:xfrm>
            <a:custGeom>
              <a:rect b="b" l="l" r="r" t="t"/>
              <a:pathLst>
                <a:path extrusionOk="0" h="5881" w="4855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4145025" y="3258950"/>
              <a:ext cx="11000" cy="25"/>
            </a:xfrm>
            <a:custGeom>
              <a:rect b="b" l="l" r="r" t="t"/>
              <a:pathLst>
                <a:path extrusionOk="0" h="1" w="44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4115200" y="3182075"/>
              <a:ext cx="83725" cy="82675"/>
            </a:xfrm>
            <a:custGeom>
              <a:rect b="b" l="l" r="r" t="t"/>
              <a:pathLst>
                <a:path extrusionOk="0" h="3307" w="3349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3898125" y="3081625"/>
              <a:ext cx="188350" cy="127150"/>
            </a:xfrm>
            <a:custGeom>
              <a:rect b="b" l="l" r="r" t="t"/>
              <a:pathLst>
                <a:path extrusionOk="0" h="5086" w="7534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3821225" y="2747900"/>
              <a:ext cx="223400" cy="207700"/>
            </a:xfrm>
            <a:custGeom>
              <a:rect b="b" l="l" r="r" t="t"/>
              <a:pathLst>
                <a:path extrusionOk="0" h="8308" w="8936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3792975" y="2679900"/>
              <a:ext cx="57050" cy="111450"/>
            </a:xfrm>
            <a:custGeom>
              <a:rect b="b" l="l" r="r" t="t"/>
              <a:pathLst>
                <a:path extrusionOk="0" h="4458" w="2282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3568575" y="2683550"/>
              <a:ext cx="289825" cy="280400"/>
            </a:xfrm>
            <a:custGeom>
              <a:rect b="b" l="l" r="r" t="t"/>
              <a:pathLst>
                <a:path extrusionOk="0" h="11216" w="11593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3511050" y="2702400"/>
              <a:ext cx="167400" cy="132350"/>
            </a:xfrm>
            <a:custGeom>
              <a:rect b="b" l="l" r="r" t="t"/>
              <a:pathLst>
                <a:path extrusionOk="0" h="5294" w="6696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3450875" y="2834200"/>
              <a:ext cx="118775" cy="95225"/>
            </a:xfrm>
            <a:custGeom>
              <a:rect b="b" l="l" r="r" t="t"/>
              <a:pathLst>
                <a:path extrusionOk="0" h="3809" w="4751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3450375" y="2838400"/>
              <a:ext cx="170550" cy="187800"/>
            </a:xfrm>
            <a:custGeom>
              <a:rect b="b" l="l" r="r" t="t"/>
              <a:pathLst>
                <a:path extrusionOk="0" h="7512" w="6822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3518375" y="2873975"/>
              <a:ext cx="235400" cy="218150"/>
            </a:xfrm>
            <a:custGeom>
              <a:rect b="b" l="l" r="r" t="t"/>
              <a:pathLst>
                <a:path extrusionOk="0" h="8726" w="9416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3617750" y="3020950"/>
              <a:ext cx="108825" cy="79025"/>
            </a:xfrm>
            <a:custGeom>
              <a:rect b="b" l="l" r="r" t="t"/>
              <a:pathLst>
                <a:path extrusionOk="0" h="3161" w="4353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3442525" y="2997925"/>
              <a:ext cx="93125" cy="68050"/>
            </a:xfrm>
            <a:custGeom>
              <a:rect b="b" l="l" r="r" t="t"/>
              <a:pathLst>
                <a:path extrusionOk="0" h="2722" w="3725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3452975" y="3056525"/>
              <a:ext cx="44500" cy="26700"/>
            </a:xfrm>
            <a:custGeom>
              <a:rect b="b" l="l" r="r" t="t"/>
              <a:pathLst>
                <a:path extrusionOk="0" h="1068" w="178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8" name="Google Shape;388;p26"/>
            <p:cNvGrpSpPr/>
            <p:nvPr/>
          </p:nvGrpSpPr>
          <p:grpSpPr>
            <a:xfrm>
              <a:off x="3450375" y="3038225"/>
              <a:ext cx="132875" cy="99400"/>
              <a:chOff x="3450375" y="3038225"/>
              <a:chExt cx="132875" cy="99400"/>
            </a:xfrm>
          </p:grpSpPr>
          <p:sp>
            <p:nvSpPr>
              <p:cNvPr id="389" name="Google Shape;389;p26"/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rect b="b" l="l" r="r" t="t"/>
                <a:pathLst>
                  <a:path extrusionOk="0" h="545" w="1842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6"/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rect b="b" l="l" r="r" t="t"/>
                <a:pathLst>
                  <a:path extrusionOk="0" h="3244" w="4081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1" name="Google Shape;391;p26"/>
            <p:cNvSpPr/>
            <p:nvPr/>
          </p:nvSpPr>
          <p:spPr>
            <a:xfrm>
              <a:off x="3503200" y="3095750"/>
              <a:ext cx="40300" cy="48150"/>
            </a:xfrm>
            <a:custGeom>
              <a:rect b="b" l="l" r="r" t="t"/>
              <a:pathLst>
                <a:path extrusionOk="0" h="1926" w="1612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3529350" y="3117725"/>
              <a:ext cx="58600" cy="62800"/>
            </a:xfrm>
            <a:custGeom>
              <a:rect b="b" l="l" r="r" t="t"/>
              <a:pathLst>
                <a:path extrusionOk="0" h="2512" w="2344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3570150" y="3086875"/>
              <a:ext cx="89475" cy="94175"/>
            </a:xfrm>
            <a:custGeom>
              <a:rect b="b" l="l" r="r" t="t"/>
              <a:pathLst>
                <a:path extrusionOk="0" h="3767" w="3579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3647050" y="3079025"/>
              <a:ext cx="61225" cy="95750"/>
            </a:xfrm>
            <a:custGeom>
              <a:rect b="b" l="l" r="r" t="t"/>
              <a:pathLst>
                <a:path extrusionOk="0" h="3830" w="2449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3689950" y="3079025"/>
              <a:ext cx="29300" cy="77950"/>
            </a:xfrm>
            <a:custGeom>
              <a:rect b="b" l="l" r="r" t="t"/>
              <a:pathLst>
                <a:path extrusionOk="0" h="3118" w="1172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3705625" y="3059150"/>
              <a:ext cx="45025" cy="94175"/>
            </a:xfrm>
            <a:custGeom>
              <a:rect b="b" l="l" r="r" t="t"/>
              <a:pathLst>
                <a:path extrusionOk="0" h="3767" w="1801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3881925" y="2896975"/>
              <a:ext cx="150650" cy="239600"/>
            </a:xfrm>
            <a:custGeom>
              <a:rect b="b" l="l" r="r" t="t"/>
              <a:pathLst>
                <a:path extrusionOk="0" h="9584" w="6026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3863600" y="3051825"/>
              <a:ext cx="4725" cy="2625"/>
            </a:xfrm>
            <a:custGeom>
              <a:rect b="b" l="l" r="r" t="t"/>
              <a:pathLst>
                <a:path extrusionOk="0" h="105" w="189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3695700" y="2900125"/>
              <a:ext cx="220250" cy="171075"/>
            </a:xfrm>
            <a:custGeom>
              <a:rect b="b" l="l" r="r" t="t"/>
              <a:pathLst>
                <a:path extrusionOk="0" h="6843" w="881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3732825" y="3041350"/>
              <a:ext cx="165325" cy="141775"/>
            </a:xfrm>
            <a:custGeom>
              <a:rect b="b" l="l" r="r" t="t"/>
              <a:pathLst>
                <a:path extrusionOk="0" h="5671" w="6613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3813400" y="3053900"/>
              <a:ext cx="109850" cy="164800"/>
            </a:xfrm>
            <a:custGeom>
              <a:rect b="b" l="l" r="r" t="t"/>
              <a:pathLst>
                <a:path extrusionOk="0" h="6592" w="4394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3813900" y="3211875"/>
              <a:ext cx="82675" cy="89475"/>
            </a:xfrm>
            <a:custGeom>
              <a:rect b="b" l="l" r="r" t="t"/>
              <a:pathLst>
                <a:path extrusionOk="0" h="3579" w="3307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3821750" y="3213450"/>
              <a:ext cx="29325" cy="18850"/>
            </a:xfrm>
            <a:custGeom>
              <a:rect b="b" l="l" r="r" t="t"/>
              <a:pathLst>
                <a:path extrusionOk="0" h="754" w="1173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3848425" y="3188875"/>
              <a:ext cx="110925" cy="129750"/>
            </a:xfrm>
            <a:custGeom>
              <a:rect b="b" l="l" r="r" t="t"/>
              <a:pathLst>
                <a:path extrusionOk="0" h="5190" w="4437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3860475" y="3308125"/>
              <a:ext cx="15700" cy="21475"/>
            </a:xfrm>
            <a:custGeom>
              <a:rect b="b" l="l" r="r" t="t"/>
              <a:pathLst>
                <a:path extrusionOk="0" h="859" w="628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4111550" y="3257925"/>
              <a:ext cx="161650" cy="164775"/>
            </a:xfrm>
            <a:custGeom>
              <a:rect b="b" l="l" r="r" t="t"/>
              <a:pathLst>
                <a:path extrusionOk="0" h="6591" w="6466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4106850" y="3261050"/>
              <a:ext cx="29300" cy="24100"/>
            </a:xfrm>
            <a:custGeom>
              <a:rect b="b" l="l" r="r" t="t"/>
              <a:pathLst>
                <a:path extrusionOk="0" h="964" w="1172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4106850" y="3275175"/>
              <a:ext cx="28775" cy="35075"/>
            </a:xfrm>
            <a:custGeom>
              <a:rect b="b" l="l" r="r" t="t"/>
              <a:pathLst>
                <a:path extrusionOk="0" h="1403" w="1151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3862550" y="3166900"/>
              <a:ext cx="275700" cy="273075"/>
            </a:xfrm>
            <a:custGeom>
              <a:rect b="b" l="l" r="r" t="t"/>
              <a:pathLst>
                <a:path extrusionOk="0" h="10923" w="11028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4159150" y="3380850"/>
              <a:ext cx="46050" cy="116150"/>
            </a:xfrm>
            <a:custGeom>
              <a:rect b="b" l="l" r="r" t="t"/>
              <a:pathLst>
                <a:path extrusionOk="0" h="4646" w="1842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4001175" y="3363575"/>
              <a:ext cx="170550" cy="145450"/>
            </a:xfrm>
            <a:custGeom>
              <a:rect b="b" l="l" r="r" t="t"/>
              <a:pathLst>
                <a:path extrusionOk="0" h="5818" w="6822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3852625" y="3330100"/>
              <a:ext cx="181000" cy="178925"/>
            </a:xfrm>
            <a:custGeom>
              <a:rect b="b" l="l" r="r" t="t"/>
              <a:pathLst>
                <a:path extrusionOk="0" h="7157" w="724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4046675" y="3472375"/>
              <a:ext cx="113025" cy="103075"/>
            </a:xfrm>
            <a:custGeom>
              <a:rect b="b" l="l" r="r" t="t"/>
              <a:pathLst>
                <a:path extrusionOk="0" h="4123" w="4521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3968750" y="3504300"/>
              <a:ext cx="135500" cy="135500"/>
            </a:xfrm>
            <a:custGeom>
              <a:rect b="b" l="l" r="r" t="t"/>
              <a:pathLst>
                <a:path extrusionOk="0" h="5420" w="542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3853150" y="3491725"/>
              <a:ext cx="193550" cy="182075"/>
            </a:xfrm>
            <a:custGeom>
              <a:rect b="b" l="l" r="r" t="t"/>
              <a:pathLst>
                <a:path extrusionOk="0" h="7283" w="7742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4123050" y="3397575"/>
              <a:ext cx="150675" cy="242750"/>
            </a:xfrm>
            <a:custGeom>
              <a:rect b="b" l="l" r="r" t="t"/>
              <a:pathLst>
                <a:path extrusionOk="0" h="9710" w="6027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4120450" y="3622500"/>
              <a:ext cx="20950" cy="23575"/>
            </a:xfrm>
            <a:custGeom>
              <a:rect b="b" l="l" r="r" t="t"/>
              <a:pathLst>
                <a:path extrusionOk="0" h="943" w="838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4064475" y="3669050"/>
              <a:ext cx="33500" cy="31425"/>
            </a:xfrm>
            <a:custGeom>
              <a:rect b="b" l="l" r="r" t="t"/>
              <a:pathLst>
                <a:path extrusionOk="0" h="1257" w="134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4697400" y="2660025"/>
              <a:ext cx="105175" cy="86850"/>
            </a:xfrm>
            <a:custGeom>
              <a:rect b="b" l="l" r="r" t="t"/>
              <a:pathLst>
                <a:path extrusionOk="0" h="3474" w="4207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4697400" y="2660025"/>
              <a:ext cx="105175" cy="86850"/>
            </a:xfrm>
            <a:custGeom>
              <a:rect b="b" l="l" r="r" t="t"/>
              <a:pathLst>
                <a:path extrusionOk="0" h="3474" w="4207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4252775" y="2586800"/>
              <a:ext cx="70650" cy="19900"/>
            </a:xfrm>
            <a:custGeom>
              <a:rect b="b" l="l" r="r" t="t"/>
              <a:pathLst>
                <a:path extrusionOk="0" h="796" w="2826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4298825" y="2603000"/>
              <a:ext cx="2625" cy="2650"/>
            </a:xfrm>
            <a:custGeom>
              <a:rect b="b" l="l" r="r" t="t"/>
              <a:pathLst>
                <a:path extrusionOk="0" fill="none" h="106" w="105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cap="rnd" cmpd="sng" w="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4949025" y="2811200"/>
              <a:ext cx="44475" cy="26175"/>
            </a:xfrm>
            <a:custGeom>
              <a:rect b="b" l="l" r="r" t="t"/>
              <a:pathLst>
                <a:path extrusionOk="0" h="1047" w="1779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3967175" y="2589925"/>
              <a:ext cx="35075" cy="29850"/>
            </a:xfrm>
            <a:custGeom>
              <a:rect b="b" l="l" r="r" t="t"/>
              <a:pathLst>
                <a:path extrusionOk="0" h="1194" w="1403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6"/>
            <p:cNvSpPr/>
            <p:nvPr/>
          </p:nvSpPr>
          <p:spPr>
            <a:xfrm>
              <a:off x="3938400" y="2522975"/>
              <a:ext cx="58625" cy="76925"/>
            </a:xfrm>
            <a:custGeom>
              <a:rect b="b" l="l" r="r" t="t"/>
              <a:pathLst>
                <a:path extrusionOk="0" h="3077" w="2345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6" name="Google Shape;426;p26"/>
          <p:cNvSpPr/>
          <p:nvPr/>
        </p:nvSpPr>
        <p:spPr>
          <a:xfrm>
            <a:off x="2767000" y="1897625"/>
            <a:ext cx="423000" cy="432600"/>
          </a:xfrm>
          <a:prstGeom prst="ellipse">
            <a:avLst/>
          </a:prstGeom>
          <a:solidFill>
            <a:schemeClr val="accent3">
              <a:alpha val="584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6"/>
          <p:cNvSpPr/>
          <p:nvPr/>
        </p:nvSpPr>
        <p:spPr>
          <a:xfrm>
            <a:off x="922300" y="1897625"/>
            <a:ext cx="423000" cy="432600"/>
          </a:xfrm>
          <a:prstGeom prst="ellipse">
            <a:avLst/>
          </a:prstGeom>
          <a:solidFill>
            <a:schemeClr val="accent3">
              <a:alpha val="584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6"/>
          <p:cNvSpPr/>
          <p:nvPr/>
        </p:nvSpPr>
        <p:spPr>
          <a:xfrm>
            <a:off x="4541375" y="3295225"/>
            <a:ext cx="423000" cy="432600"/>
          </a:xfrm>
          <a:prstGeom prst="ellipse">
            <a:avLst/>
          </a:prstGeom>
          <a:solidFill>
            <a:schemeClr val="accent3">
              <a:alpha val="584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6"/>
          <p:cNvSpPr/>
          <p:nvPr/>
        </p:nvSpPr>
        <p:spPr>
          <a:xfrm>
            <a:off x="1345300" y="3069400"/>
            <a:ext cx="423000" cy="432600"/>
          </a:xfrm>
          <a:prstGeom prst="ellipse">
            <a:avLst/>
          </a:prstGeom>
          <a:solidFill>
            <a:schemeClr val="accent3">
              <a:alpha val="584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7"/>
          <p:cNvSpPr txBox="1"/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SUMMARY</a:t>
            </a:r>
            <a:endParaRPr/>
          </a:p>
        </p:txBody>
      </p:sp>
      <p:sp>
        <p:nvSpPr>
          <p:cNvPr id="435" name="Google Shape;435;p27"/>
          <p:cNvSpPr txBox="1"/>
          <p:nvPr>
            <p:ph idx="4294967295" type="subTitle"/>
          </p:nvPr>
        </p:nvSpPr>
        <p:spPr>
          <a:xfrm flipH="1">
            <a:off x="720150" y="540000"/>
            <a:ext cx="6058200" cy="4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No.</a:t>
            </a:r>
            <a:r>
              <a:rPr lang="en"/>
              <a:t> (or Country ID, which we will remove)</a:t>
            </a:r>
            <a:endParaRPr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Country </a:t>
            </a:r>
            <a:r>
              <a:rPr lang="en"/>
              <a:t>- Country Name</a:t>
            </a:r>
            <a:endParaRPr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Level of development</a:t>
            </a:r>
            <a:r>
              <a:rPr lang="en"/>
              <a:t> - Nominal variable for Developing Index</a:t>
            </a:r>
            <a:endParaRPr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European Union Membership</a:t>
            </a:r>
            <a:r>
              <a:rPr lang="en"/>
              <a:t> - Nominal variable for EU Membership</a:t>
            </a:r>
            <a:endParaRPr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Currency</a:t>
            </a:r>
            <a:r>
              <a:rPr lang="en"/>
              <a:t> - Currency</a:t>
            </a:r>
            <a:endParaRPr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Entrepreneurship Index </a:t>
            </a:r>
            <a:r>
              <a:rPr lang="en"/>
              <a:t>- Entrepreneurship Index 2015</a:t>
            </a:r>
            <a:endParaRPr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Inflation rate</a:t>
            </a:r>
            <a:r>
              <a:rPr lang="en"/>
              <a:t> - Inflation Rate 2015</a:t>
            </a:r>
            <a:endParaRPr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Female Labor Force Participation Rate</a:t>
            </a:r>
            <a:r>
              <a:rPr lang="en"/>
              <a:t> - Female Labor Force Participation Rate 2015</a:t>
            </a:r>
            <a:endParaRPr/>
          </a:p>
          <a:p>
            <a:pPr indent="-3048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*G</a:t>
            </a: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ender Inequality Index </a:t>
            </a:r>
            <a:r>
              <a:rPr lang="en"/>
              <a:t>- 2019 rankings</a:t>
            </a:r>
            <a:endParaRPr/>
          </a:p>
          <a:p>
            <a:pPr indent="-3048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*Ease of Doing Business</a:t>
            </a:r>
            <a:r>
              <a:rPr lang="en"/>
              <a:t> - A high ease of doing business ranking means the regulatory environment is more conducive to the starting and operation of a local firm.</a:t>
            </a:r>
            <a:endParaRPr/>
          </a:p>
          <a:p>
            <a:pPr indent="-3048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*Corporate Tax Rates</a:t>
            </a:r>
            <a:r>
              <a:rPr lang="en"/>
              <a:t> % by country 2020</a:t>
            </a:r>
            <a:endParaRPr/>
          </a:p>
          <a:p>
            <a:pPr indent="-3048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*Schooling</a:t>
            </a:r>
            <a:r>
              <a:rPr lang="en"/>
              <a:t> - Years</a:t>
            </a:r>
            <a:endParaRPr/>
          </a:p>
        </p:txBody>
      </p:sp>
      <p:sp>
        <p:nvSpPr>
          <p:cNvPr id="436" name="Google Shape;436;p27"/>
          <p:cNvSpPr/>
          <p:nvPr/>
        </p:nvSpPr>
        <p:spPr>
          <a:xfrm flipH="1" rot="-5400000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7"/>
          <p:cNvSpPr/>
          <p:nvPr/>
        </p:nvSpPr>
        <p:spPr>
          <a:xfrm flipH="1" rot="-5400000">
            <a:off x="7474475" y="3397650"/>
            <a:ext cx="891300" cy="2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"/>
          <p:cNvSpPr/>
          <p:nvPr/>
        </p:nvSpPr>
        <p:spPr>
          <a:xfrm>
            <a:off x="720000" y="1616073"/>
            <a:ext cx="3135900" cy="860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8"/>
          <p:cNvSpPr/>
          <p:nvPr/>
        </p:nvSpPr>
        <p:spPr>
          <a:xfrm>
            <a:off x="3511625" y="750086"/>
            <a:ext cx="2887500" cy="57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8"/>
          <p:cNvSpPr txBox="1"/>
          <p:nvPr>
            <p:ph type="ctrTitle"/>
          </p:nvPr>
        </p:nvSpPr>
        <p:spPr>
          <a:xfrm rot="5400000">
            <a:off x="6517350" y="2016475"/>
            <a:ext cx="36537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DATA</a:t>
            </a:r>
            <a:endParaRPr/>
          </a:p>
        </p:txBody>
      </p:sp>
      <p:sp>
        <p:nvSpPr>
          <p:cNvPr id="445" name="Google Shape;445;p28"/>
          <p:cNvSpPr txBox="1"/>
          <p:nvPr>
            <p:ph type="ctrTitle"/>
          </p:nvPr>
        </p:nvSpPr>
        <p:spPr>
          <a:xfrm>
            <a:off x="3992423" y="856127"/>
            <a:ext cx="2076600" cy="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ONE-HOT ENCODER</a:t>
            </a:r>
            <a:endParaRPr b="0" sz="1400">
              <a:solidFill>
                <a:schemeClr val="lt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446" name="Google Shape;446;p28"/>
          <p:cNvSpPr txBox="1"/>
          <p:nvPr>
            <p:ph type="ctrTitle"/>
          </p:nvPr>
        </p:nvSpPr>
        <p:spPr>
          <a:xfrm>
            <a:off x="847325" y="1874832"/>
            <a:ext cx="2830200" cy="3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 features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7" name="Google Shape;447;p28"/>
          <p:cNvSpPr/>
          <p:nvPr/>
        </p:nvSpPr>
        <p:spPr>
          <a:xfrm>
            <a:off x="3511625" y="1768791"/>
            <a:ext cx="2887500" cy="571200"/>
          </a:xfrm>
          <a:prstGeom prst="rect">
            <a:avLst/>
          </a:prstGeom>
          <a:solidFill>
            <a:schemeClr val="accent1">
              <a:alpha val="732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8"/>
          <p:cNvSpPr txBox="1"/>
          <p:nvPr>
            <p:ph type="ctrTitle"/>
          </p:nvPr>
        </p:nvSpPr>
        <p:spPr>
          <a:xfrm>
            <a:off x="3992423" y="1874832"/>
            <a:ext cx="2076600" cy="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Catamaran Thin"/>
                <a:ea typeface="Catamaran Thin"/>
                <a:cs typeface="Catamaran Thin"/>
                <a:sym typeface="Catamaran Thin"/>
              </a:rPr>
              <a:t>DROPPED</a:t>
            </a:r>
            <a:endParaRPr b="0" sz="1400"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449" name="Google Shape;449;p28"/>
          <p:cNvSpPr/>
          <p:nvPr/>
        </p:nvSpPr>
        <p:spPr>
          <a:xfrm>
            <a:off x="3511625" y="2775757"/>
            <a:ext cx="2887500" cy="57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8"/>
          <p:cNvSpPr txBox="1"/>
          <p:nvPr>
            <p:ph type="ctrTitle"/>
          </p:nvPr>
        </p:nvSpPr>
        <p:spPr>
          <a:xfrm>
            <a:off x="3992423" y="2881798"/>
            <a:ext cx="2076600" cy="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NORMALIZER (NORM='l1')</a:t>
            </a:r>
            <a:endParaRPr b="0" sz="1400">
              <a:solidFill>
                <a:schemeClr val="lt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451" name="Google Shape;451;p28"/>
          <p:cNvSpPr/>
          <p:nvPr/>
        </p:nvSpPr>
        <p:spPr>
          <a:xfrm>
            <a:off x="720000" y="603850"/>
            <a:ext cx="3135900" cy="860700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8"/>
          <p:cNvSpPr txBox="1"/>
          <p:nvPr>
            <p:ph type="ctrTitle"/>
          </p:nvPr>
        </p:nvSpPr>
        <p:spPr>
          <a:xfrm>
            <a:off x="847325" y="867884"/>
            <a:ext cx="2830200" cy="3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 features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3" name="Google Shape;453;p28"/>
          <p:cNvSpPr/>
          <p:nvPr/>
        </p:nvSpPr>
        <p:spPr>
          <a:xfrm>
            <a:off x="720000" y="2628296"/>
            <a:ext cx="3135900" cy="860700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8"/>
          <p:cNvSpPr txBox="1"/>
          <p:nvPr>
            <p:ph type="ctrTitle"/>
          </p:nvPr>
        </p:nvSpPr>
        <p:spPr>
          <a:xfrm>
            <a:off x="847325" y="2881780"/>
            <a:ext cx="2830200" cy="3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5 features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5" name="Google Shape;455;p28"/>
          <p:cNvSpPr/>
          <p:nvPr/>
        </p:nvSpPr>
        <p:spPr>
          <a:xfrm>
            <a:off x="720000" y="3657239"/>
            <a:ext cx="3135900" cy="860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8"/>
          <p:cNvSpPr txBox="1"/>
          <p:nvPr>
            <p:ph type="ctrTitle"/>
          </p:nvPr>
        </p:nvSpPr>
        <p:spPr>
          <a:xfrm>
            <a:off x="847325" y="3915998"/>
            <a:ext cx="2830200" cy="3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 feature</a:t>
            </a:r>
            <a:r>
              <a:rPr lang="en"/>
              <a:t>s</a:t>
            </a:r>
            <a:endParaRPr/>
          </a:p>
        </p:txBody>
      </p:sp>
      <p:sp>
        <p:nvSpPr>
          <p:cNvPr id="457" name="Google Shape;457;p28"/>
          <p:cNvSpPr/>
          <p:nvPr/>
        </p:nvSpPr>
        <p:spPr>
          <a:xfrm>
            <a:off x="3511625" y="3809957"/>
            <a:ext cx="2887500" cy="571200"/>
          </a:xfrm>
          <a:prstGeom prst="rect">
            <a:avLst/>
          </a:prstGeom>
          <a:solidFill>
            <a:schemeClr val="accent1">
              <a:alpha val="732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8"/>
          <p:cNvSpPr txBox="1"/>
          <p:nvPr>
            <p:ph type="ctrTitle"/>
          </p:nvPr>
        </p:nvSpPr>
        <p:spPr>
          <a:xfrm>
            <a:off x="3992423" y="3915998"/>
            <a:ext cx="2076600" cy="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Catamaran Thin"/>
                <a:ea typeface="Catamaran Thin"/>
                <a:cs typeface="Catamaran Thin"/>
                <a:sym typeface="Catamaran Thin"/>
              </a:rPr>
              <a:t>MIN MAX SCALER</a:t>
            </a:r>
            <a:endParaRPr b="0" sz="1400"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9"/>
          <p:cNvSpPr txBox="1"/>
          <p:nvPr>
            <p:ph type="ctrTitle"/>
          </p:nvPr>
        </p:nvSpPr>
        <p:spPr>
          <a:xfrm rot="5400000">
            <a:off x="6105000" y="2428825"/>
            <a:ext cx="44784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OF DEVELOPMENT</a:t>
            </a: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4539950" y="1152263"/>
            <a:ext cx="2719200" cy="69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4539950" y="1994588"/>
            <a:ext cx="2719200" cy="69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9"/>
          <p:cNvSpPr txBox="1"/>
          <p:nvPr>
            <p:ph type="ctrTitle"/>
          </p:nvPr>
        </p:nvSpPr>
        <p:spPr>
          <a:xfrm>
            <a:off x="4825698" y="1255612"/>
            <a:ext cx="13575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DEVELOPED</a:t>
            </a:r>
            <a:endParaRPr b="0" sz="1400">
              <a:solidFill>
                <a:schemeClr val="lt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467" name="Google Shape;467;p29"/>
          <p:cNvSpPr txBox="1"/>
          <p:nvPr>
            <p:ph type="ctrTitle"/>
          </p:nvPr>
        </p:nvSpPr>
        <p:spPr>
          <a:xfrm>
            <a:off x="4825709" y="2087138"/>
            <a:ext cx="16479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DEVELOPING</a:t>
            </a:r>
            <a:endParaRPr b="0" sz="1400">
              <a:solidFill>
                <a:schemeClr val="lt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468" name="Google Shape;468;p29"/>
          <p:cNvSpPr txBox="1"/>
          <p:nvPr>
            <p:ph type="ctrTitle"/>
          </p:nvPr>
        </p:nvSpPr>
        <p:spPr>
          <a:xfrm>
            <a:off x="5797623" y="1255613"/>
            <a:ext cx="13575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53</a:t>
            </a:r>
            <a:r>
              <a:rPr lang="en">
                <a:solidFill>
                  <a:schemeClr val="lt1"/>
                </a:solidFill>
              </a:rPr>
              <a:t>%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9" name="Google Shape;469;p29"/>
          <p:cNvSpPr txBox="1"/>
          <p:nvPr>
            <p:ph type="ctrTitle"/>
          </p:nvPr>
        </p:nvSpPr>
        <p:spPr>
          <a:xfrm>
            <a:off x="5797623" y="2087150"/>
            <a:ext cx="13575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47</a:t>
            </a:r>
            <a:r>
              <a:rPr lang="en">
                <a:solidFill>
                  <a:schemeClr val="lt1"/>
                </a:solidFill>
              </a:rPr>
              <a:t>%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70" name="Google Shape;470;p29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50" y="379375"/>
            <a:ext cx="3945000" cy="4097726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29"/>
          <p:cNvSpPr/>
          <p:nvPr/>
        </p:nvSpPr>
        <p:spPr>
          <a:xfrm>
            <a:off x="1986750" y="441500"/>
            <a:ext cx="872100" cy="30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9"/>
          <p:cNvSpPr txBox="1"/>
          <p:nvPr>
            <p:ph idx="4294967295" type="subTitle"/>
          </p:nvPr>
        </p:nvSpPr>
        <p:spPr>
          <a:xfrm>
            <a:off x="4539950" y="3013525"/>
            <a:ext cx="27192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With an approximately even split of the level of development for the countries being represented, we know that the data chosen for training is </a:t>
            </a:r>
            <a:r>
              <a:rPr lang="en" sz="1000"/>
              <a:t>representative</a:t>
            </a:r>
            <a:r>
              <a:rPr lang="en" sz="1000"/>
              <a:t> of the entire population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0"/>
          <p:cNvSpPr txBox="1"/>
          <p:nvPr>
            <p:ph idx="4" type="ctrTitle"/>
          </p:nvPr>
        </p:nvSpPr>
        <p:spPr>
          <a:xfrm rot="5400000">
            <a:off x="6278175" y="2053525"/>
            <a:ext cx="3727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INDEXES</a:t>
            </a:r>
            <a:endParaRPr/>
          </a:p>
        </p:txBody>
      </p:sp>
      <p:sp>
        <p:nvSpPr>
          <p:cNvPr id="478" name="Google Shape;478;p30"/>
          <p:cNvSpPr txBox="1"/>
          <p:nvPr>
            <p:ph idx="1" type="subTitle"/>
          </p:nvPr>
        </p:nvSpPr>
        <p:spPr>
          <a:xfrm>
            <a:off x="4633950" y="1847896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larger range with a higher max count but less populated</a:t>
            </a:r>
            <a:endParaRPr/>
          </a:p>
        </p:txBody>
      </p:sp>
      <p:sp>
        <p:nvSpPr>
          <p:cNvPr id="479" name="Google Shape;479;p30"/>
          <p:cNvSpPr txBox="1"/>
          <p:nvPr>
            <p:ph idx="2" type="subTitle"/>
          </p:nvPr>
        </p:nvSpPr>
        <p:spPr>
          <a:xfrm>
            <a:off x="4633950" y="3827870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smaller range and less counts but more densely populated</a:t>
            </a:r>
            <a:endParaRPr/>
          </a:p>
        </p:txBody>
      </p:sp>
      <p:sp>
        <p:nvSpPr>
          <p:cNvPr id="480" name="Google Shape;480;p30"/>
          <p:cNvSpPr txBox="1"/>
          <p:nvPr>
            <p:ph type="ctrTitle"/>
          </p:nvPr>
        </p:nvSpPr>
        <p:spPr>
          <a:xfrm>
            <a:off x="4633950" y="1539296"/>
            <a:ext cx="26193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ENTREPRENEURSHIP INDEX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1" name="Google Shape;481;p30"/>
          <p:cNvSpPr txBox="1"/>
          <p:nvPr>
            <p:ph idx="3" type="ctrTitle"/>
          </p:nvPr>
        </p:nvSpPr>
        <p:spPr>
          <a:xfrm>
            <a:off x="4633950" y="3519270"/>
            <a:ext cx="26193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WOMEN ENTREPRENEURSHIP INDEX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2" name="Google Shape;482;p30"/>
          <p:cNvSpPr/>
          <p:nvPr/>
        </p:nvSpPr>
        <p:spPr>
          <a:xfrm>
            <a:off x="4091850" y="652475"/>
            <a:ext cx="159300" cy="18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0"/>
          <p:cNvSpPr/>
          <p:nvPr/>
        </p:nvSpPr>
        <p:spPr>
          <a:xfrm>
            <a:off x="4091850" y="2623525"/>
            <a:ext cx="159300" cy="18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4" name="Google Shape;484;p30"/>
          <p:cNvPicPr preferRelativeResize="0"/>
          <p:nvPr/>
        </p:nvPicPr>
        <p:blipFill rotWithShape="1">
          <a:blip r:embed="rId3">
            <a:alphaModFix/>
          </a:blip>
          <a:srcRect b="0" l="5838" r="0" t="0"/>
          <a:stretch/>
        </p:blipFill>
        <p:spPr>
          <a:xfrm>
            <a:off x="0" y="652475"/>
            <a:ext cx="4091850" cy="18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23525"/>
            <a:ext cx="4091850" cy="186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30"/>
          <p:cNvSpPr/>
          <p:nvPr/>
        </p:nvSpPr>
        <p:spPr>
          <a:xfrm>
            <a:off x="1390725" y="585000"/>
            <a:ext cx="1512300" cy="28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0"/>
          <p:cNvSpPr/>
          <p:nvPr/>
        </p:nvSpPr>
        <p:spPr>
          <a:xfrm>
            <a:off x="728475" y="2319375"/>
            <a:ext cx="3079500" cy="4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0"/>
          <p:cNvSpPr/>
          <p:nvPr/>
        </p:nvSpPr>
        <p:spPr>
          <a:xfrm>
            <a:off x="728475" y="4324600"/>
            <a:ext cx="3079500" cy="47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0"/>
          <p:cNvSpPr/>
          <p:nvPr/>
        </p:nvSpPr>
        <p:spPr>
          <a:xfrm rot="5400000">
            <a:off x="-553925" y="1418375"/>
            <a:ext cx="1696500" cy="38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0"/>
          <p:cNvSpPr/>
          <p:nvPr/>
        </p:nvSpPr>
        <p:spPr>
          <a:xfrm rot="5400000">
            <a:off x="-553925" y="3362425"/>
            <a:ext cx="1696500" cy="38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0"/>
          <p:cNvSpPr txBox="1"/>
          <p:nvPr/>
        </p:nvSpPr>
        <p:spPr>
          <a:xfrm>
            <a:off x="860800" y="2250200"/>
            <a:ext cx="307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tamaran Thin"/>
                <a:ea typeface="Catamaran Thin"/>
                <a:cs typeface="Catamaran Thin"/>
                <a:sym typeface="Catamaran Thin"/>
              </a:rPr>
              <a:t>30                  40</a:t>
            </a:r>
            <a:r>
              <a:rPr lang="en" sz="800">
                <a:latin typeface="Catamaran Thin"/>
                <a:ea typeface="Catamaran Thin"/>
                <a:cs typeface="Catamaran Thin"/>
                <a:sym typeface="Catamaran Thin"/>
              </a:rPr>
              <a:t>                  50                  60                  70                  80</a:t>
            </a:r>
            <a:endParaRPr sz="800"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492" name="Google Shape;492;p30"/>
          <p:cNvSpPr txBox="1"/>
          <p:nvPr/>
        </p:nvSpPr>
        <p:spPr>
          <a:xfrm>
            <a:off x="860800" y="4263950"/>
            <a:ext cx="307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tamaran Thin"/>
                <a:ea typeface="Catamaran Thin"/>
                <a:cs typeface="Catamaran Thin"/>
                <a:sym typeface="Catamaran Thin"/>
              </a:rPr>
              <a:t>30                     40                     50                     60                     70      </a:t>
            </a:r>
            <a:endParaRPr sz="800"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493" name="Google Shape;493;p30"/>
          <p:cNvSpPr txBox="1"/>
          <p:nvPr/>
        </p:nvSpPr>
        <p:spPr>
          <a:xfrm>
            <a:off x="164575" y="782075"/>
            <a:ext cx="324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tamaran Thin"/>
                <a:ea typeface="Catamaran Thin"/>
                <a:cs typeface="Catamaran Thin"/>
                <a:sym typeface="Catamaran Thin"/>
              </a:rPr>
              <a:t>14</a:t>
            </a:r>
            <a:endParaRPr sz="800"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tamaran Thin"/>
                <a:ea typeface="Catamaran Thin"/>
                <a:cs typeface="Catamaran Thin"/>
                <a:sym typeface="Catamaran Thin"/>
              </a:rPr>
              <a:t>12</a:t>
            </a:r>
            <a:endParaRPr sz="800"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tamaran Thin"/>
                <a:ea typeface="Catamaran Thin"/>
                <a:cs typeface="Catamaran Thin"/>
                <a:sym typeface="Catamaran Thin"/>
              </a:rPr>
              <a:t>10</a:t>
            </a:r>
            <a:endParaRPr sz="800"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tamaran Thin"/>
                <a:ea typeface="Catamaran Thin"/>
                <a:cs typeface="Catamaran Thin"/>
                <a:sym typeface="Catamaran Thin"/>
              </a:rPr>
              <a:t>8</a:t>
            </a:r>
            <a:endParaRPr sz="800"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tamaran Thin"/>
                <a:ea typeface="Catamaran Thin"/>
                <a:cs typeface="Catamaran Thin"/>
                <a:sym typeface="Catamaran Thin"/>
              </a:rPr>
              <a:t>6</a:t>
            </a:r>
            <a:endParaRPr sz="800"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tamaran Thin"/>
                <a:ea typeface="Catamaran Thin"/>
                <a:cs typeface="Catamaran Thin"/>
                <a:sym typeface="Catamaran Thin"/>
              </a:rPr>
              <a:t>4</a:t>
            </a:r>
            <a:endParaRPr sz="800"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tamaran Thin"/>
                <a:ea typeface="Catamaran Thin"/>
                <a:cs typeface="Catamaran Thin"/>
                <a:sym typeface="Catamaran Thin"/>
              </a:rPr>
              <a:t>2</a:t>
            </a:r>
            <a:endParaRPr sz="800"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tamaran Thin"/>
                <a:ea typeface="Catamaran Thin"/>
                <a:cs typeface="Catamaran Thin"/>
                <a:sym typeface="Catamaran Thin"/>
              </a:rPr>
              <a:t>0</a:t>
            </a:r>
            <a:endParaRPr sz="800"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494" name="Google Shape;494;p30"/>
          <p:cNvSpPr txBox="1"/>
          <p:nvPr/>
        </p:nvSpPr>
        <p:spPr>
          <a:xfrm>
            <a:off x="164563" y="2558000"/>
            <a:ext cx="324600" cy="19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0" lvl="0" marL="0" rtl="0" algn="r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tamaran Thin"/>
                <a:ea typeface="Catamaran Thin"/>
                <a:cs typeface="Catamaran Thin"/>
                <a:sym typeface="Catamaran Thin"/>
              </a:rPr>
              <a:t>10</a:t>
            </a:r>
            <a:endParaRPr sz="800"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0" lvl="0" marL="0" rtl="0" algn="r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0" lvl="0" marL="0" rtl="0" algn="r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tamaran Thin"/>
                <a:ea typeface="Catamaran Thin"/>
                <a:cs typeface="Catamaran Thin"/>
                <a:sym typeface="Catamaran Thin"/>
              </a:rPr>
              <a:t>8</a:t>
            </a:r>
            <a:endParaRPr sz="800"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0" lvl="0" marL="0" rtl="0" algn="r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0" lvl="0" marL="0" rtl="0" algn="r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tamaran Thin"/>
                <a:ea typeface="Catamaran Thin"/>
                <a:cs typeface="Catamaran Thin"/>
                <a:sym typeface="Catamaran Thin"/>
              </a:rPr>
              <a:t>6</a:t>
            </a:r>
            <a:endParaRPr sz="800"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0" lvl="0" marL="0" rtl="0" algn="r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0" lvl="0" marL="0" rtl="0" algn="r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tamaran Thin"/>
                <a:ea typeface="Catamaran Thin"/>
                <a:cs typeface="Catamaran Thin"/>
                <a:sym typeface="Catamaran Thin"/>
              </a:rPr>
              <a:t>4</a:t>
            </a:r>
            <a:endParaRPr sz="800"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0" lvl="0" marL="0" rtl="0" algn="r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0" lvl="0" marL="0" rtl="0" algn="r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tamaran Thin"/>
                <a:ea typeface="Catamaran Thin"/>
                <a:cs typeface="Catamaran Thin"/>
                <a:sym typeface="Catamaran Thin"/>
              </a:rPr>
              <a:t>2</a:t>
            </a:r>
            <a:endParaRPr sz="800"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0" lvl="0" marL="0" rtl="0" algn="r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0" lvl="0" marL="0" rtl="0" algn="r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tamaran Thin"/>
                <a:ea typeface="Catamaran Thin"/>
                <a:cs typeface="Catamaran Thin"/>
                <a:sym typeface="Catamaran Thin"/>
              </a:rPr>
              <a:t>0</a:t>
            </a:r>
            <a:endParaRPr sz="800"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556D96"/>
      </a:accent1>
      <a:accent2>
        <a:srgbClr val="212121"/>
      </a:accent2>
      <a:accent3>
        <a:srgbClr val="A9B9D3"/>
      </a:accent3>
      <a:accent4>
        <a:srgbClr val="26529E"/>
      </a:accent4>
      <a:accent5>
        <a:srgbClr val="62779B"/>
      </a:accent5>
      <a:accent6>
        <a:srgbClr val="363F4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