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28" r:id="rId8"/>
    <p:sldId id="312" r:id="rId9"/>
    <p:sldId id="311" r:id="rId10"/>
    <p:sldId id="313" r:id="rId11"/>
    <p:sldId id="326" r:id="rId12"/>
    <p:sldId id="322" r:id="rId13"/>
    <p:sldId id="315" r:id="rId14"/>
    <p:sldId id="318" r:id="rId15"/>
    <p:sldId id="319" r:id="rId16"/>
    <p:sldId id="316" r:id="rId17"/>
    <p:sldId id="314" r:id="rId18"/>
    <p:sldId id="321" r:id="rId19"/>
    <p:sldId id="325" r:id="rId20"/>
    <p:sldId id="329" r:id="rId21"/>
    <p:sldId id="32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268" autoAdjust="0"/>
  </p:normalViewPr>
  <p:slideViewPr>
    <p:cSldViewPr snapToGrid="0">
      <p:cViewPr varScale="1">
        <p:scale>
          <a:sx n="51" d="100"/>
          <a:sy n="51" d="100"/>
        </p:scale>
        <p:origin x="60" y="532"/>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28431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18</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Substantial differences across regions</a:t>
            </a:r>
          </a:p>
          <a:p>
            <a:pPr marL="628650" lvl="1" indent="-171450">
              <a:buFont typeface="Arial" panose="020B0604020202020204" pitchFamily="34" charset="0"/>
              <a:buChar char="•"/>
            </a:pPr>
            <a:r>
              <a:rPr lang="en-US" dirty="0"/>
              <a:t>Highest scores are 7.29 (Australia and New Zealand) and 7.17 (North America)</a:t>
            </a:r>
          </a:p>
          <a:p>
            <a:pPr marL="628650" lvl="1" indent="-171450">
              <a:buFont typeface="Arial" panose="020B0604020202020204" pitchFamily="34" charset="0"/>
              <a:buChar char="•"/>
            </a:pPr>
            <a:r>
              <a:rPr lang="en-US" dirty="0"/>
              <a:t>Lowest scores are 4.19 (Sub-Saharan Africa) and 4.58 (Southern Asia)</a:t>
            </a:r>
          </a:p>
          <a:p>
            <a:pPr marL="171450" lvl="0" indent="-171450">
              <a:buFont typeface="Arial" panose="020B0604020202020204" pitchFamily="34" charset="0"/>
              <a:buChar char="•"/>
            </a:pPr>
            <a:r>
              <a:rPr lang="en-US" dirty="0"/>
              <a:t>Differences between regions of the world that are next to each other:</a:t>
            </a:r>
          </a:p>
          <a:p>
            <a:pPr marL="628650" lvl="1" indent="-171450">
              <a:buFont typeface="Arial" panose="020B0604020202020204" pitchFamily="34" charset="0"/>
              <a:buChar char="•"/>
            </a:pPr>
            <a:r>
              <a:rPr lang="en-US" dirty="0"/>
              <a:t>Western Europe = 6.79</a:t>
            </a:r>
          </a:p>
          <a:p>
            <a:pPr marL="628650" lvl="1" indent="-171450">
              <a:buFont typeface="Arial" panose="020B0604020202020204" pitchFamily="34" charset="0"/>
              <a:buChar char="•"/>
            </a:pPr>
            <a:r>
              <a:rPr lang="en-US" dirty="0"/>
              <a:t>Central and Eastern Europe = 5.44</a:t>
            </a:r>
          </a:p>
          <a:p>
            <a:pPr marL="628650" lvl="1" indent="-171450">
              <a:buFont typeface="Arial" panose="020B0604020202020204" pitchFamily="34" charset="0"/>
              <a:buChar char="•"/>
            </a:pPr>
            <a:r>
              <a:rPr lang="en-US" dirty="0"/>
              <a:t>That is </a:t>
            </a:r>
            <a:r>
              <a:rPr lang="en-US"/>
              <a:t>an increase of 24.8%</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19</a:t>
            </a:fld>
            <a:endParaRPr lang="en-US"/>
          </a:p>
        </p:txBody>
      </p:sp>
    </p:spTree>
    <p:extLst>
      <p:ext uri="{BB962C8B-B14F-4D97-AF65-F5344CB8AC3E}">
        <p14:creationId xmlns:p14="http://schemas.microsoft.com/office/powerpoint/2010/main" val="10171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Backup</a:t>
            </a:r>
          </a:p>
        </p:txBody>
      </p:sp>
      <p:sp>
        <p:nvSpPr>
          <p:cNvPr id="5" name="Content Placeholder 4">
            <a:extLst>
              <a:ext uri="{FF2B5EF4-FFF2-40B4-BE49-F238E27FC236}">
                <a16:creationId xmlns:a16="http://schemas.microsoft.com/office/drawing/2014/main" id="{B0DCC7E2-1365-4577-89B7-4182C342F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6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Region Analysis</a:t>
            </a:r>
          </a:p>
        </p:txBody>
      </p:sp>
      <p:pic>
        <p:nvPicPr>
          <p:cNvPr id="3" name="Picture 2">
            <a:extLst>
              <a:ext uri="{FF2B5EF4-FFF2-40B4-BE49-F238E27FC236}">
                <a16:creationId xmlns:a16="http://schemas.microsoft.com/office/drawing/2014/main" id="{3ADB876D-F772-4BF4-A194-A2E9334B4FB9}"/>
              </a:ext>
            </a:extLst>
          </p:cNvPr>
          <p:cNvPicPr>
            <a:picLocks noChangeAspect="1"/>
          </p:cNvPicPr>
          <p:nvPr/>
        </p:nvPicPr>
        <p:blipFill>
          <a:blip r:embed="rId3"/>
          <a:stretch>
            <a:fillRect/>
          </a:stretch>
        </p:blipFill>
        <p:spPr>
          <a:xfrm>
            <a:off x="5757155" y="147266"/>
            <a:ext cx="5944115" cy="5761219"/>
          </a:xfrm>
          <a:prstGeom prst="rect">
            <a:avLst/>
          </a:prstGeom>
        </p:spPr>
      </p:pic>
    </p:spTree>
    <p:extLst>
      <p:ext uri="{BB962C8B-B14F-4D97-AF65-F5344CB8AC3E}">
        <p14:creationId xmlns:p14="http://schemas.microsoft.com/office/powerpoint/2010/main" val="33820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864</TotalTime>
  <Words>971</Words>
  <Application>Microsoft Office PowerPoint</Application>
  <PresentationFormat>Widescreen</PresentationFormat>
  <Paragraphs>140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Happiness Score</vt:lpstr>
      <vt:lpstr>Region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Bismaad Minhas</cp:lastModifiedBy>
  <cp:revision>123</cp:revision>
  <dcterms:created xsi:type="dcterms:W3CDTF">2021-02-07T02:16:07Z</dcterms:created>
  <dcterms:modified xsi:type="dcterms:W3CDTF">2021-02-19T15:58:25Z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