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sldIdLst>
    <p:sldId id="266" r:id="rId5"/>
    <p:sldId id="309" r:id="rId6"/>
    <p:sldId id="310" r:id="rId7"/>
    <p:sldId id="328" r:id="rId8"/>
    <p:sldId id="312" r:id="rId9"/>
    <p:sldId id="311" r:id="rId10"/>
    <p:sldId id="313" r:id="rId11"/>
    <p:sldId id="326" r:id="rId12"/>
    <p:sldId id="322" r:id="rId13"/>
    <p:sldId id="327" r:id="rId14"/>
    <p:sldId id="315" r:id="rId15"/>
    <p:sldId id="318" r:id="rId16"/>
    <p:sldId id="319" r:id="rId17"/>
    <p:sldId id="316" r:id="rId18"/>
    <p:sldId id="314" r:id="rId19"/>
    <p:sldId id="321" r:id="rId20"/>
    <p:sldId id="32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FF999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0268" autoAdjust="0"/>
  </p:normalViewPr>
  <p:slideViewPr>
    <p:cSldViewPr snapToGrid="0">
      <p:cViewPr>
        <p:scale>
          <a:sx n="100" d="100"/>
          <a:sy n="100" d="100"/>
        </p:scale>
        <p:origin x="1604" y="-672"/>
      </p:cViewPr>
      <p:guideLst/>
    </p:cSldViewPr>
  </p:slideViewPr>
  <p:notesTextViewPr>
    <p:cViewPr>
      <p:scale>
        <a:sx n="1" d="1"/>
        <a:sy n="1" d="1"/>
      </p:scale>
      <p:origin x="0" y="0"/>
    </p:cViewPr>
  </p:notesTextViewPr>
  <p:notesViewPr>
    <p:cSldViewPr snapToGrid="0">
      <p:cViewPr varScale="1">
        <p:scale>
          <a:sx n="84" d="100"/>
          <a:sy n="84" d="100"/>
        </p:scale>
        <p:origin x="319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EC3969-ABB6-44FD-90B4-7F0745909C05}" type="datetimeFigureOut">
              <a:rPr lang="en-US" smtClean="0"/>
              <a:t>2/19/2021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4829E9-F6A8-4625-9F43-B0C3F979AFB3}" type="slidenum">
              <a:rPr lang="en-US" smtClean="0"/>
              <a:t>‹#›</a:t>
            </a:fld>
            <a:endParaRPr lang="en-US"/>
          </a:p>
        </p:txBody>
      </p:sp>
    </p:spTree>
    <p:extLst>
      <p:ext uri="{BB962C8B-B14F-4D97-AF65-F5344CB8AC3E}">
        <p14:creationId xmlns:p14="http://schemas.microsoft.com/office/powerpoint/2010/main" val="3621008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Regine</a:t>
            </a:r>
          </a:p>
        </p:txBody>
      </p:sp>
      <p:sp>
        <p:nvSpPr>
          <p:cNvPr id="4" name="Slide Number Placeholder 3"/>
          <p:cNvSpPr>
            <a:spLocks noGrp="1"/>
          </p:cNvSpPr>
          <p:nvPr>
            <p:ph type="sldNum" sz="quarter" idx="5"/>
          </p:nvPr>
        </p:nvSpPr>
        <p:spPr/>
        <p:txBody>
          <a:bodyPr/>
          <a:lstStyle/>
          <a:p>
            <a:fld id="{324829E9-F6A8-4625-9F43-B0C3F979AFB3}" type="slidenum">
              <a:rPr lang="en-US" smtClean="0"/>
              <a:t>1</a:t>
            </a:fld>
            <a:endParaRPr lang="en-US"/>
          </a:p>
        </p:txBody>
      </p:sp>
    </p:spTree>
    <p:extLst>
      <p:ext uri="{BB962C8B-B14F-4D97-AF65-F5344CB8AC3E}">
        <p14:creationId xmlns:p14="http://schemas.microsoft.com/office/powerpoint/2010/main" val="3642814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Bismaad:</a:t>
            </a:r>
          </a:p>
          <a:p>
            <a:pPr marL="171450" indent="-171450">
              <a:buFont typeface="Arial" panose="020B0604020202020204" pitchFamily="34" charset="0"/>
              <a:buChar char="•"/>
            </a:pPr>
            <a:r>
              <a:rPr lang="en-US" dirty="0"/>
              <a:t>A majority of the countries in the dataset have scores between 5.0 and 5.9</a:t>
            </a:r>
          </a:p>
          <a:p>
            <a:pPr marL="171450" indent="-171450">
              <a:buFont typeface="Arial" panose="020B0604020202020204" pitchFamily="34" charset="0"/>
              <a:buChar char="•"/>
            </a:pPr>
            <a:r>
              <a:rPr lang="en-US" dirty="0"/>
              <a:t>The graphs in the right show the changes in Happiness Scores for the 10 countries with the highest average happiness score and 10 countries with the lowest average happiness score</a:t>
            </a:r>
          </a:p>
        </p:txBody>
      </p:sp>
      <p:sp>
        <p:nvSpPr>
          <p:cNvPr id="4" name="Slide Number Placeholder 3"/>
          <p:cNvSpPr>
            <a:spLocks noGrp="1"/>
          </p:cNvSpPr>
          <p:nvPr>
            <p:ph type="sldNum" sz="quarter" idx="5"/>
          </p:nvPr>
        </p:nvSpPr>
        <p:spPr/>
        <p:txBody>
          <a:bodyPr/>
          <a:lstStyle/>
          <a:p>
            <a:fld id="{324829E9-F6A8-4625-9F43-B0C3F979AFB3}" type="slidenum">
              <a:rPr lang="en-US" smtClean="0"/>
              <a:t>10</a:t>
            </a:fld>
            <a:endParaRPr lang="en-US"/>
          </a:p>
        </p:txBody>
      </p:sp>
    </p:spTree>
    <p:extLst>
      <p:ext uri="{BB962C8B-B14F-4D97-AF65-F5344CB8AC3E}">
        <p14:creationId xmlns:p14="http://schemas.microsoft.com/office/powerpoint/2010/main" val="1262717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Bismaad</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11</a:t>
            </a:fld>
            <a:endParaRPr lang="en-US"/>
          </a:p>
        </p:txBody>
      </p:sp>
    </p:spTree>
    <p:extLst>
      <p:ext uri="{BB962C8B-B14F-4D97-AF65-F5344CB8AC3E}">
        <p14:creationId xmlns:p14="http://schemas.microsoft.com/office/powerpoint/2010/main" val="25554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12</a:t>
            </a:fld>
            <a:endParaRPr lang="en-US"/>
          </a:p>
        </p:txBody>
      </p:sp>
    </p:spTree>
    <p:extLst>
      <p:ext uri="{BB962C8B-B14F-4D97-AF65-F5344CB8AC3E}">
        <p14:creationId xmlns:p14="http://schemas.microsoft.com/office/powerpoint/2010/main" val="54778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Letha Change graph label to avg social support and move happiness to Y axis </a:t>
            </a:r>
          </a:p>
        </p:txBody>
      </p:sp>
      <p:sp>
        <p:nvSpPr>
          <p:cNvPr id="4" name="Slide Number Placeholder 3"/>
          <p:cNvSpPr>
            <a:spLocks noGrp="1"/>
          </p:cNvSpPr>
          <p:nvPr>
            <p:ph type="sldNum" sz="quarter" idx="5"/>
          </p:nvPr>
        </p:nvSpPr>
        <p:spPr/>
        <p:txBody>
          <a:bodyPr/>
          <a:lstStyle/>
          <a:p>
            <a:fld id="{324829E9-F6A8-4625-9F43-B0C3F979AFB3}" type="slidenum">
              <a:rPr lang="en-US" smtClean="0"/>
              <a:t>13</a:t>
            </a:fld>
            <a:endParaRPr lang="en-US"/>
          </a:p>
        </p:txBody>
      </p:sp>
    </p:spTree>
    <p:extLst>
      <p:ext uri="{BB962C8B-B14F-4D97-AF65-F5344CB8AC3E}">
        <p14:creationId xmlns:p14="http://schemas.microsoft.com/office/powerpoint/2010/main" val="3747890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 – update assembly elected </a:t>
            </a:r>
            <a:r>
              <a:rPr lang="en-US" dirty="0" err="1"/>
              <a:t>pres</a:t>
            </a:r>
            <a:r>
              <a:rPr lang="en-US" dirty="0"/>
              <a:t> info</a:t>
            </a:r>
          </a:p>
        </p:txBody>
      </p:sp>
      <p:sp>
        <p:nvSpPr>
          <p:cNvPr id="4" name="Slide Number Placeholder 3"/>
          <p:cNvSpPr>
            <a:spLocks noGrp="1"/>
          </p:cNvSpPr>
          <p:nvPr>
            <p:ph type="sldNum" sz="quarter" idx="5"/>
          </p:nvPr>
        </p:nvSpPr>
        <p:spPr/>
        <p:txBody>
          <a:bodyPr/>
          <a:lstStyle/>
          <a:p>
            <a:fld id="{324829E9-F6A8-4625-9F43-B0C3F979AFB3}" type="slidenum">
              <a:rPr lang="en-US" smtClean="0"/>
              <a:t>14</a:t>
            </a:fld>
            <a:endParaRPr lang="en-US"/>
          </a:p>
        </p:txBody>
      </p:sp>
    </p:spTree>
    <p:extLst>
      <p:ext uri="{BB962C8B-B14F-4D97-AF65-F5344CB8AC3E}">
        <p14:creationId xmlns:p14="http://schemas.microsoft.com/office/powerpoint/2010/main" val="333131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Regine -Add labels for scatter plot or pick a country and show the weather – add in happiness level by region (top 5) </a:t>
            </a:r>
          </a:p>
        </p:txBody>
      </p:sp>
      <p:sp>
        <p:nvSpPr>
          <p:cNvPr id="4" name="Slide Number Placeholder 3"/>
          <p:cNvSpPr>
            <a:spLocks noGrp="1"/>
          </p:cNvSpPr>
          <p:nvPr>
            <p:ph type="sldNum" sz="quarter" idx="5"/>
          </p:nvPr>
        </p:nvSpPr>
        <p:spPr/>
        <p:txBody>
          <a:bodyPr/>
          <a:lstStyle/>
          <a:p>
            <a:fld id="{324829E9-F6A8-4625-9F43-B0C3F979AFB3}" type="slidenum">
              <a:rPr lang="en-US" smtClean="0"/>
              <a:t>15</a:t>
            </a:fld>
            <a:endParaRPr lang="en-US"/>
          </a:p>
        </p:txBody>
      </p:sp>
    </p:spTree>
    <p:extLst>
      <p:ext uri="{BB962C8B-B14F-4D97-AF65-F5344CB8AC3E}">
        <p14:creationId xmlns:p14="http://schemas.microsoft.com/office/powerpoint/2010/main" val="2385568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16</a:t>
            </a:fld>
            <a:endParaRPr lang="en-US"/>
          </a:p>
        </p:txBody>
      </p:sp>
    </p:spTree>
    <p:extLst>
      <p:ext uri="{BB962C8B-B14F-4D97-AF65-F5344CB8AC3E}">
        <p14:creationId xmlns:p14="http://schemas.microsoft.com/office/powerpoint/2010/main" val="3760327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17</a:t>
            </a:fld>
            <a:endParaRPr lang="en-US"/>
          </a:p>
        </p:txBody>
      </p:sp>
    </p:spTree>
    <p:extLst>
      <p:ext uri="{BB962C8B-B14F-4D97-AF65-F5344CB8AC3E}">
        <p14:creationId xmlns:p14="http://schemas.microsoft.com/office/powerpoint/2010/main" val="3300698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Regine</a:t>
            </a:r>
          </a:p>
        </p:txBody>
      </p:sp>
      <p:sp>
        <p:nvSpPr>
          <p:cNvPr id="4" name="Slide Number Placeholder 3"/>
          <p:cNvSpPr>
            <a:spLocks noGrp="1"/>
          </p:cNvSpPr>
          <p:nvPr>
            <p:ph type="sldNum" sz="quarter" idx="5"/>
          </p:nvPr>
        </p:nvSpPr>
        <p:spPr/>
        <p:txBody>
          <a:bodyPr/>
          <a:lstStyle/>
          <a:p>
            <a:fld id="{324829E9-F6A8-4625-9F43-B0C3F979AFB3}" type="slidenum">
              <a:rPr lang="en-US" smtClean="0"/>
              <a:t>2</a:t>
            </a:fld>
            <a:endParaRPr lang="en-US"/>
          </a:p>
        </p:txBody>
      </p:sp>
    </p:spTree>
    <p:extLst>
      <p:ext uri="{BB962C8B-B14F-4D97-AF65-F5344CB8AC3E}">
        <p14:creationId xmlns:p14="http://schemas.microsoft.com/office/powerpoint/2010/main" val="229674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Regine</a:t>
            </a:r>
          </a:p>
        </p:txBody>
      </p:sp>
      <p:sp>
        <p:nvSpPr>
          <p:cNvPr id="4" name="Slide Number Placeholder 3"/>
          <p:cNvSpPr>
            <a:spLocks noGrp="1"/>
          </p:cNvSpPr>
          <p:nvPr>
            <p:ph type="sldNum" sz="quarter" idx="5"/>
          </p:nvPr>
        </p:nvSpPr>
        <p:spPr/>
        <p:txBody>
          <a:bodyPr/>
          <a:lstStyle/>
          <a:p>
            <a:fld id="{324829E9-F6A8-4625-9F43-B0C3F979AFB3}" type="slidenum">
              <a:rPr lang="en-US" smtClean="0"/>
              <a:t>3</a:t>
            </a:fld>
            <a:endParaRPr lang="en-US"/>
          </a:p>
        </p:txBody>
      </p:sp>
    </p:spTree>
    <p:extLst>
      <p:ext uri="{BB962C8B-B14F-4D97-AF65-F5344CB8AC3E}">
        <p14:creationId xmlns:p14="http://schemas.microsoft.com/office/powerpoint/2010/main" val="486313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Letha</a:t>
            </a:r>
          </a:p>
        </p:txBody>
      </p:sp>
      <p:sp>
        <p:nvSpPr>
          <p:cNvPr id="4" name="Slide Number Placeholder 3"/>
          <p:cNvSpPr>
            <a:spLocks noGrp="1"/>
          </p:cNvSpPr>
          <p:nvPr>
            <p:ph type="sldNum" sz="quarter" idx="5"/>
          </p:nvPr>
        </p:nvSpPr>
        <p:spPr/>
        <p:txBody>
          <a:bodyPr/>
          <a:lstStyle/>
          <a:p>
            <a:fld id="{324829E9-F6A8-4625-9F43-B0C3F979AFB3}" type="slidenum">
              <a:rPr lang="en-US" smtClean="0"/>
              <a:t>4</a:t>
            </a:fld>
            <a:endParaRPr lang="en-US"/>
          </a:p>
        </p:txBody>
      </p:sp>
    </p:spTree>
    <p:extLst>
      <p:ext uri="{BB962C8B-B14F-4D97-AF65-F5344CB8AC3E}">
        <p14:creationId xmlns:p14="http://schemas.microsoft.com/office/powerpoint/2010/main" val="2419750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Bismaad</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5</a:t>
            </a:fld>
            <a:endParaRPr lang="en-US"/>
          </a:p>
        </p:txBody>
      </p:sp>
    </p:spTree>
    <p:extLst>
      <p:ext uri="{BB962C8B-B14F-4D97-AF65-F5344CB8AC3E}">
        <p14:creationId xmlns:p14="http://schemas.microsoft.com/office/powerpoint/2010/main" val="354757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6</a:t>
            </a:fld>
            <a:endParaRPr lang="en-US"/>
          </a:p>
        </p:txBody>
      </p:sp>
    </p:spTree>
    <p:extLst>
      <p:ext uri="{BB962C8B-B14F-4D97-AF65-F5344CB8AC3E}">
        <p14:creationId xmlns:p14="http://schemas.microsoft.com/office/powerpoint/2010/main" val="1276847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a:t>
            </a:r>
          </a:p>
        </p:txBody>
      </p:sp>
      <p:sp>
        <p:nvSpPr>
          <p:cNvPr id="4" name="Slide Number Placeholder 3"/>
          <p:cNvSpPr>
            <a:spLocks noGrp="1"/>
          </p:cNvSpPr>
          <p:nvPr>
            <p:ph type="sldNum" sz="quarter" idx="5"/>
          </p:nvPr>
        </p:nvSpPr>
        <p:spPr/>
        <p:txBody>
          <a:bodyPr/>
          <a:lstStyle/>
          <a:p>
            <a:fld id="{324829E9-F6A8-4625-9F43-B0C3F979AFB3}" type="slidenum">
              <a:rPr lang="en-US" smtClean="0"/>
              <a:t>7</a:t>
            </a:fld>
            <a:endParaRPr lang="en-US"/>
          </a:p>
        </p:txBody>
      </p:sp>
    </p:spTree>
    <p:extLst>
      <p:ext uri="{BB962C8B-B14F-4D97-AF65-F5344CB8AC3E}">
        <p14:creationId xmlns:p14="http://schemas.microsoft.com/office/powerpoint/2010/main" val="1352824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r>
              <a:rPr lang="en-US" dirty="0"/>
              <a:t> – screenshot of cleanup </a:t>
            </a:r>
          </a:p>
        </p:txBody>
      </p:sp>
      <p:sp>
        <p:nvSpPr>
          <p:cNvPr id="4" name="Slide Number Placeholder 3"/>
          <p:cNvSpPr>
            <a:spLocks noGrp="1"/>
          </p:cNvSpPr>
          <p:nvPr>
            <p:ph type="sldNum" sz="quarter" idx="5"/>
          </p:nvPr>
        </p:nvSpPr>
        <p:spPr/>
        <p:txBody>
          <a:bodyPr/>
          <a:lstStyle/>
          <a:p>
            <a:fld id="{324829E9-F6A8-4625-9F43-B0C3F979AFB3}" type="slidenum">
              <a:rPr lang="en-US" smtClean="0"/>
              <a:t>8</a:t>
            </a:fld>
            <a:endParaRPr lang="en-US"/>
          </a:p>
        </p:txBody>
      </p:sp>
    </p:spTree>
    <p:extLst>
      <p:ext uri="{BB962C8B-B14F-4D97-AF65-F5344CB8AC3E}">
        <p14:creationId xmlns:p14="http://schemas.microsoft.com/office/powerpoint/2010/main" val="2972187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Bismaad</a:t>
            </a:r>
            <a:r>
              <a:rPr lang="en-US" dirty="0"/>
              <a:t> to present and enter screenshots </a:t>
            </a:r>
          </a:p>
        </p:txBody>
      </p:sp>
      <p:sp>
        <p:nvSpPr>
          <p:cNvPr id="4" name="Slide Number Placeholder 3"/>
          <p:cNvSpPr>
            <a:spLocks noGrp="1"/>
          </p:cNvSpPr>
          <p:nvPr>
            <p:ph type="sldNum" sz="quarter" idx="5"/>
          </p:nvPr>
        </p:nvSpPr>
        <p:spPr/>
        <p:txBody>
          <a:bodyPr/>
          <a:lstStyle/>
          <a:p>
            <a:fld id="{324829E9-F6A8-4625-9F43-B0C3F979AFB3}" type="slidenum">
              <a:rPr lang="en-US" smtClean="0"/>
              <a:t>9</a:t>
            </a:fld>
            <a:endParaRPr lang="en-US"/>
          </a:p>
        </p:txBody>
      </p:sp>
    </p:spTree>
    <p:extLst>
      <p:ext uri="{BB962C8B-B14F-4D97-AF65-F5344CB8AC3E}">
        <p14:creationId xmlns:p14="http://schemas.microsoft.com/office/powerpoint/2010/main" val="957481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2/19/2021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2/19/2021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2/19/2021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2/19/2021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2/19/2021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2/19/2021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unsdsn/world-happiness" TargetMode="External"/><Relationship Id="rId7" Type="http://schemas.openxmlformats.org/officeDocument/2006/relationships/hyperlink" Target="https://openweathermap.org/api"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hyperlink" Target="https://documents.worldbank.org/" TargetMode="External"/><Relationship Id="rId5" Type="http://schemas.openxmlformats.org/officeDocument/2006/relationships/hyperlink" Target="https://www.imf.org/en/Publications/SPROLLS/world-economic-outlook-databases#sort=%40imfdate%20descending" TargetMode="External"/><Relationship Id="rId4" Type="http://schemas.openxmlformats.org/officeDocument/2006/relationships/hyperlink" Target="https://apps.who.int/nha/database/Select/Indicators/e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462756" y="1471086"/>
            <a:ext cx="4829101" cy="2862411"/>
          </a:xfrm>
        </p:spPr>
        <p:txBody>
          <a:bodyPr>
            <a:normAutofit/>
          </a:bodyPr>
          <a:lstStyle/>
          <a:p>
            <a:r>
              <a:rPr lang="en-US" dirty="0"/>
              <a:t>Key to Happiness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462755" y="4848039"/>
            <a:ext cx="4829101" cy="1238616"/>
          </a:xfrm>
        </p:spPr>
        <p:txBody>
          <a:bodyPr>
            <a:normAutofit/>
          </a:bodyPr>
          <a:lstStyle/>
          <a:p>
            <a:r>
              <a:rPr lang="en-US" dirty="0"/>
              <a:t>Team ANACONDA </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F96A-CE2F-405E-B325-959894CF443E}"/>
              </a:ext>
            </a:extLst>
          </p:cNvPr>
          <p:cNvSpPr>
            <a:spLocks noGrp="1"/>
          </p:cNvSpPr>
          <p:nvPr>
            <p:ph type="title"/>
          </p:nvPr>
        </p:nvSpPr>
        <p:spPr/>
        <p:txBody>
          <a:bodyPr/>
          <a:lstStyle/>
          <a:p>
            <a:r>
              <a:rPr lang="en-US"/>
              <a:t>Happiness Score</a:t>
            </a:r>
            <a:endParaRPr lang="en-US" dirty="0"/>
          </a:p>
        </p:txBody>
      </p:sp>
      <p:sp>
        <p:nvSpPr>
          <p:cNvPr id="10" name="TextBox 9">
            <a:extLst>
              <a:ext uri="{FF2B5EF4-FFF2-40B4-BE49-F238E27FC236}">
                <a16:creationId xmlns:a16="http://schemas.microsoft.com/office/drawing/2014/main" id="{4DCDDC07-EE6D-45CB-9C81-D691DBF98263}"/>
              </a:ext>
            </a:extLst>
          </p:cNvPr>
          <p:cNvSpPr txBox="1"/>
          <p:nvPr/>
        </p:nvSpPr>
        <p:spPr>
          <a:xfrm>
            <a:off x="0" y="4124832"/>
            <a:ext cx="2247363" cy="276999"/>
          </a:xfrm>
          <a:prstGeom prst="rect">
            <a:avLst/>
          </a:prstGeom>
          <a:noFill/>
        </p:spPr>
        <p:txBody>
          <a:bodyPr wrap="square" rtlCol="0">
            <a:spAutoFit/>
          </a:bodyPr>
          <a:lstStyle/>
          <a:p>
            <a:r>
              <a:rPr lang="en-US" sz="1200" b="1"/>
              <a:t>Breakdown of Happiness Score</a:t>
            </a:r>
            <a:endParaRPr lang="en-US" sz="1200" b="1" dirty="0"/>
          </a:p>
        </p:txBody>
      </p:sp>
      <p:pic>
        <p:nvPicPr>
          <p:cNvPr id="6" name="Picture 5">
            <a:extLst>
              <a:ext uri="{FF2B5EF4-FFF2-40B4-BE49-F238E27FC236}">
                <a16:creationId xmlns:a16="http://schemas.microsoft.com/office/drawing/2014/main" id="{AEC192F8-2823-4D92-8CAE-0D57B7F68E57}"/>
              </a:ext>
            </a:extLst>
          </p:cNvPr>
          <p:cNvPicPr>
            <a:picLocks noChangeAspect="1"/>
          </p:cNvPicPr>
          <p:nvPr/>
        </p:nvPicPr>
        <p:blipFill rotWithShape="1">
          <a:blip r:embed="rId3"/>
          <a:srcRect l="4417" t="3622" r="2080" b="1985"/>
          <a:stretch/>
        </p:blipFill>
        <p:spPr>
          <a:xfrm>
            <a:off x="2584508" y="2371242"/>
            <a:ext cx="4941442" cy="3977519"/>
          </a:xfrm>
          <a:prstGeom prst="rect">
            <a:avLst/>
          </a:prstGeom>
        </p:spPr>
      </p:pic>
      <p:pic>
        <p:nvPicPr>
          <p:cNvPr id="11" name="Picture 10">
            <a:extLst>
              <a:ext uri="{FF2B5EF4-FFF2-40B4-BE49-F238E27FC236}">
                <a16:creationId xmlns:a16="http://schemas.microsoft.com/office/drawing/2014/main" id="{B5F02E17-6644-4AC2-8963-E07D07943E39}"/>
              </a:ext>
            </a:extLst>
          </p:cNvPr>
          <p:cNvPicPr>
            <a:picLocks noChangeAspect="1"/>
          </p:cNvPicPr>
          <p:nvPr/>
        </p:nvPicPr>
        <p:blipFill rotWithShape="1">
          <a:blip r:embed="rId4"/>
          <a:srcRect l="4178" t="3863" r="3176" b="1980"/>
          <a:stretch/>
        </p:blipFill>
        <p:spPr>
          <a:xfrm>
            <a:off x="7354967" y="2371241"/>
            <a:ext cx="4837033" cy="3977519"/>
          </a:xfrm>
          <a:prstGeom prst="rect">
            <a:avLst/>
          </a:prstGeom>
        </p:spPr>
      </p:pic>
      <p:pic>
        <p:nvPicPr>
          <p:cNvPr id="9" name="Picture 8">
            <a:extLst>
              <a:ext uri="{FF2B5EF4-FFF2-40B4-BE49-F238E27FC236}">
                <a16:creationId xmlns:a16="http://schemas.microsoft.com/office/drawing/2014/main" id="{4DD3D7F9-9F7D-4648-97D9-DF84E500EF6A}"/>
              </a:ext>
            </a:extLst>
          </p:cNvPr>
          <p:cNvPicPr>
            <a:picLocks noChangeAspect="1"/>
          </p:cNvPicPr>
          <p:nvPr/>
        </p:nvPicPr>
        <p:blipFill>
          <a:blip r:embed="rId5"/>
          <a:stretch>
            <a:fillRect/>
          </a:stretch>
        </p:blipFill>
        <p:spPr>
          <a:xfrm>
            <a:off x="0" y="1937362"/>
            <a:ext cx="2749534" cy="1987468"/>
          </a:xfrm>
          <a:prstGeom prst="rect">
            <a:avLst/>
          </a:prstGeom>
        </p:spPr>
      </p:pic>
    </p:spTree>
    <p:extLst>
      <p:ext uri="{BB962C8B-B14F-4D97-AF65-F5344CB8AC3E}">
        <p14:creationId xmlns:p14="http://schemas.microsoft.com/office/powerpoint/2010/main" val="38700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102667-EB09-497F-98B6-DD32A821EB02}"/>
              </a:ext>
            </a:extLst>
          </p:cNvPr>
          <p:cNvPicPr>
            <a:picLocks noChangeAspect="1"/>
          </p:cNvPicPr>
          <p:nvPr/>
        </p:nvPicPr>
        <p:blipFill rotWithShape="1">
          <a:blip r:embed="rId3"/>
          <a:srcRect l="579"/>
          <a:stretch/>
        </p:blipFill>
        <p:spPr>
          <a:xfrm>
            <a:off x="137469" y="914691"/>
            <a:ext cx="5327213" cy="4529954"/>
          </a:xfrm>
          <a:prstGeom prst="rect">
            <a:avLst/>
          </a:prstGeom>
        </p:spPr>
      </p:pic>
      <p:sp>
        <p:nvSpPr>
          <p:cNvPr id="2" name="Title 1">
            <a:extLst>
              <a:ext uri="{FF2B5EF4-FFF2-40B4-BE49-F238E27FC236}">
                <a16:creationId xmlns:a16="http://schemas.microsoft.com/office/drawing/2014/main" id="{7839A618-B7F5-4CA5-91F9-F442DCEE15B8}"/>
              </a:ext>
            </a:extLst>
          </p:cNvPr>
          <p:cNvSpPr>
            <a:spLocks noGrp="1"/>
          </p:cNvSpPr>
          <p:nvPr>
            <p:ph type="title" idx="4294967295"/>
          </p:nvPr>
        </p:nvSpPr>
        <p:spPr>
          <a:xfrm>
            <a:off x="0" y="0"/>
            <a:ext cx="7772400" cy="747265"/>
          </a:xfrm>
        </p:spPr>
        <p:txBody>
          <a:bodyPr>
            <a:normAutofit/>
          </a:bodyPr>
          <a:lstStyle/>
          <a:p>
            <a:r>
              <a:rPr lang="en-US" sz="3900" dirty="0"/>
              <a:t>Unemployment/Happiness Correlation </a:t>
            </a:r>
          </a:p>
        </p:txBody>
      </p:sp>
      <p:pic>
        <p:nvPicPr>
          <p:cNvPr id="5" name="Picture 4">
            <a:extLst>
              <a:ext uri="{FF2B5EF4-FFF2-40B4-BE49-F238E27FC236}">
                <a16:creationId xmlns:a16="http://schemas.microsoft.com/office/drawing/2014/main" id="{33927651-D2E9-4E88-A692-F05CDFBA4F11}"/>
              </a:ext>
            </a:extLst>
          </p:cNvPr>
          <p:cNvPicPr>
            <a:picLocks noChangeAspect="1"/>
          </p:cNvPicPr>
          <p:nvPr/>
        </p:nvPicPr>
        <p:blipFill>
          <a:blip r:embed="rId4"/>
          <a:stretch>
            <a:fillRect/>
          </a:stretch>
        </p:blipFill>
        <p:spPr>
          <a:xfrm>
            <a:off x="6058441" y="1465194"/>
            <a:ext cx="1066699" cy="1191842"/>
          </a:xfrm>
          <a:prstGeom prst="rect">
            <a:avLst/>
          </a:prstGeom>
        </p:spPr>
      </p:pic>
      <p:pic>
        <p:nvPicPr>
          <p:cNvPr id="8" name="Picture 7">
            <a:extLst>
              <a:ext uri="{FF2B5EF4-FFF2-40B4-BE49-F238E27FC236}">
                <a16:creationId xmlns:a16="http://schemas.microsoft.com/office/drawing/2014/main" id="{68768EF1-A96C-4BF0-AD60-B09F6170AB57}"/>
              </a:ext>
            </a:extLst>
          </p:cNvPr>
          <p:cNvPicPr>
            <a:picLocks noChangeAspect="1"/>
          </p:cNvPicPr>
          <p:nvPr/>
        </p:nvPicPr>
        <p:blipFill rotWithShape="1">
          <a:blip r:embed="rId5"/>
          <a:srcRect l="2632" t="2679" r="6947" b="8328"/>
          <a:stretch/>
        </p:blipFill>
        <p:spPr>
          <a:xfrm>
            <a:off x="7932209" y="0"/>
            <a:ext cx="4047866" cy="3077600"/>
          </a:xfrm>
          <a:prstGeom prst="rect">
            <a:avLst/>
          </a:prstGeom>
        </p:spPr>
      </p:pic>
      <p:sp>
        <p:nvSpPr>
          <p:cNvPr id="10" name="TextBox 9">
            <a:extLst>
              <a:ext uri="{FF2B5EF4-FFF2-40B4-BE49-F238E27FC236}">
                <a16:creationId xmlns:a16="http://schemas.microsoft.com/office/drawing/2014/main" id="{3F884FE8-5F3D-478E-AC24-DE00FEBA328C}"/>
              </a:ext>
            </a:extLst>
          </p:cNvPr>
          <p:cNvSpPr txBox="1"/>
          <p:nvPr/>
        </p:nvSpPr>
        <p:spPr>
          <a:xfrm>
            <a:off x="5091736" y="4323379"/>
            <a:ext cx="2286000" cy="1200329"/>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Moderate correlation between low unemployment and happiness </a:t>
            </a:r>
          </a:p>
        </p:txBody>
      </p:sp>
      <p:cxnSp>
        <p:nvCxnSpPr>
          <p:cNvPr id="14" name="Straight Arrow Connector 13">
            <a:extLst>
              <a:ext uri="{FF2B5EF4-FFF2-40B4-BE49-F238E27FC236}">
                <a16:creationId xmlns:a16="http://schemas.microsoft.com/office/drawing/2014/main" id="{C1715B34-5971-442B-8DB8-5ACAA89C01BC}"/>
              </a:ext>
            </a:extLst>
          </p:cNvPr>
          <p:cNvCxnSpPr>
            <a:cxnSpLocks/>
          </p:cNvCxnSpPr>
          <p:nvPr/>
        </p:nvCxnSpPr>
        <p:spPr>
          <a:xfrm flipV="1">
            <a:off x="7978462" y="647861"/>
            <a:ext cx="1955674" cy="218097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9" name="Picture 8">
            <a:extLst>
              <a:ext uri="{FF2B5EF4-FFF2-40B4-BE49-F238E27FC236}">
                <a16:creationId xmlns:a16="http://schemas.microsoft.com/office/drawing/2014/main" id="{09B0BE91-4A49-437F-BA22-7284E69AEF65}"/>
              </a:ext>
            </a:extLst>
          </p:cNvPr>
          <p:cNvPicPr>
            <a:picLocks noChangeAspect="1"/>
          </p:cNvPicPr>
          <p:nvPr/>
        </p:nvPicPr>
        <p:blipFill rotWithShape="1">
          <a:blip r:embed="rId6"/>
          <a:srcRect l="3875" t="3421" r="2778" b="2653"/>
          <a:stretch/>
        </p:blipFill>
        <p:spPr>
          <a:xfrm>
            <a:off x="7884716" y="3058732"/>
            <a:ext cx="4142853" cy="3324412"/>
          </a:xfrm>
          <a:prstGeom prst="rect">
            <a:avLst/>
          </a:prstGeom>
        </p:spPr>
      </p:pic>
      <p:cxnSp>
        <p:nvCxnSpPr>
          <p:cNvPr id="17" name="Straight Arrow Connector 16">
            <a:extLst>
              <a:ext uri="{FF2B5EF4-FFF2-40B4-BE49-F238E27FC236}">
                <a16:creationId xmlns:a16="http://schemas.microsoft.com/office/drawing/2014/main" id="{3D0464FC-42F2-4B58-BFC6-2396FF4411AE}"/>
              </a:ext>
            </a:extLst>
          </p:cNvPr>
          <p:cNvCxnSpPr>
            <a:cxnSpLocks/>
          </p:cNvCxnSpPr>
          <p:nvPr/>
        </p:nvCxnSpPr>
        <p:spPr>
          <a:xfrm>
            <a:off x="7932209" y="3780401"/>
            <a:ext cx="2023933" cy="101335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EAE9AF7C-A221-446D-8B8C-C67AE961C06A}"/>
              </a:ext>
            </a:extLst>
          </p:cNvPr>
          <p:cNvSpPr txBox="1"/>
          <p:nvPr/>
        </p:nvSpPr>
        <p:spPr>
          <a:xfrm>
            <a:off x="5544587" y="2693348"/>
            <a:ext cx="2363876" cy="1200329"/>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Finland 2017, </a:t>
            </a:r>
          </a:p>
          <a:p>
            <a:r>
              <a:rPr lang="en-US" dirty="0"/>
              <a:t>sharp unemployment drop, inverse spike in happiness!</a:t>
            </a:r>
          </a:p>
        </p:txBody>
      </p:sp>
    </p:spTree>
    <p:extLst>
      <p:ext uri="{BB962C8B-B14F-4D97-AF65-F5344CB8AC3E}">
        <p14:creationId xmlns:p14="http://schemas.microsoft.com/office/powerpoint/2010/main" val="3862462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8DE8D32-9125-44EB-A4A0-A7E1B8D4C11B}"/>
              </a:ext>
            </a:extLst>
          </p:cNvPr>
          <p:cNvPicPr>
            <a:picLocks noChangeAspect="1"/>
          </p:cNvPicPr>
          <p:nvPr/>
        </p:nvPicPr>
        <p:blipFill>
          <a:blip r:embed="rId3"/>
          <a:stretch>
            <a:fillRect/>
          </a:stretch>
        </p:blipFill>
        <p:spPr>
          <a:xfrm>
            <a:off x="6337267" y="3122496"/>
            <a:ext cx="4067743" cy="2943636"/>
          </a:xfrm>
          <a:prstGeom prst="rect">
            <a:avLst/>
          </a:prstGeom>
        </p:spPr>
      </p:pic>
      <p:pic>
        <p:nvPicPr>
          <p:cNvPr id="7" name="Picture 6">
            <a:extLst>
              <a:ext uri="{FF2B5EF4-FFF2-40B4-BE49-F238E27FC236}">
                <a16:creationId xmlns:a16="http://schemas.microsoft.com/office/drawing/2014/main" id="{D0A5F3A2-5C7C-4943-903B-F8F8ABB8CF06}"/>
              </a:ext>
            </a:extLst>
          </p:cNvPr>
          <p:cNvPicPr>
            <a:picLocks noChangeAspect="1"/>
          </p:cNvPicPr>
          <p:nvPr/>
        </p:nvPicPr>
        <p:blipFill>
          <a:blip r:embed="rId4"/>
          <a:stretch>
            <a:fillRect/>
          </a:stretch>
        </p:blipFill>
        <p:spPr>
          <a:xfrm>
            <a:off x="369695" y="3122496"/>
            <a:ext cx="4372585" cy="2934109"/>
          </a:xfrm>
          <a:prstGeom prst="rect">
            <a:avLst/>
          </a:prstGeom>
        </p:spPr>
      </p:pic>
      <p:sp>
        <p:nvSpPr>
          <p:cNvPr id="2" name="Title 1">
            <a:extLst>
              <a:ext uri="{FF2B5EF4-FFF2-40B4-BE49-F238E27FC236}">
                <a16:creationId xmlns:a16="http://schemas.microsoft.com/office/drawing/2014/main" id="{40BD6826-2307-4B69-AC43-B1FF64626836}"/>
              </a:ext>
            </a:extLst>
          </p:cNvPr>
          <p:cNvSpPr>
            <a:spLocks noGrp="1"/>
          </p:cNvSpPr>
          <p:nvPr>
            <p:ph type="title"/>
          </p:nvPr>
        </p:nvSpPr>
        <p:spPr/>
        <p:txBody>
          <a:bodyPr/>
          <a:lstStyle/>
          <a:p>
            <a:r>
              <a:rPr lang="en-US" dirty="0"/>
              <a:t>Healthcare/Happiness Correlation</a:t>
            </a:r>
          </a:p>
        </p:txBody>
      </p:sp>
      <p:sp>
        <p:nvSpPr>
          <p:cNvPr id="3" name="Content Placeholder 2">
            <a:extLst>
              <a:ext uri="{FF2B5EF4-FFF2-40B4-BE49-F238E27FC236}">
                <a16:creationId xmlns:a16="http://schemas.microsoft.com/office/drawing/2014/main" id="{C577C011-DA16-496A-BAA9-6A7D1C179C2B}"/>
              </a:ext>
            </a:extLst>
          </p:cNvPr>
          <p:cNvSpPr>
            <a:spLocks noGrp="1"/>
          </p:cNvSpPr>
          <p:nvPr>
            <p:ph idx="1"/>
          </p:nvPr>
        </p:nvSpPr>
        <p:spPr>
          <a:xfrm>
            <a:off x="933450" y="1822452"/>
            <a:ext cx="10058400" cy="749298"/>
          </a:xfrm>
        </p:spPr>
        <p:txBody>
          <a:bodyPr>
            <a:normAutofit lnSpcReduction="10000"/>
          </a:bodyPr>
          <a:lstStyle/>
          <a:p>
            <a:r>
              <a:rPr lang="en-US" i="0" dirty="0">
                <a:solidFill>
                  <a:srgbClr val="202124"/>
                </a:solidFill>
                <a:effectLst/>
                <a:latin typeface="Roboto"/>
              </a:rPr>
              <a:t>Capital health spend include health infrastructure (buildings, machinery, IT) and stocks of vaccines for emergency or outbreaks</a:t>
            </a:r>
          </a:p>
          <a:p>
            <a:endParaRPr lang="en-US" dirty="0">
              <a:solidFill>
                <a:srgbClr val="202124"/>
              </a:solidFill>
              <a:latin typeface="Roboto"/>
            </a:endParaRPr>
          </a:p>
          <a:p>
            <a:endParaRPr lang="en-US" dirty="0"/>
          </a:p>
          <a:p>
            <a:endParaRPr lang="en-US" dirty="0"/>
          </a:p>
        </p:txBody>
      </p:sp>
      <p:pic>
        <p:nvPicPr>
          <p:cNvPr id="5" name="Picture 4">
            <a:extLst>
              <a:ext uri="{FF2B5EF4-FFF2-40B4-BE49-F238E27FC236}">
                <a16:creationId xmlns:a16="http://schemas.microsoft.com/office/drawing/2014/main" id="{8AB49778-FCA7-43AA-B7C6-8433778BCE36}"/>
              </a:ext>
            </a:extLst>
          </p:cNvPr>
          <p:cNvPicPr>
            <a:picLocks noChangeAspect="1"/>
          </p:cNvPicPr>
          <p:nvPr/>
        </p:nvPicPr>
        <p:blipFill>
          <a:blip r:embed="rId5"/>
          <a:stretch>
            <a:fillRect/>
          </a:stretch>
        </p:blipFill>
        <p:spPr>
          <a:xfrm>
            <a:off x="9170401" y="537042"/>
            <a:ext cx="1924319" cy="1200318"/>
          </a:xfrm>
          <a:prstGeom prst="rect">
            <a:avLst/>
          </a:prstGeom>
        </p:spPr>
      </p:pic>
      <p:sp>
        <p:nvSpPr>
          <p:cNvPr id="9" name="TextBox 8">
            <a:extLst>
              <a:ext uri="{FF2B5EF4-FFF2-40B4-BE49-F238E27FC236}">
                <a16:creationId xmlns:a16="http://schemas.microsoft.com/office/drawing/2014/main" id="{1BDD26FC-15E2-4F87-AB80-0D5B5F95005F}"/>
              </a:ext>
            </a:extLst>
          </p:cNvPr>
          <p:cNvSpPr txBox="1"/>
          <p:nvPr/>
        </p:nvSpPr>
        <p:spPr>
          <a:xfrm>
            <a:off x="3881154" y="4286251"/>
            <a:ext cx="2247900" cy="1477328"/>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The more govt spend on health infrastructure, the more likely for happier country </a:t>
            </a:r>
          </a:p>
        </p:txBody>
      </p:sp>
      <p:sp>
        <p:nvSpPr>
          <p:cNvPr id="11" name="TextBox 10">
            <a:extLst>
              <a:ext uri="{FF2B5EF4-FFF2-40B4-BE49-F238E27FC236}">
                <a16:creationId xmlns:a16="http://schemas.microsoft.com/office/drawing/2014/main" id="{DB043402-89C4-4047-AA56-89FD7A16259D}"/>
              </a:ext>
            </a:extLst>
          </p:cNvPr>
          <p:cNvSpPr txBox="1"/>
          <p:nvPr/>
        </p:nvSpPr>
        <p:spPr>
          <a:xfrm>
            <a:off x="9574405" y="4658976"/>
            <a:ext cx="2247900" cy="923330"/>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No correlation between population and happiness</a:t>
            </a:r>
          </a:p>
        </p:txBody>
      </p:sp>
    </p:spTree>
    <p:extLst>
      <p:ext uri="{BB962C8B-B14F-4D97-AF65-F5344CB8AC3E}">
        <p14:creationId xmlns:p14="http://schemas.microsoft.com/office/powerpoint/2010/main" val="3538280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E208-84BD-4B4F-85E5-8BCA0C4F3D5B}"/>
              </a:ext>
            </a:extLst>
          </p:cNvPr>
          <p:cNvSpPr>
            <a:spLocks noGrp="1"/>
          </p:cNvSpPr>
          <p:nvPr>
            <p:ph type="title" idx="4294967295"/>
          </p:nvPr>
        </p:nvSpPr>
        <p:spPr>
          <a:xfrm>
            <a:off x="243840" y="148273"/>
            <a:ext cx="8757920" cy="566102"/>
          </a:xfrm>
        </p:spPr>
        <p:txBody>
          <a:bodyPr>
            <a:normAutofit fontScale="90000"/>
          </a:bodyPr>
          <a:lstStyle/>
          <a:p>
            <a:r>
              <a:rPr lang="en-US" dirty="0"/>
              <a:t>Social Support/Happiness Correlation </a:t>
            </a:r>
          </a:p>
        </p:txBody>
      </p:sp>
      <p:pic>
        <p:nvPicPr>
          <p:cNvPr id="6" name="Content Placeholder 5">
            <a:extLst>
              <a:ext uri="{FF2B5EF4-FFF2-40B4-BE49-F238E27FC236}">
                <a16:creationId xmlns:a16="http://schemas.microsoft.com/office/drawing/2014/main" id="{7603C826-2B61-4A00-B0CA-440200138749}"/>
              </a:ext>
            </a:extLst>
          </p:cNvPr>
          <p:cNvPicPr>
            <a:picLocks noGrp="1" noChangeAspect="1"/>
          </p:cNvPicPr>
          <p:nvPr>
            <p:ph idx="4294967295"/>
          </p:nvPr>
        </p:nvPicPr>
        <p:blipFill>
          <a:blip r:embed="rId3"/>
          <a:stretch>
            <a:fillRect/>
          </a:stretch>
        </p:blipFill>
        <p:spPr>
          <a:xfrm>
            <a:off x="4753708" y="952046"/>
            <a:ext cx="7410485" cy="3118325"/>
          </a:xfrm>
        </p:spPr>
      </p:pic>
      <p:pic>
        <p:nvPicPr>
          <p:cNvPr id="5" name="Picture 4">
            <a:extLst>
              <a:ext uri="{FF2B5EF4-FFF2-40B4-BE49-F238E27FC236}">
                <a16:creationId xmlns:a16="http://schemas.microsoft.com/office/drawing/2014/main" id="{33D1508A-9E80-4A8B-9717-C1C7E4BBD2EA}"/>
              </a:ext>
            </a:extLst>
          </p:cNvPr>
          <p:cNvPicPr>
            <a:picLocks noChangeAspect="1"/>
          </p:cNvPicPr>
          <p:nvPr/>
        </p:nvPicPr>
        <p:blipFill>
          <a:blip r:embed="rId4"/>
          <a:stretch>
            <a:fillRect/>
          </a:stretch>
        </p:blipFill>
        <p:spPr>
          <a:xfrm>
            <a:off x="8290891" y="1"/>
            <a:ext cx="1106764" cy="714374"/>
          </a:xfrm>
          <a:prstGeom prst="rect">
            <a:avLst/>
          </a:prstGeom>
        </p:spPr>
      </p:pic>
      <p:sp>
        <p:nvSpPr>
          <p:cNvPr id="9" name="TextBox 8">
            <a:extLst>
              <a:ext uri="{FF2B5EF4-FFF2-40B4-BE49-F238E27FC236}">
                <a16:creationId xmlns:a16="http://schemas.microsoft.com/office/drawing/2014/main" id="{1449789E-977D-4D9C-A843-530179048D57}"/>
              </a:ext>
            </a:extLst>
          </p:cNvPr>
          <p:cNvSpPr txBox="1"/>
          <p:nvPr/>
        </p:nvSpPr>
        <p:spPr>
          <a:xfrm>
            <a:off x="5123687" y="1289036"/>
            <a:ext cx="2408253" cy="1200329"/>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Strong correlation (.78) between amount of social support and happiness! </a:t>
            </a:r>
          </a:p>
        </p:txBody>
      </p:sp>
      <p:sp>
        <p:nvSpPr>
          <p:cNvPr id="10" name="TextBox 9">
            <a:extLst>
              <a:ext uri="{FF2B5EF4-FFF2-40B4-BE49-F238E27FC236}">
                <a16:creationId xmlns:a16="http://schemas.microsoft.com/office/drawing/2014/main" id="{13285194-958B-44E5-B6EB-AF33DC2352EC}"/>
              </a:ext>
            </a:extLst>
          </p:cNvPr>
          <p:cNvSpPr txBox="1"/>
          <p:nvPr/>
        </p:nvSpPr>
        <p:spPr>
          <a:xfrm>
            <a:off x="6580603" y="4751790"/>
            <a:ext cx="4955762" cy="1477328"/>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Generous counties, were not automatically happy until social support was added in too! We like to think this says people, in general are good, and want to make others happy, even if they aren’t happy themselves. </a:t>
            </a:r>
          </a:p>
        </p:txBody>
      </p:sp>
      <p:sp>
        <p:nvSpPr>
          <p:cNvPr id="11" name="TextBox 10">
            <a:extLst>
              <a:ext uri="{FF2B5EF4-FFF2-40B4-BE49-F238E27FC236}">
                <a16:creationId xmlns:a16="http://schemas.microsoft.com/office/drawing/2014/main" id="{CC899739-D07D-49A0-AF23-E1BDB9C19E49}"/>
              </a:ext>
            </a:extLst>
          </p:cNvPr>
          <p:cNvSpPr txBox="1"/>
          <p:nvPr/>
        </p:nvSpPr>
        <p:spPr>
          <a:xfrm>
            <a:off x="449777" y="628881"/>
            <a:ext cx="4694548" cy="646331"/>
          </a:xfrm>
          <a:prstGeom prst="rect">
            <a:avLst/>
          </a:prstGeom>
          <a:noFill/>
        </p:spPr>
        <p:txBody>
          <a:bodyPr wrap="square" rtlCol="0">
            <a:spAutoFit/>
          </a:bodyPr>
          <a:lstStyle/>
          <a:p>
            <a:r>
              <a:rPr lang="en-US" i="1" dirty="0"/>
              <a:t>“if you were in trouble, do you have someone to count on”</a:t>
            </a:r>
          </a:p>
        </p:txBody>
      </p:sp>
      <p:sp>
        <p:nvSpPr>
          <p:cNvPr id="12" name="TextBox 11">
            <a:extLst>
              <a:ext uri="{FF2B5EF4-FFF2-40B4-BE49-F238E27FC236}">
                <a16:creationId xmlns:a16="http://schemas.microsoft.com/office/drawing/2014/main" id="{DD45255D-2E10-4090-B1A7-BBC101CACCAC}"/>
              </a:ext>
            </a:extLst>
          </p:cNvPr>
          <p:cNvSpPr txBox="1"/>
          <p:nvPr/>
        </p:nvSpPr>
        <p:spPr>
          <a:xfrm>
            <a:off x="5526885" y="628882"/>
            <a:ext cx="4251489" cy="646331"/>
          </a:xfrm>
          <a:prstGeom prst="rect">
            <a:avLst/>
          </a:prstGeom>
          <a:noFill/>
        </p:spPr>
        <p:txBody>
          <a:bodyPr wrap="square" rtlCol="0">
            <a:spAutoFit/>
          </a:bodyPr>
          <a:lstStyle/>
          <a:p>
            <a:r>
              <a:rPr lang="en-US" i="1" dirty="0"/>
              <a:t>“have you donated to a charity in the past month?”</a:t>
            </a:r>
          </a:p>
        </p:txBody>
      </p:sp>
      <p:pic>
        <p:nvPicPr>
          <p:cNvPr id="13" name="Picture 12">
            <a:extLst>
              <a:ext uri="{FF2B5EF4-FFF2-40B4-BE49-F238E27FC236}">
                <a16:creationId xmlns:a16="http://schemas.microsoft.com/office/drawing/2014/main" id="{DA3EFC52-DFDA-48D4-AB3F-79CFD568CF96}"/>
              </a:ext>
            </a:extLst>
          </p:cNvPr>
          <p:cNvPicPr>
            <a:picLocks noChangeAspect="1"/>
          </p:cNvPicPr>
          <p:nvPr/>
        </p:nvPicPr>
        <p:blipFill>
          <a:blip r:embed="rId5"/>
          <a:stretch>
            <a:fillRect/>
          </a:stretch>
        </p:blipFill>
        <p:spPr>
          <a:xfrm>
            <a:off x="0" y="4042782"/>
            <a:ext cx="5900814" cy="2387516"/>
          </a:xfrm>
          <a:prstGeom prst="rect">
            <a:avLst/>
          </a:prstGeom>
        </p:spPr>
      </p:pic>
      <p:cxnSp>
        <p:nvCxnSpPr>
          <p:cNvPr id="4" name="Straight Arrow Connector 3">
            <a:extLst>
              <a:ext uri="{FF2B5EF4-FFF2-40B4-BE49-F238E27FC236}">
                <a16:creationId xmlns:a16="http://schemas.microsoft.com/office/drawing/2014/main" id="{D0FBFDD4-EEB2-41E4-A8E5-8B54088D7A41}"/>
              </a:ext>
            </a:extLst>
          </p:cNvPr>
          <p:cNvCxnSpPr>
            <a:cxnSpLocks/>
          </p:cNvCxnSpPr>
          <p:nvPr/>
        </p:nvCxnSpPr>
        <p:spPr>
          <a:xfrm flipH="1" flipV="1">
            <a:off x="8525196" y="1355036"/>
            <a:ext cx="1372837" cy="72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D7B46F7-480D-47FC-ABAE-FD72D951A46F}"/>
              </a:ext>
            </a:extLst>
          </p:cNvPr>
          <p:cNvSpPr txBox="1"/>
          <p:nvPr/>
        </p:nvSpPr>
        <p:spPr>
          <a:xfrm>
            <a:off x="9824489" y="1254059"/>
            <a:ext cx="1066800" cy="369332"/>
          </a:xfrm>
          <a:prstGeom prst="rect">
            <a:avLst/>
          </a:prstGeom>
          <a:noFill/>
        </p:spPr>
        <p:txBody>
          <a:bodyPr wrap="square" rtlCol="0">
            <a:spAutoFit/>
          </a:bodyPr>
          <a:lstStyle/>
          <a:p>
            <a:r>
              <a:rPr lang="en-US" dirty="0"/>
              <a:t>Myanmar</a:t>
            </a:r>
          </a:p>
        </p:txBody>
      </p:sp>
      <p:cxnSp>
        <p:nvCxnSpPr>
          <p:cNvPr id="16" name="Straight Arrow Connector 15">
            <a:extLst>
              <a:ext uri="{FF2B5EF4-FFF2-40B4-BE49-F238E27FC236}">
                <a16:creationId xmlns:a16="http://schemas.microsoft.com/office/drawing/2014/main" id="{F944668B-E115-4E3F-90A7-D59C1FB2EBB4}"/>
              </a:ext>
            </a:extLst>
          </p:cNvPr>
          <p:cNvCxnSpPr/>
          <p:nvPr/>
        </p:nvCxnSpPr>
        <p:spPr>
          <a:xfrm flipH="1">
            <a:off x="5655277" y="3158778"/>
            <a:ext cx="4629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20BB5D4-730C-40F0-A158-3F9916AC363C}"/>
              </a:ext>
            </a:extLst>
          </p:cNvPr>
          <p:cNvSpPr txBox="1"/>
          <p:nvPr/>
        </p:nvSpPr>
        <p:spPr>
          <a:xfrm>
            <a:off x="5655277" y="3112612"/>
            <a:ext cx="740929" cy="369332"/>
          </a:xfrm>
          <a:prstGeom prst="rect">
            <a:avLst/>
          </a:prstGeom>
          <a:noFill/>
        </p:spPr>
        <p:txBody>
          <a:bodyPr wrap="square" rtlCol="0">
            <a:spAutoFit/>
          </a:bodyPr>
          <a:lstStyle/>
          <a:p>
            <a:r>
              <a:rPr lang="en-US" dirty="0"/>
              <a:t>Togo</a:t>
            </a:r>
          </a:p>
        </p:txBody>
      </p:sp>
      <p:pic>
        <p:nvPicPr>
          <p:cNvPr id="18" name="Picture 17">
            <a:extLst>
              <a:ext uri="{FF2B5EF4-FFF2-40B4-BE49-F238E27FC236}">
                <a16:creationId xmlns:a16="http://schemas.microsoft.com/office/drawing/2014/main" id="{DFD455F5-6208-4801-BD80-3E729CAC2697}"/>
              </a:ext>
            </a:extLst>
          </p:cNvPr>
          <p:cNvPicPr>
            <a:picLocks noChangeAspect="1"/>
          </p:cNvPicPr>
          <p:nvPr/>
        </p:nvPicPr>
        <p:blipFill>
          <a:blip r:embed="rId6"/>
          <a:stretch>
            <a:fillRect/>
          </a:stretch>
        </p:blipFill>
        <p:spPr>
          <a:xfrm>
            <a:off x="67217" y="1161823"/>
            <a:ext cx="5022545" cy="2762124"/>
          </a:xfrm>
          <a:prstGeom prst="rect">
            <a:avLst/>
          </a:prstGeom>
        </p:spPr>
      </p:pic>
    </p:spTree>
    <p:extLst>
      <p:ext uri="{BB962C8B-B14F-4D97-AF65-F5344CB8AC3E}">
        <p14:creationId xmlns:p14="http://schemas.microsoft.com/office/powerpoint/2010/main" val="3770245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B07FD-33BE-4BD8-AF80-0793A9044D79}"/>
              </a:ext>
            </a:extLst>
          </p:cNvPr>
          <p:cNvSpPr>
            <a:spLocks noGrp="1"/>
          </p:cNvSpPr>
          <p:nvPr>
            <p:ph type="title"/>
          </p:nvPr>
        </p:nvSpPr>
        <p:spPr/>
        <p:txBody>
          <a:bodyPr/>
          <a:lstStyle/>
          <a:p>
            <a:r>
              <a:rPr lang="en-US" dirty="0"/>
              <a:t>Government Types/Happiness </a:t>
            </a:r>
          </a:p>
        </p:txBody>
      </p:sp>
      <p:pic>
        <p:nvPicPr>
          <p:cNvPr id="5" name="Content Placeholder 4">
            <a:extLst>
              <a:ext uri="{FF2B5EF4-FFF2-40B4-BE49-F238E27FC236}">
                <a16:creationId xmlns:a16="http://schemas.microsoft.com/office/drawing/2014/main" id="{C1DB05DB-995C-4974-9A76-100C1A36C908}"/>
              </a:ext>
            </a:extLst>
          </p:cNvPr>
          <p:cNvPicPr>
            <a:picLocks noGrp="1" noChangeAspect="1"/>
          </p:cNvPicPr>
          <p:nvPr>
            <p:ph idx="1"/>
          </p:nvPr>
        </p:nvPicPr>
        <p:blipFill>
          <a:blip r:embed="rId3"/>
          <a:stretch>
            <a:fillRect/>
          </a:stretch>
        </p:blipFill>
        <p:spPr>
          <a:xfrm>
            <a:off x="539962" y="2282825"/>
            <a:ext cx="3739091" cy="3760788"/>
          </a:xfrm>
        </p:spPr>
      </p:pic>
      <p:pic>
        <p:nvPicPr>
          <p:cNvPr id="7" name="Picture 6">
            <a:extLst>
              <a:ext uri="{FF2B5EF4-FFF2-40B4-BE49-F238E27FC236}">
                <a16:creationId xmlns:a16="http://schemas.microsoft.com/office/drawing/2014/main" id="{7C3D8F98-4FB4-4406-9194-B803D216FC50}"/>
              </a:ext>
            </a:extLst>
          </p:cNvPr>
          <p:cNvPicPr>
            <a:picLocks noChangeAspect="1"/>
          </p:cNvPicPr>
          <p:nvPr/>
        </p:nvPicPr>
        <p:blipFill>
          <a:blip r:embed="rId4"/>
          <a:stretch>
            <a:fillRect/>
          </a:stretch>
        </p:blipFill>
        <p:spPr>
          <a:xfrm>
            <a:off x="8735110" y="169643"/>
            <a:ext cx="2591162" cy="1638529"/>
          </a:xfrm>
          <a:prstGeom prst="rect">
            <a:avLst/>
          </a:prstGeom>
        </p:spPr>
      </p:pic>
      <p:sp>
        <p:nvSpPr>
          <p:cNvPr id="8" name="TextBox 7">
            <a:extLst>
              <a:ext uri="{FF2B5EF4-FFF2-40B4-BE49-F238E27FC236}">
                <a16:creationId xmlns:a16="http://schemas.microsoft.com/office/drawing/2014/main" id="{FC4DCC5A-DE60-4551-9F06-B80593C45BC0}"/>
              </a:ext>
            </a:extLst>
          </p:cNvPr>
          <p:cNvSpPr txBox="1"/>
          <p:nvPr/>
        </p:nvSpPr>
        <p:spPr>
          <a:xfrm>
            <a:off x="4622276" y="3609976"/>
            <a:ext cx="6533404" cy="1323439"/>
          </a:xfrm>
          <a:prstGeom prst="rect">
            <a:avLst/>
          </a:prstGeom>
          <a:noFill/>
        </p:spPr>
        <p:txBody>
          <a:bodyPr wrap="square">
            <a:spAutoFit/>
          </a:bodyPr>
          <a:lstStyle/>
          <a:p>
            <a:pPr>
              <a:buFont typeface="Arial" panose="020B0604020202020204" pitchFamily="34" charset="0"/>
              <a:buChar char="•"/>
            </a:pPr>
            <a:r>
              <a:rPr lang="en-US" sz="1600" b="1" i="0" dirty="0">
                <a:solidFill>
                  <a:srgbClr val="000000"/>
                </a:solidFill>
                <a:effectLst/>
                <a:highlight>
                  <a:srgbClr val="FFFF00"/>
                </a:highlight>
                <a:latin typeface="Helvetica Neue"/>
              </a:rPr>
              <a:t>Parliamentary</a:t>
            </a:r>
            <a:r>
              <a:rPr lang="en-US" sz="1600" b="0" i="0" dirty="0">
                <a:solidFill>
                  <a:srgbClr val="000000"/>
                </a:solidFill>
                <a:effectLst/>
                <a:latin typeface="Helvetica Neue"/>
              </a:rPr>
              <a:t>- Countries in which people vote for a party and party selects leader. (</a:t>
            </a:r>
            <a:r>
              <a:rPr lang="en-US" sz="1600" b="0" i="0" dirty="0" err="1">
                <a:solidFill>
                  <a:srgbClr val="000000"/>
                </a:solidFill>
                <a:effectLst/>
                <a:latin typeface="Helvetica Neue"/>
              </a:rPr>
              <a:t>ex:Britain</a:t>
            </a:r>
            <a:r>
              <a:rPr lang="en-US" sz="1600" b="0" i="0" dirty="0">
                <a:solidFill>
                  <a:srgbClr val="000000"/>
                </a:solidFill>
                <a:effectLst/>
                <a:latin typeface="Helvetica Neue"/>
              </a:rPr>
              <a:t>)</a:t>
            </a:r>
          </a:p>
          <a:p>
            <a:pPr>
              <a:buFont typeface="Arial" panose="020B0604020202020204" pitchFamily="34" charset="0"/>
              <a:buChar char="•"/>
            </a:pPr>
            <a:r>
              <a:rPr lang="en-US" sz="1600" b="1" i="0" dirty="0">
                <a:solidFill>
                  <a:srgbClr val="000000"/>
                </a:solidFill>
                <a:effectLst/>
                <a:highlight>
                  <a:srgbClr val="FFFF00"/>
                </a:highlight>
                <a:latin typeface="Helvetica Neue"/>
              </a:rPr>
              <a:t>Direct Presidential </a:t>
            </a:r>
            <a:r>
              <a:rPr lang="en-US" sz="1600" b="0" i="0" dirty="0">
                <a:solidFill>
                  <a:srgbClr val="000000"/>
                </a:solidFill>
                <a:effectLst/>
                <a:latin typeface="Helvetica Neue"/>
              </a:rPr>
              <a:t>– Countries in which people for the executive leader directly. (</a:t>
            </a:r>
            <a:r>
              <a:rPr lang="en-US" sz="1600" b="0" i="0" dirty="0" err="1">
                <a:solidFill>
                  <a:srgbClr val="000000"/>
                </a:solidFill>
                <a:effectLst/>
                <a:latin typeface="Helvetica Neue"/>
              </a:rPr>
              <a:t>ex:USA</a:t>
            </a:r>
            <a:r>
              <a:rPr lang="en-US" sz="1600" b="0" i="0" dirty="0">
                <a:solidFill>
                  <a:srgbClr val="000000"/>
                </a:solidFill>
                <a:effectLst/>
                <a:latin typeface="Helvetica Neue"/>
              </a:rPr>
              <a:t>)</a:t>
            </a:r>
          </a:p>
          <a:p>
            <a:pPr>
              <a:buFont typeface="Arial" panose="020B0604020202020204" pitchFamily="34" charset="0"/>
              <a:buChar char="•"/>
            </a:pPr>
            <a:r>
              <a:rPr lang="en-US" sz="1600" b="1" i="0" dirty="0">
                <a:solidFill>
                  <a:srgbClr val="000000"/>
                </a:solidFill>
                <a:effectLst/>
                <a:highlight>
                  <a:srgbClr val="FFFF00"/>
                </a:highlight>
                <a:latin typeface="Helvetica Neue"/>
              </a:rPr>
              <a:t>Assembly-elected President </a:t>
            </a:r>
            <a:r>
              <a:rPr lang="en-US" sz="1600" b="0" i="0" dirty="0">
                <a:solidFill>
                  <a:srgbClr val="000000"/>
                </a:solidFill>
                <a:effectLst/>
                <a:latin typeface="Helvetica Neue"/>
              </a:rPr>
              <a:t>– Is done by an assembly. (</a:t>
            </a:r>
            <a:r>
              <a:rPr lang="en-US" sz="1600" b="0" i="0" dirty="0" err="1">
                <a:solidFill>
                  <a:srgbClr val="000000"/>
                </a:solidFill>
                <a:effectLst/>
                <a:latin typeface="Helvetica Neue"/>
              </a:rPr>
              <a:t>ex:China</a:t>
            </a:r>
            <a:r>
              <a:rPr lang="en-US" sz="1600" b="0" i="0" dirty="0">
                <a:solidFill>
                  <a:srgbClr val="000000"/>
                </a:solidFill>
                <a:effectLst/>
                <a:latin typeface="Helvetica Neue"/>
              </a:rPr>
              <a:t>)</a:t>
            </a:r>
          </a:p>
        </p:txBody>
      </p:sp>
      <p:sp>
        <p:nvSpPr>
          <p:cNvPr id="3" name="TextBox 2">
            <a:extLst>
              <a:ext uri="{FF2B5EF4-FFF2-40B4-BE49-F238E27FC236}">
                <a16:creationId xmlns:a16="http://schemas.microsoft.com/office/drawing/2014/main" id="{F8F998B5-79EF-4AE1-A08F-BC6B67523676}"/>
              </a:ext>
            </a:extLst>
          </p:cNvPr>
          <p:cNvSpPr txBox="1"/>
          <p:nvPr/>
        </p:nvSpPr>
        <p:spPr>
          <a:xfrm>
            <a:off x="4646247" y="1995294"/>
            <a:ext cx="5645997" cy="923330"/>
          </a:xfrm>
          <a:prstGeom prst="rect">
            <a:avLst/>
          </a:prstGeom>
          <a:noFill/>
        </p:spPr>
        <p:txBody>
          <a:bodyPr wrap="square" rtlCol="0">
            <a:spAutoFit/>
          </a:bodyPr>
          <a:lstStyle/>
          <a:p>
            <a:r>
              <a:rPr lang="en-US" dirty="0"/>
              <a:t>Why we chose to look government type– we noticed bottom countries on happiness score were going through political turmoil in the last few years. </a:t>
            </a:r>
          </a:p>
        </p:txBody>
      </p:sp>
    </p:spTree>
    <p:extLst>
      <p:ext uri="{BB962C8B-B14F-4D97-AF65-F5344CB8AC3E}">
        <p14:creationId xmlns:p14="http://schemas.microsoft.com/office/powerpoint/2010/main" val="2480795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AD078-27CE-423F-AB39-A6E44464212F}"/>
              </a:ext>
            </a:extLst>
          </p:cNvPr>
          <p:cNvSpPr>
            <a:spLocks noGrp="1"/>
          </p:cNvSpPr>
          <p:nvPr>
            <p:ph type="title"/>
          </p:nvPr>
        </p:nvSpPr>
        <p:spPr/>
        <p:txBody>
          <a:bodyPr/>
          <a:lstStyle/>
          <a:p>
            <a:r>
              <a:rPr lang="en-US" dirty="0"/>
              <a:t>What’s the weather today for our happy countries? </a:t>
            </a:r>
          </a:p>
        </p:txBody>
      </p:sp>
      <p:pic>
        <p:nvPicPr>
          <p:cNvPr id="5" name="Picture 4">
            <a:extLst>
              <a:ext uri="{FF2B5EF4-FFF2-40B4-BE49-F238E27FC236}">
                <a16:creationId xmlns:a16="http://schemas.microsoft.com/office/drawing/2014/main" id="{AC35DD49-2730-4547-BADD-E7BCCF6349C4}"/>
              </a:ext>
            </a:extLst>
          </p:cNvPr>
          <p:cNvPicPr>
            <a:picLocks noChangeAspect="1"/>
          </p:cNvPicPr>
          <p:nvPr/>
        </p:nvPicPr>
        <p:blipFill>
          <a:blip r:embed="rId3"/>
          <a:stretch>
            <a:fillRect/>
          </a:stretch>
        </p:blipFill>
        <p:spPr>
          <a:xfrm>
            <a:off x="9953402" y="313485"/>
            <a:ext cx="1655668" cy="1450758"/>
          </a:xfrm>
          <a:prstGeom prst="rect">
            <a:avLst/>
          </a:prstGeom>
        </p:spPr>
      </p:pic>
      <p:pic>
        <p:nvPicPr>
          <p:cNvPr id="10" name="Content Placeholder 9">
            <a:extLst>
              <a:ext uri="{FF2B5EF4-FFF2-40B4-BE49-F238E27FC236}">
                <a16:creationId xmlns:a16="http://schemas.microsoft.com/office/drawing/2014/main" id="{DA996BA9-42C6-42DE-B658-6ECBE2BE3002}"/>
              </a:ext>
            </a:extLst>
          </p:cNvPr>
          <p:cNvPicPr>
            <a:picLocks noGrp="1" noChangeAspect="1"/>
          </p:cNvPicPr>
          <p:nvPr>
            <p:ph idx="1"/>
          </p:nvPr>
        </p:nvPicPr>
        <p:blipFill>
          <a:blip r:embed="rId4"/>
          <a:stretch>
            <a:fillRect/>
          </a:stretch>
        </p:blipFill>
        <p:spPr>
          <a:xfrm>
            <a:off x="856804" y="2080788"/>
            <a:ext cx="3024546" cy="2028225"/>
          </a:xfrm>
        </p:spPr>
      </p:pic>
      <p:pic>
        <p:nvPicPr>
          <p:cNvPr id="12" name="Picture 11">
            <a:extLst>
              <a:ext uri="{FF2B5EF4-FFF2-40B4-BE49-F238E27FC236}">
                <a16:creationId xmlns:a16="http://schemas.microsoft.com/office/drawing/2014/main" id="{8CF33ABD-BF90-4C46-AF13-7553BA0F3CEA}"/>
              </a:ext>
            </a:extLst>
          </p:cNvPr>
          <p:cNvPicPr>
            <a:picLocks noChangeAspect="1"/>
          </p:cNvPicPr>
          <p:nvPr/>
        </p:nvPicPr>
        <p:blipFill>
          <a:blip r:embed="rId5"/>
          <a:stretch>
            <a:fillRect/>
          </a:stretch>
        </p:blipFill>
        <p:spPr>
          <a:xfrm>
            <a:off x="4276407" y="1978242"/>
            <a:ext cx="3229426" cy="2229161"/>
          </a:xfrm>
          <a:prstGeom prst="rect">
            <a:avLst/>
          </a:prstGeom>
        </p:spPr>
      </p:pic>
      <p:pic>
        <p:nvPicPr>
          <p:cNvPr id="14" name="Picture 13">
            <a:extLst>
              <a:ext uri="{FF2B5EF4-FFF2-40B4-BE49-F238E27FC236}">
                <a16:creationId xmlns:a16="http://schemas.microsoft.com/office/drawing/2014/main" id="{41A296EC-7120-447E-98CD-A86A1F43B1A3}"/>
              </a:ext>
            </a:extLst>
          </p:cNvPr>
          <p:cNvPicPr>
            <a:picLocks noChangeAspect="1"/>
          </p:cNvPicPr>
          <p:nvPr/>
        </p:nvPicPr>
        <p:blipFill>
          <a:blip r:embed="rId6"/>
          <a:stretch>
            <a:fillRect/>
          </a:stretch>
        </p:blipFill>
        <p:spPr>
          <a:xfrm>
            <a:off x="7926254" y="1978242"/>
            <a:ext cx="3229426" cy="2152950"/>
          </a:xfrm>
          <a:prstGeom prst="rect">
            <a:avLst/>
          </a:prstGeom>
        </p:spPr>
      </p:pic>
      <p:pic>
        <p:nvPicPr>
          <p:cNvPr id="16" name="Picture 15">
            <a:extLst>
              <a:ext uri="{FF2B5EF4-FFF2-40B4-BE49-F238E27FC236}">
                <a16:creationId xmlns:a16="http://schemas.microsoft.com/office/drawing/2014/main" id="{ADF52B86-0C38-4AE2-A1CF-D65EA3F155A0}"/>
              </a:ext>
            </a:extLst>
          </p:cNvPr>
          <p:cNvPicPr>
            <a:picLocks noChangeAspect="1"/>
          </p:cNvPicPr>
          <p:nvPr/>
        </p:nvPicPr>
        <p:blipFill>
          <a:blip r:embed="rId7"/>
          <a:stretch>
            <a:fillRect/>
          </a:stretch>
        </p:blipFill>
        <p:spPr>
          <a:xfrm>
            <a:off x="856804" y="4109013"/>
            <a:ext cx="3172268" cy="2200582"/>
          </a:xfrm>
          <a:prstGeom prst="rect">
            <a:avLst/>
          </a:prstGeom>
        </p:spPr>
      </p:pic>
    </p:spTree>
    <p:extLst>
      <p:ext uri="{BB962C8B-B14F-4D97-AF65-F5344CB8AC3E}">
        <p14:creationId xmlns:p14="http://schemas.microsoft.com/office/powerpoint/2010/main" val="647234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FCCE5-F396-4E4F-9258-CD5C309F7143}"/>
              </a:ext>
            </a:extLst>
          </p:cNvPr>
          <p:cNvSpPr>
            <a:spLocks noGrp="1"/>
          </p:cNvSpPr>
          <p:nvPr>
            <p:ph type="title"/>
          </p:nvPr>
        </p:nvSpPr>
        <p:spPr/>
        <p:txBody>
          <a:bodyPr/>
          <a:lstStyle/>
          <a:p>
            <a:r>
              <a:rPr lang="en-US" dirty="0"/>
              <a:t>Implications </a:t>
            </a:r>
          </a:p>
        </p:txBody>
      </p:sp>
      <p:sp>
        <p:nvSpPr>
          <p:cNvPr id="3" name="Content Placeholder 2">
            <a:extLst>
              <a:ext uri="{FF2B5EF4-FFF2-40B4-BE49-F238E27FC236}">
                <a16:creationId xmlns:a16="http://schemas.microsoft.com/office/drawing/2014/main" id="{90052CD4-9FA3-43F1-8BC8-F2D881422588}"/>
              </a:ext>
            </a:extLst>
          </p:cNvPr>
          <p:cNvSpPr>
            <a:spLocks noGrp="1"/>
          </p:cNvSpPr>
          <p:nvPr>
            <p:ph idx="1"/>
          </p:nvPr>
        </p:nvSpPr>
        <p:spPr/>
        <p:txBody>
          <a:bodyPr/>
          <a:lstStyle/>
          <a:p>
            <a:r>
              <a:rPr lang="en-US" dirty="0"/>
              <a:t>To be happy….</a:t>
            </a:r>
          </a:p>
          <a:p>
            <a:pPr lvl="1"/>
            <a:r>
              <a:rPr lang="en-US" dirty="0"/>
              <a:t>Surround yourself with a strong social support </a:t>
            </a:r>
          </a:p>
          <a:p>
            <a:pPr lvl="1"/>
            <a:r>
              <a:rPr lang="en-US" dirty="0"/>
              <a:t>Access to best medicine/technology </a:t>
            </a:r>
          </a:p>
          <a:p>
            <a:pPr lvl="1"/>
            <a:r>
              <a:rPr lang="en-US" dirty="0"/>
              <a:t>Access to employment generally helps </a:t>
            </a:r>
          </a:p>
          <a:p>
            <a:pPr lvl="1"/>
            <a:r>
              <a:rPr lang="en-US" dirty="0"/>
              <a:t>Government that aligns with commitment to happiness  </a:t>
            </a:r>
          </a:p>
        </p:txBody>
      </p:sp>
    </p:spTree>
    <p:extLst>
      <p:ext uri="{BB962C8B-B14F-4D97-AF65-F5344CB8AC3E}">
        <p14:creationId xmlns:p14="http://schemas.microsoft.com/office/powerpoint/2010/main" val="3166097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A8CE80-88A7-4195-B643-1210F4E9F506}"/>
              </a:ext>
            </a:extLst>
          </p:cNvPr>
          <p:cNvPicPr>
            <a:picLocks noChangeAspect="1"/>
          </p:cNvPicPr>
          <p:nvPr/>
        </p:nvPicPr>
        <p:blipFill>
          <a:blip r:embed="rId3"/>
          <a:stretch>
            <a:fillRect/>
          </a:stretch>
        </p:blipFill>
        <p:spPr>
          <a:xfrm>
            <a:off x="6583221" y="1491305"/>
            <a:ext cx="2470379" cy="3688334"/>
          </a:xfrm>
          <a:prstGeom prst="rect">
            <a:avLst/>
          </a:prstGeom>
        </p:spPr>
      </p:pic>
      <p:sp>
        <p:nvSpPr>
          <p:cNvPr id="4" name="TextBox 3">
            <a:extLst>
              <a:ext uri="{FF2B5EF4-FFF2-40B4-BE49-F238E27FC236}">
                <a16:creationId xmlns:a16="http://schemas.microsoft.com/office/drawing/2014/main" id="{564182C9-E433-46B5-9B51-143FE19DA354}"/>
              </a:ext>
            </a:extLst>
          </p:cNvPr>
          <p:cNvSpPr txBox="1"/>
          <p:nvPr/>
        </p:nvSpPr>
        <p:spPr>
          <a:xfrm>
            <a:off x="4587765" y="2627586"/>
            <a:ext cx="2706414" cy="707886"/>
          </a:xfrm>
          <a:prstGeom prst="rect">
            <a:avLst/>
          </a:prstGeom>
          <a:noFill/>
        </p:spPr>
        <p:txBody>
          <a:bodyPr wrap="square" rtlCol="0">
            <a:spAutoFit/>
          </a:bodyPr>
          <a:lstStyle/>
          <a:p>
            <a:r>
              <a:rPr lang="en-US" sz="4000" dirty="0"/>
              <a:t>Questions?</a:t>
            </a:r>
          </a:p>
        </p:txBody>
      </p:sp>
    </p:spTree>
    <p:extLst>
      <p:ext uri="{BB962C8B-B14F-4D97-AF65-F5344CB8AC3E}">
        <p14:creationId xmlns:p14="http://schemas.microsoft.com/office/powerpoint/2010/main" val="2134786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AC60FA-3212-4113-8DA4-F42BC1675FF1}"/>
              </a:ext>
            </a:extLst>
          </p:cNvPr>
          <p:cNvPicPr>
            <a:picLocks noChangeAspect="1"/>
          </p:cNvPicPr>
          <p:nvPr/>
        </p:nvPicPr>
        <p:blipFill>
          <a:blip r:embed="rId3"/>
          <a:stretch>
            <a:fillRect/>
          </a:stretch>
        </p:blipFill>
        <p:spPr>
          <a:xfrm>
            <a:off x="2642641" y="312240"/>
            <a:ext cx="3608530" cy="1399482"/>
          </a:xfrm>
          <a:prstGeom prst="rect">
            <a:avLst/>
          </a:prstGeom>
        </p:spPr>
      </p:pic>
      <p:sp>
        <p:nvSpPr>
          <p:cNvPr id="2" name="Title 1">
            <a:extLst>
              <a:ext uri="{FF2B5EF4-FFF2-40B4-BE49-F238E27FC236}">
                <a16:creationId xmlns:a16="http://schemas.microsoft.com/office/drawing/2014/main" id="{C12559B1-BFE0-4491-9AF5-62866D566F78}"/>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2C9D9500-E007-4725-AA84-0EA680F4628E}"/>
              </a:ext>
            </a:extLst>
          </p:cNvPr>
          <p:cNvSpPr>
            <a:spLocks noGrp="1"/>
          </p:cNvSpPr>
          <p:nvPr>
            <p:ph idx="1"/>
          </p:nvPr>
        </p:nvSpPr>
        <p:spPr/>
        <p:txBody>
          <a:bodyPr>
            <a:normAutofit/>
          </a:bodyPr>
          <a:lstStyle/>
          <a:p>
            <a:r>
              <a:rPr lang="en-US" sz="4000" dirty="0" err="1"/>
              <a:t>Bismaad</a:t>
            </a:r>
            <a:r>
              <a:rPr lang="en-US" sz="4000" dirty="0"/>
              <a:t> Minhas</a:t>
            </a:r>
            <a:br>
              <a:rPr lang="en-US" sz="4000" dirty="0"/>
            </a:br>
            <a:r>
              <a:rPr lang="en-US" sz="4000" dirty="0" err="1"/>
              <a:t>Caitilin</a:t>
            </a:r>
            <a:r>
              <a:rPr lang="en-US" sz="4000" dirty="0"/>
              <a:t> Beatty</a:t>
            </a:r>
            <a:br>
              <a:rPr lang="en-US" sz="4000" dirty="0"/>
            </a:br>
            <a:r>
              <a:rPr lang="en-US" sz="4000" dirty="0"/>
              <a:t>Regine </a:t>
            </a:r>
            <a:r>
              <a:rPr lang="en-US" sz="4000" dirty="0" err="1"/>
              <a:t>Strey</a:t>
            </a:r>
            <a:br>
              <a:rPr lang="en-US" sz="4000" dirty="0"/>
            </a:br>
            <a:r>
              <a:rPr lang="en-US" sz="4000" dirty="0"/>
              <a:t>Sara Patel</a:t>
            </a:r>
            <a:br>
              <a:rPr lang="en-US" sz="4000" dirty="0"/>
            </a:br>
            <a:r>
              <a:rPr lang="en-US" sz="4000" dirty="0"/>
              <a:t>Letha Varughese</a:t>
            </a:r>
          </a:p>
        </p:txBody>
      </p:sp>
    </p:spTree>
    <p:extLst>
      <p:ext uri="{BB962C8B-B14F-4D97-AF65-F5344CB8AC3E}">
        <p14:creationId xmlns:p14="http://schemas.microsoft.com/office/powerpoint/2010/main" val="2409737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A144C-D625-40F6-8A7D-8BE3ABC25E41}"/>
              </a:ext>
            </a:extLst>
          </p:cNvPr>
          <p:cNvSpPr>
            <a:spLocks noGrp="1"/>
          </p:cNvSpPr>
          <p:nvPr>
            <p:ph type="title"/>
          </p:nvPr>
        </p:nvSpPr>
        <p:spPr>
          <a:xfrm>
            <a:off x="1097280" y="1133835"/>
            <a:ext cx="3127879" cy="665305"/>
          </a:xfrm>
        </p:spPr>
        <p:txBody>
          <a:bodyPr>
            <a:normAutofit fontScale="90000"/>
          </a:bodyPr>
          <a:lstStyle/>
          <a:p>
            <a:r>
              <a:rPr lang="en-US"/>
              <a:t>Objective </a:t>
            </a:r>
            <a:endParaRPr lang="en-US" dirty="0"/>
          </a:p>
        </p:txBody>
      </p:sp>
      <p:sp>
        <p:nvSpPr>
          <p:cNvPr id="3" name="Content Placeholder 2">
            <a:extLst>
              <a:ext uri="{FF2B5EF4-FFF2-40B4-BE49-F238E27FC236}">
                <a16:creationId xmlns:a16="http://schemas.microsoft.com/office/drawing/2014/main" id="{BFAFE30B-C816-45C9-8D5E-635CA9C3FE2F}"/>
              </a:ext>
            </a:extLst>
          </p:cNvPr>
          <p:cNvSpPr>
            <a:spLocks noGrp="1"/>
          </p:cNvSpPr>
          <p:nvPr>
            <p:ph idx="1"/>
          </p:nvPr>
        </p:nvSpPr>
        <p:spPr/>
        <p:txBody>
          <a:bodyPr/>
          <a:lstStyle/>
          <a:p>
            <a:pPr algn="l"/>
            <a:r>
              <a:rPr lang="en-US" b="0" i="0" dirty="0">
                <a:effectLst/>
              </a:rPr>
              <a:t>Our goal is to understand, on a data-driven level, the factors contributing to and correlated with happiness. We are motivated to know what makes for a happy country. We have examined the relationships between several metrics of individual countries or regions and their happiness scores or ranks to determine their influences and effects.</a:t>
            </a:r>
          </a:p>
          <a:p>
            <a:endParaRPr lang="en-US" dirty="0"/>
          </a:p>
        </p:txBody>
      </p:sp>
    </p:spTree>
    <p:extLst>
      <p:ext uri="{BB962C8B-B14F-4D97-AF65-F5344CB8AC3E}">
        <p14:creationId xmlns:p14="http://schemas.microsoft.com/office/powerpoint/2010/main" val="920762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F96A-CE2F-405E-B325-959894CF443E}"/>
              </a:ext>
            </a:extLst>
          </p:cNvPr>
          <p:cNvSpPr>
            <a:spLocks noGrp="1"/>
          </p:cNvSpPr>
          <p:nvPr>
            <p:ph type="title"/>
          </p:nvPr>
        </p:nvSpPr>
        <p:spPr/>
        <p:txBody>
          <a:bodyPr/>
          <a:lstStyle/>
          <a:p>
            <a:r>
              <a:rPr lang="en-US" dirty="0"/>
              <a:t>World Happiness Report </a:t>
            </a:r>
          </a:p>
        </p:txBody>
      </p:sp>
      <p:sp>
        <p:nvSpPr>
          <p:cNvPr id="3" name="Content Placeholder 2">
            <a:extLst>
              <a:ext uri="{FF2B5EF4-FFF2-40B4-BE49-F238E27FC236}">
                <a16:creationId xmlns:a16="http://schemas.microsoft.com/office/drawing/2014/main" id="{587B3CF9-E33F-48EE-B692-9D3E624F5A16}"/>
              </a:ext>
            </a:extLst>
          </p:cNvPr>
          <p:cNvSpPr>
            <a:spLocks noGrp="1"/>
          </p:cNvSpPr>
          <p:nvPr>
            <p:ph idx="1"/>
          </p:nvPr>
        </p:nvSpPr>
        <p:spPr>
          <a:xfrm>
            <a:off x="1097280" y="2108201"/>
            <a:ext cx="10058400" cy="4079931"/>
          </a:xfrm>
        </p:spPr>
        <p:txBody>
          <a:bodyPr>
            <a:normAutofit lnSpcReduction="10000"/>
          </a:bodyPr>
          <a:lstStyle/>
          <a:p>
            <a:pPr>
              <a:buFont typeface="Arial" panose="020B0604020202020204" pitchFamily="34" charset="0"/>
              <a:buChar char="•"/>
            </a:pPr>
            <a:r>
              <a:rPr lang="en-US" dirty="0"/>
              <a:t> World Happiness Report, first published in 2012, invites countries to measure the happiness of their people and use this information when making policy decisions</a:t>
            </a:r>
          </a:p>
          <a:p>
            <a:pPr>
              <a:buFont typeface="Arial" panose="020B0604020202020204" pitchFamily="34" charset="0"/>
              <a:buChar char="•"/>
            </a:pPr>
            <a:r>
              <a:rPr lang="en-US" dirty="0"/>
              <a:t> Happiness Score is based on the Gallup World Poll , specifically the </a:t>
            </a:r>
            <a:r>
              <a:rPr lang="en-US" dirty="0" err="1"/>
              <a:t>Cantril</a:t>
            </a:r>
            <a:r>
              <a:rPr lang="en-US" dirty="0"/>
              <a:t> ladder question about life satisfaction – participants evaluate their current life on a 0 to 10 scale</a:t>
            </a:r>
          </a:p>
          <a:p>
            <a:pPr>
              <a:buFont typeface="Arial" panose="020B0604020202020204" pitchFamily="34" charset="0"/>
              <a:buChar char="•"/>
            </a:pPr>
            <a:r>
              <a:rPr lang="en-US" dirty="0"/>
              <a:t> Six Factors: </a:t>
            </a:r>
          </a:p>
          <a:p>
            <a:pPr lvl="1">
              <a:buFont typeface="Arial" panose="020B0604020202020204" pitchFamily="34" charset="0"/>
              <a:buChar char="•"/>
            </a:pPr>
            <a:r>
              <a:rPr lang="en-US" dirty="0"/>
              <a:t>GDP per capita</a:t>
            </a:r>
          </a:p>
          <a:p>
            <a:pPr lvl="1">
              <a:buFont typeface="Arial" panose="020B0604020202020204" pitchFamily="34" charset="0"/>
              <a:buChar char="•"/>
            </a:pPr>
            <a:r>
              <a:rPr lang="en-US" dirty="0"/>
              <a:t>Life expectancy, </a:t>
            </a:r>
          </a:p>
          <a:p>
            <a:pPr lvl="1">
              <a:buFont typeface="Arial" panose="020B0604020202020204" pitchFamily="34" charset="0"/>
              <a:buChar char="•"/>
            </a:pPr>
            <a:r>
              <a:rPr lang="en-US" dirty="0"/>
              <a:t>Social support (as measured by having someone to count on in times of trouble)</a:t>
            </a:r>
          </a:p>
          <a:p>
            <a:pPr lvl="1">
              <a:buFont typeface="Arial" panose="020B0604020202020204" pitchFamily="34" charset="0"/>
              <a:buChar char="•"/>
            </a:pPr>
            <a:r>
              <a:rPr lang="en-US" dirty="0"/>
              <a:t>Trust (as measured by a perceived absence of corruption in government and business)</a:t>
            </a:r>
          </a:p>
          <a:p>
            <a:pPr lvl="1">
              <a:buFont typeface="Arial" panose="020B0604020202020204" pitchFamily="34" charset="0"/>
              <a:buChar char="•"/>
            </a:pPr>
            <a:r>
              <a:rPr lang="en-US" dirty="0"/>
              <a:t>Perceived freedom to make life decisions, and generosity (as measured by recent donations adjusted for differences in income)</a:t>
            </a:r>
          </a:p>
        </p:txBody>
      </p:sp>
    </p:spTree>
    <p:extLst>
      <p:ext uri="{BB962C8B-B14F-4D97-AF65-F5344CB8AC3E}">
        <p14:creationId xmlns:p14="http://schemas.microsoft.com/office/powerpoint/2010/main" val="1466541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BDF6-5BC9-47F6-BEFA-160535834F66}"/>
              </a:ext>
            </a:extLst>
          </p:cNvPr>
          <p:cNvSpPr>
            <a:spLocks noGrp="1"/>
          </p:cNvSpPr>
          <p:nvPr>
            <p:ph type="title"/>
          </p:nvPr>
        </p:nvSpPr>
        <p:spPr/>
        <p:txBody>
          <a:bodyPr/>
          <a:lstStyle/>
          <a:p>
            <a:r>
              <a:rPr lang="en-US" dirty="0"/>
              <a:t>Hypothesis </a:t>
            </a:r>
          </a:p>
        </p:txBody>
      </p:sp>
      <p:sp>
        <p:nvSpPr>
          <p:cNvPr id="6" name="Content Placeholder 5">
            <a:extLst>
              <a:ext uri="{FF2B5EF4-FFF2-40B4-BE49-F238E27FC236}">
                <a16:creationId xmlns:a16="http://schemas.microsoft.com/office/drawing/2014/main" id="{DBDA9020-6FAC-416A-96D8-1F3B16E4B36E}"/>
              </a:ext>
            </a:extLst>
          </p:cNvPr>
          <p:cNvSpPr>
            <a:spLocks noGrp="1"/>
          </p:cNvSpPr>
          <p:nvPr>
            <p:ph idx="1"/>
          </p:nvPr>
        </p:nvSpPr>
        <p:spPr>
          <a:xfrm>
            <a:off x="944880" y="1997365"/>
            <a:ext cx="10058400" cy="3760891"/>
          </a:xfrm>
        </p:spPr>
        <p:txBody>
          <a:bodyPr>
            <a:normAutofit/>
          </a:bodyPr>
          <a:lstStyle/>
          <a:p>
            <a:r>
              <a:rPr lang="en-US" dirty="0"/>
              <a:t>Our hypothesis is the following factors increase levels of happiness:</a:t>
            </a:r>
          </a:p>
          <a:p>
            <a:pPr lvl="1"/>
            <a:r>
              <a:rPr lang="en-US" dirty="0"/>
              <a:t>Low unemployment rates</a:t>
            </a:r>
          </a:p>
          <a:p>
            <a:pPr lvl="1"/>
            <a:r>
              <a:rPr lang="en-US" dirty="0"/>
              <a:t>Higher Government Spend on Healthcare</a:t>
            </a:r>
          </a:p>
          <a:p>
            <a:pPr lvl="1"/>
            <a:r>
              <a:rPr lang="en-US" dirty="0"/>
              <a:t>Increased social support</a:t>
            </a:r>
          </a:p>
          <a:p>
            <a:pPr lvl="1"/>
            <a:r>
              <a:rPr lang="en-US" dirty="0"/>
              <a:t>Democratic</a:t>
            </a:r>
            <a:r>
              <a:rPr lang="en-US" i="1" dirty="0"/>
              <a:t> </a:t>
            </a:r>
            <a:r>
              <a:rPr lang="en-US" dirty="0"/>
              <a:t>government type</a:t>
            </a:r>
          </a:p>
          <a:p>
            <a:r>
              <a:rPr lang="en-US" dirty="0"/>
              <a:t>Further insight:</a:t>
            </a:r>
          </a:p>
          <a:p>
            <a:pPr lvl="1"/>
            <a:r>
              <a:rPr lang="en-US" dirty="0"/>
              <a:t>If we want to move to a ‘happy county’, what weather should we expect? </a:t>
            </a:r>
          </a:p>
          <a:p>
            <a:pPr marL="201168" lvl="1" indent="0">
              <a:buNone/>
            </a:pPr>
            <a:r>
              <a:rPr lang="en-US" dirty="0"/>
              <a:t>	</a:t>
            </a:r>
          </a:p>
        </p:txBody>
      </p:sp>
    </p:spTree>
    <p:extLst>
      <p:ext uri="{BB962C8B-B14F-4D97-AF65-F5344CB8AC3E}">
        <p14:creationId xmlns:p14="http://schemas.microsoft.com/office/powerpoint/2010/main" val="3691998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8246833E-F2D5-425E-A08E-2AF37A69288C}"/>
              </a:ext>
            </a:extLst>
          </p:cNvPr>
          <p:cNvSpPr/>
          <p:nvPr/>
        </p:nvSpPr>
        <p:spPr>
          <a:xfrm>
            <a:off x="3197243" y="1141282"/>
            <a:ext cx="5297213" cy="5023944"/>
          </a:xfrm>
          <a:prstGeom prst="ellipse">
            <a:avLst/>
          </a:prstGeom>
          <a:solidFill>
            <a:srgbClr val="99CC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C8431C-40C8-4D53-9A83-5CBF05E461D2}"/>
              </a:ext>
            </a:extLst>
          </p:cNvPr>
          <p:cNvSpPr>
            <a:spLocks noGrp="1"/>
          </p:cNvSpPr>
          <p:nvPr>
            <p:ph type="title"/>
          </p:nvPr>
        </p:nvSpPr>
        <p:spPr>
          <a:xfrm>
            <a:off x="5115384" y="211230"/>
            <a:ext cx="1540817" cy="660105"/>
          </a:xfrm>
        </p:spPr>
        <p:txBody>
          <a:bodyPr>
            <a:normAutofit fontScale="90000"/>
          </a:bodyPr>
          <a:lstStyle/>
          <a:p>
            <a:r>
              <a:rPr lang="en-US" dirty="0"/>
              <a:t>Scope</a:t>
            </a:r>
          </a:p>
        </p:txBody>
      </p:sp>
      <p:sp>
        <p:nvSpPr>
          <p:cNvPr id="4" name="Oval 3">
            <a:extLst>
              <a:ext uri="{FF2B5EF4-FFF2-40B4-BE49-F238E27FC236}">
                <a16:creationId xmlns:a16="http://schemas.microsoft.com/office/drawing/2014/main" id="{9851B5AB-191E-45C5-AF3F-A4F9AE2C0641}"/>
              </a:ext>
            </a:extLst>
          </p:cNvPr>
          <p:cNvSpPr/>
          <p:nvPr/>
        </p:nvSpPr>
        <p:spPr>
          <a:xfrm>
            <a:off x="4429056" y="2392034"/>
            <a:ext cx="2833589" cy="2473962"/>
          </a:xfrm>
          <a:prstGeom prst="ellipse">
            <a:avLst/>
          </a:prstGeom>
          <a:solidFill>
            <a:schemeClr val="accent4">
              <a:lumMod val="20000"/>
              <a:lumOff val="80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88CFDB55-1C65-42FF-BA4B-4FBAD5E20222}"/>
              </a:ext>
            </a:extLst>
          </p:cNvPr>
          <p:cNvSpPr txBox="1"/>
          <p:nvPr/>
        </p:nvSpPr>
        <p:spPr>
          <a:xfrm>
            <a:off x="5300429" y="2604783"/>
            <a:ext cx="1320691" cy="584775"/>
          </a:xfrm>
          <a:prstGeom prst="rect">
            <a:avLst/>
          </a:prstGeom>
          <a:noFill/>
          <a:ln>
            <a:solidFill>
              <a:schemeClr val="tx1"/>
            </a:solidFill>
          </a:ln>
        </p:spPr>
        <p:txBody>
          <a:bodyPr wrap="square" rtlCol="0">
            <a:spAutoFit/>
          </a:bodyPr>
          <a:lstStyle/>
          <a:p>
            <a:r>
              <a:rPr lang="en-US" sz="1600" dirty="0"/>
              <a:t>Years 2014-2019</a:t>
            </a:r>
          </a:p>
        </p:txBody>
      </p:sp>
      <p:sp>
        <p:nvSpPr>
          <p:cNvPr id="7" name="TextBox 6">
            <a:extLst>
              <a:ext uri="{FF2B5EF4-FFF2-40B4-BE49-F238E27FC236}">
                <a16:creationId xmlns:a16="http://schemas.microsoft.com/office/drawing/2014/main" id="{9E0055DA-52FD-406D-9C58-0BBBEC46D05A}"/>
              </a:ext>
            </a:extLst>
          </p:cNvPr>
          <p:cNvSpPr txBox="1"/>
          <p:nvPr/>
        </p:nvSpPr>
        <p:spPr>
          <a:xfrm>
            <a:off x="6789447" y="1887729"/>
            <a:ext cx="882869" cy="369332"/>
          </a:xfrm>
          <a:prstGeom prst="rect">
            <a:avLst/>
          </a:prstGeom>
          <a:noFill/>
          <a:ln>
            <a:solidFill>
              <a:schemeClr val="tx1"/>
            </a:solidFill>
          </a:ln>
        </p:spPr>
        <p:txBody>
          <a:bodyPr wrap="square" rtlCol="0">
            <a:spAutoFit/>
          </a:bodyPr>
          <a:lstStyle/>
          <a:p>
            <a:r>
              <a:rPr lang="en-US" dirty="0"/>
              <a:t>2020+</a:t>
            </a:r>
          </a:p>
        </p:txBody>
      </p:sp>
      <p:sp>
        <p:nvSpPr>
          <p:cNvPr id="3" name="TextBox 2">
            <a:extLst>
              <a:ext uri="{FF2B5EF4-FFF2-40B4-BE49-F238E27FC236}">
                <a16:creationId xmlns:a16="http://schemas.microsoft.com/office/drawing/2014/main" id="{1A5D9ADB-B54F-40B3-9C5D-A62761BF3C66}"/>
              </a:ext>
            </a:extLst>
          </p:cNvPr>
          <p:cNvSpPr txBox="1"/>
          <p:nvPr/>
        </p:nvSpPr>
        <p:spPr>
          <a:xfrm>
            <a:off x="4542254" y="3265466"/>
            <a:ext cx="1095375" cy="461665"/>
          </a:xfrm>
          <a:prstGeom prst="rect">
            <a:avLst/>
          </a:prstGeom>
          <a:noFill/>
          <a:ln>
            <a:solidFill>
              <a:schemeClr val="tx1"/>
            </a:solidFill>
          </a:ln>
        </p:spPr>
        <p:txBody>
          <a:bodyPr wrap="square" rtlCol="0">
            <a:spAutoFit/>
          </a:bodyPr>
          <a:lstStyle/>
          <a:p>
            <a:r>
              <a:rPr lang="en-US" sz="1200" dirty="0"/>
              <a:t>Country- level Data </a:t>
            </a:r>
          </a:p>
        </p:txBody>
      </p:sp>
      <p:sp>
        <p:nvSpPr>
          <p:cNvPr id="8" name="TextBox 7">
            <a:extLst>
              <a:ext uri="{FF2B5EF4-FFF2-40B4-BE49-F238E27FC236}">
                <a16:creationId xmlns:a16="http://schemas.microsoft.com/office/drawing/2014/main" id="{C04C92B9-2F64-4EC4-ACCF-35B66826306D}"/>
              </a:ext>
            </a:extLst>
          </p:cNvPr>
          <p:cNvSpPr txBox="1"/>
          <p:nvPr/>
        </p:nvSpPr>
        <p:spPr>
          <a:xfrm>
            <a:off x="3450683" y="2781299"/>
            <a:ext cx="838131" cy="738664"/>
          </a:xfrm>
          <a:prstGeom prst="rect">
            <a:avLst/>
          </a:prstGeom>
          <a:noFill/>
          <a:ln>
            <a:solidFill>
              <a:schemeClr val="tx1"/>
            </a:solidFill>
          </a:ln>
        </p:spPr>
        <p:txBody>
          <a:bodyPr wrap="square" rtlCol="0">
            <a:spAutoFit/>
          </a:bodyPr>
          <a:lstStyle/>
          <a:p>
            <a:r>
              <a:rPr lang="en-US" sz="1400" dirty="0"/>
              <a:t>State-level data </a:t>
            </a:r>
          </a:p>
        </p:txBody>
      </p:sp>
      <p:sp>
        <p:nvSpPr>
          <p:cNvPr id="9" name="Oval 8">
            <a:extLst>
              <a:ext uri="{FF2B5EF4-FFF2-40B4-BE49-F238E27FC236}">
                <a16:creationId xmlns:a16="http://schemas.microsoft.com/office/drawing/2014/main" id="{EC44FAE1-A227-47F9-9D0C-31558930CE4F}"/>
              </a:ext>
            </a:extLst>
          </p:cNvPr>
          <p:cNvSpPr/>
          <p:nvPr/>
        </p:nvSpPr>
        <p:spPr>
          <a:xfrm>
            <a:off x="10315574" y="5353050"/>
            <a:ext cx="295275" cy="276999"/>
          </a:xfrm>
          <a:prstGeom prst="ellipse">
            <a:avLst/>
          </a:prstGeom>
          <a:solidFill>
            <a:srgbClr val="99CC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BC59388-25E7-419B-BD65-F16E882B6055}"/>
              </a:ext>
            </a:extLst>
          </p:cNvPr>
          <p:cNvSpPr txBox="1"/>
          <p:nvPr/>
        </p:nvSpPr>
        <p:spPr>
          <a:xfrm>
            <a:off x="10610849" y="5353050"/>
            <a:ext cx="1076325" cy="276999"/>
          </a:xfrm>
          <a:prstGeom prst="rect">
            <a:avLst/>
          </a:prstGeom>
          <a:noFill/>
        </p:spPr>
        <p:txBody>
          <a:bodyPr wrap="square" rtlCol="0">
            <a:spAutoFit/>
          </a:bodyPr>
          <a:lstStyle/>
          <a:p>
            <a:r>
              <a:rPr lang="en-US" sz="1200" dirty="0"/>
              <a:t>Out of scope</a:t>
            </a:r>
          </a:p>
        </p:txBody>
      </p:sp>
      <p:sp>
        <p:nvSpPr>
          <p:cNvPr id="11" name="Oval 10">
            <a:extLst>
              <a:ext uri="{FF2B5EF4-FFF2-40B4-BE49-F238E27FC236}">
                <a16:creationId xmlns:a16="http://schemas.microsoft.com/office/drawing/2014/main" id="{CC40EDEC-11FF-453F-A411-9A8CDD98B61A}"/>
              </a:ext>
            </a:extLst>
          </p:cNvPr>
          <p:cNvSpPr/>
          <p:nvPr/>
        </p:nvSpPr>
        <p:spPr>
          <a:xfrm>
            <a:off x="10315573" y="5791200"/>
            <a:ext cx="295275" cy="276999"/>
          </a:xfrm>
          <a:prstGeom prst="ellips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DD6FDA39-93E2-4BC2-B955-1BD5D38E8D70}"/>
              </a:ext>
            </a:extLst>
          </p:cNvPr>
          <p:cNvSpPr txBox="1"/>
          <p:nvPr/>
        </p:nvSpPr>
        <p:spPr>
          <a:xfrm>
            <a:off x="10610848" y="5791199"/>
            <a:ext cx="1076325" cy="276999"/>
          </a:xfrm>
          <a:prstGeom prst="rect">
            <a:avLst/>
          </a:prstGeom>
          <a:noFill/>
        </p:spPr>
        <p:txBody>
          <a:bodyPr wrap="square" rtlCol="0">
            <a:spAutoFit/>
          </a:bodyPr>
          <a:lstStyle/>
          <a:p>
            <a:r>
              <a:rPr lang="en-US" sz="1200" dirty="0"/>
              <a:t>In scope</a:t>
            </a:r>
          </a:p>
        </p:txBody>
      </p:sp>
      <p:sp>
        <p:nvSpPr>
          <p:cNvPr id="13" name="TextBox 12">
            <a:extLst>
              <a:ext uri="{FF2B5EF4-FFF2-40B4-BE49-F238E27FC236}">
                <a16:creationId xmlns:a16="http://schemas.microsoft.com/office/drawing/2014/main" id="{B1C99F92-CD18-4DA0-B5FB-83860C1015A5}"/>
              </a:ext>
            </a:extLst>
          </p:cNvPr>
          <p:cNvSpPr txBox="1"/>
          <p:nvPr/>
        </p:nvSpPr>
        <p:spPr>
          <a:xfrm>
            <a:off x="5389247" y="3878946"/>
            <a:ext cx="1413506" cy="461665"/>
          </a:xfrm>
          <a:prstGeom prst="rect">
            <a:avLst/>
          </a:prstGeom>
          <a:noFill/>
          <a:ln>
            <a:solidFill>
              <a:schemeClr val="tx1"/>
            </a:solidFill>
          </a:ln>
        </p:spPr>
        <p:txBody>
          <a:bodyPr wrap="square" rtlCol="0">
            <a:spAutoFit/>
          </a:bodyPr>
          <a:lstStyle/>
          <a:p>
            <a:r>
              <a:rPr lang="en-US" sz="1200" b="0" i="0" dirty="0">
                <a:solidFill>
                  <a:srgbClr val="000000"/>
                </a:solidFill>
                <a:effectLst/>
              </a:rPr>
              <a:t>countries in World Happiness Report </a:t>
            </a:r>
            <a:endParaRPr lang="en-US" sz="1200" dirty="0"/>
          </a:p>
        </p:txBody>
      </p:sp>
      <p:sp>
        <p:nvSpPr>
          <p:cNvPr id="14" name="TextBox 13">
            <a:extLst>
              <a:ext uri="{FF2B5EF4-FFF2-40B4-BE49-F238E27FC236}">
                <a16:creationId xmlns:a16="http://schemas.microsoft.com/office/drawing/2014/main" id="{3988BA7A-09AB-430B-9A15-5FCD83D01971}"/>
              </a:ext>
            </a:extLst>
          </p:cNvPr>
          <p:cNvSpPr txBox="1"/>
          <p:nvPr/>
        </p:nvSpPr>
        <p:spPr>
          <a:xfrm>
            <a:off x="5360672" y="5099970"/>
            <a:ext cx="1470656" cy="646331"/>
          </a:xfrm>
          <a:prstGeom prst="rect">
            <a:avLst/>
          </a:prstGeom>
          <a:noFill/>
          <a:ln>
            <a:solidFill>
              <a:schemeClr val="tx1"/>
            </a:solidFill>
          </a:ln>
        </p:spPr>
        <p:txBody>
          <a:bodyPr wrap="square" rtlCol="0">
            <a:spAutoFit/>
          </a:bodyPr>
          <a:lstStyle/>
          <a:p>
            <a:r>
              <a:rPr lang="en-US" sz="1200" b="0" i="0" dirty="0">
                <a:solidFill>
                  <a:srgbClr val="000000"/>
                </a:solidFill>
                <a:effectLst/>
              </a:rPr>
              <a:t>countries not in World Happiness Report </a:t>
            </a:r>
            <a:endParaRPr lang="en-US" sz="1200" dirty="0"/>
          </a:p>
        </p:txBody>
      </p:sp>
    </p:spTree>
    <p:extLst>
      <p:ext uri="{BB962C8B-B14F-4D97-AF65-F5344CB8AC3E}">
        <p14:creationId xmlns:p14="http://schemas.microsoft.com/office/powerpoint/2010/main" val="332003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48D5A-30AD-492A-B053-7BF621325D34}"/>
              </a:ext>
            </a:extLst>
          </p:cNvPr>
          <p:cNvSpPr>
            <a:spLocks noGrp="1"/>
          </p:cNvSpPr>
          <p:nvPr>
            <p:ph type="title" idx="4294967295"/>
          </p:nvPr>
        </p:nvSpPr>
        <p:spPr>
          <a:xfrm>
            <a:off x="0" y="188913"/>
            <a:ext cx="10058400" cy="727075"/>
          </a:xfrm>
        </p:spPr>
        <p:txBody>
          <a:bodyPr/>
          <a:lstStyle/>
          <a:p>
            <a:r>
              <a:rPr lang="en-US" dirty="0"/>
              <a:t>Data Sources</a:t>
            </a:r>
          </a:p>
        </p:txBody>
      </p:sp>
      <p:sp>
        <p:nvSpPr>
          <p:cNvPr id="3" name="Content Placeholder 2">
            <a:extLst>
              <a:ext uri="{FF2B5EF4-FFF2-40B4-BE49-F238E27FC236}">
                <a16:creationId xmlns:a16="http://schemas.microsoft.com/office/drawing/2014/main" id="{BCB89D5E-D784-4D0B-8E4A-4DCB97C5C601}"/>
              </a:ext>
            </a:extLst>
          </p:cNvPr>
          <p:cNvSpPr>
            <a:spLocks noGrp="1"/>
          </p:cNvSpPr>
          <p:nvPr>
            <p:ph idx="4294967295"/>
          </p:nvPr>
        </p:nvSpPr>
        <p:spPr>
          <a:xfrm>
            <a:off x="1066800" y="1011056"/>
            <a:ext cx="10058400" cy="4835887"/>
          </a:xfrm>
        </p:spPr>
        <p:txBody>
          <a:bodyPr>
            <a:normAutofit lnSpcReduction="10000"/>
          </a:bodyPr>
          <a:lstStyle/>
          <a:p>
            <a:pPr marL="0" indent="0">
              <a:spcBef>
                <a:spcPts val="0"/>
              </a:spcBef>
              <a:spcAft>
                <a:spcPts val="0"/>
              </a:spcAft>
              <a:buNone/>
            </a:pPr>
            <a:r>
              <a:rPr lang="en-US" dirty="0"/>
              <a:t>World Happiness Report (base for happiness)</a:t>
            </a:r>
          </a:p>
          <a:p>
            <a:pPr>
              <a:spcBef>
                <a:spcPts val="0"/>
              </a:spcBef>
              <a:spcAft>
                <a:spcPts val="0"/>
              </a:spcAft>
            </a:pPr>
            <a:r>
              <a:rPr lang="en-US" dirty="0">
                <a:hlinkClick r:id="rId3"/>
              </a:rPr>
              <a:t>https://www.kaggle.com/unsdsn/world-happiness</a:t>
            </a:r>
            <a:endParaRPr lang="en-US" dirty="0"/>
          </a:p>
          <a:p>
            <a:pPr marL="0">
              <a:buNone/>
            </a:pPr>
            <a:r>
              <a:rPr lang="en-US" dirty="0"/>
              <a:t>World Health Organization Global Expenditure Database (for health care spend comparisons)  </a:t>
            </a:r>
            <a:r>
              <a:rPr lang="en-US" dirty="0">
                <a:hlinkClick r:id="rId4"/>
              </a:rPr>
              <a:t>https://apps.who.int/nha/database/Select/Indicators/en</a:t>
            </a:r>
            <a:endParaRPr lang="en-US" dirty="0"/>
          </a:p>
          <a:p>
            <a:pPr marL="0">
              <a:spcBef>
                <a:spcPts val="0"/>
              </a:spcBef>
              <a:buNone/>
            </a:pPr>
            <a:r>
              <a:rPr lang="en-US" b="0" i="0" dirty="0">
                <a:solidFill>
                  <a:srgbClr val="1D1C1D"/>
                </a:solidFill>
                <a:effectLst/>
                <a:latin typeface="Slack-Lato"/>
              </a:rPr>
              <a:t> </a:t>
            </a:r>
          </a:p>
          <a:p>
            <a:pPr marL="0">
              <a:spcBef>
                <a:spcPts val="0"/>
              </a:spcBef>
              <a:buNone/>
            </a:pPr>
            <a:r>
              <a:rPr lang="en-US" b="0" i="0" dirty="0">
                <a:solidFill>
                  <a:srgbClr val="1D1C1D"/>
                </a:solidFill>
                <a:effectLst/>
              </a:rPr>
              <a:t>International Monetary Fund (for unemploymen</a:t>
            </a:r>
            <a:r>
              <a:rPr lang="en-US" dirty="0">
                <a:solidFill>
                  <a:srgbClr val="1D1C1D"/>
                </a:solidFill>
              </a:rPr>
              <a:t>t data)</a:t>
            </a:r>
            <a:endParaRPr lang="en-US" b="0" i="0" dirty="0">
              <a:solidFill>
                <a:srgbClr val="1D1C1D"/>
              </a:solidFill>
              <a:effectLst/>
            </a:endParaRPr>
          </a:p>
          <a:p>
            <a:pPr marL="0">
              <a:spcBef>
                <a:spcPts val="0"/>
              </a:spcBef>
              <a:spcAft>
                <a:spcPts val="0"/>
              </a:spcAft>
              <a:buNone/>
            </a:pPr>
            <a:r>
              <a:rPr lang="en-US" dirty="0">
                <a:hlinkClick r:id="rId5"/>
              </a:rPr>
              <a:t>https://www.imf.org/en/Publications/SPROLLS/world-economic-outlook-databases#sort=%40imfdate%20descending</a:t>
            </a:r>
            <a:endParaRPr lang="en-US" dirty="0"/>
          </a:p>
          <a:p>
            <a:pPr marL="0">
              <a:spcBef>
                <a:spcPts val="0"/>
              </a:spcBef>
              <a:spcAft>
                <a:spcPts val="0"/>
              </a:spcAft>
              <a:buNone/>
            </a:pPr>
            <a:endParaRPr lang="en-US" b="0" i="0" dirty="0">
              <a:solidFill>
                <a:srgbClr val="1D1C1D"/>
              </a:solidFill>
              <a:effectLst/>
              <a:latin typeface="Slack-Lato"/>
            </a:endParaRPr>
          </a:p>
          <a:p>
            <a:pPr marL="0">
              <a:spcBef>
                <a:spcPts val="0"/>
              </a:spcBef>
              <a:spcAft>
                <a:spcPts val="0"/>
              </a:spcAft>
              <a:buNone/>
            </a:pPr>
            <a:r>
              <a:rPr lang="en-US" b="0" i="0" dirty="0">
                <a:solidFill>
                  <a:srgbClr val="1D1C1D"/>
                </a:solidFill>
                <a:effectLst/>
              </a:rPr>
              <a:t>World Bank Data Catalogue (government types)</a:t>
            </a:r>
          </a:p>
          <a:p>
            <a:pPr marL="0">
              <a:spcBef>
                <a:spcPts val="0"/>
              </a:spcBef>
              <a:spcAft>
                <a:spcPts val="0"/>
              </a:spcAft>
              <a:buNone/>
            </a:pPr>
            <a:r>
              <a:rPr lang="en-US" dirty="0">
                <a:hlinkClick r:id="rId6"/>
              </a:rPr>
              <a:t>https://documents.worldbank.org/</a:t>
            </a:r>
            <a:endParaRPr lang="en-US" dirty="0"/>
          </a:p>
          <a:p>
            <a:pPr marL="0">
              <a:spcBef>
                <a:spcPts val="0"/>
              </a:spcBef>
              <a:spcAft>
                <a:spcPts val="0"/>
              </a:spcAft>
              <a:buNone/>
            </a:pPr>
            <a:endParaRPr lang="en-US" dirty="0"/>
          </a:p>
          <a:p>
            <a:pPr marL="0">
              <a:spcBef>
                <a:spcPts val="0"/>
              </a:spcBef>
              <a:spcAft>
                <a:spcPts val="0"/>
              </a:spcAft>
              <a:buNone/>
            </a:pPr>
            <a:r>
              <a:rPr lang="en-US" dirty="0"/>
              <a:t>Weather API (current weather) </a:t>
            </a:r>
          </a:p>
          <a:p>
            <a:pPr marL="0">
              <a:spcBef>
                <a:spcPts val="0"/>
              </a:spcBef>
              <a:spcAft>
                <a:spcPts val="0"/>
              </a:spcAft>
              <a:buNone/>
            </a:pPr>
            <a:r>
              <a:rPr lang="en-US" dirty="0">
                <a:hlinkClick r:id="rId7"/>
              </a:rPr>
              <a:t>https://openweathermap.org/api</a:t>
            </a:r>
            <a:endParaRPr lang="en-US" dirty="0"/>
          </a:p>
          <a:p>
            <a:pPr marL="0">
              <a:spcBef>
                <a:spcPts val="0"/>
              </a:spcBef>
              <a:spcAft>
                <a:spcPts val="0"/>
              </a:spcAft>
              <a:buNone/>
            </a:pPr>
            <a:endParaRPr lang="en-US" dirty="0"/>
          </a:p>
          <a:p>
            <a:pPr marL="0">
              <a:spcBef>
                <a:spcPts val="0"/>
              </a:spcBef>
              <a:spcAft>
                <a:spcPts val="0"/>
              </a:spcAft>
              <a:buNone/>
            </a:pPr>
            <a:endParaRPr lang="en-US" dirty="0"/>
          </a:p>
          <a:p>
            <a:pPr marL="0">
              <a:spcBef>
                <a:spcPts val="0"/>
              </a:spcBef>
              <a:spcAft>
                <a:spcPts val="0"/>
              </a:spcAft>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673888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4697-40A8-4A20-BEA7-9C3CD9BF1B13}"/>
              </a:ext>
            </a:extLst>
          </p:cNvPr>
          <p:cNvSpPr>
            <a:spLocks noGrp="1"/>
          </p:cNvSpPr>
          <p:nvPr>
            <p:ph type="title"/>
          </p:nvPr>
        </p:nvSpPr>
        <p:spPr/>
        <p:txBody>
          <a:bodyPr/>
          <a:lstStyle/>
          <a:p>
            <a:r>
              <a:rPr lang="en-US" dirty="0"/>
              <a:t>Data exploration and clean –up process</a:t>
            </a:r>
          </a:p>
        </p:txBody>
      </p:sp>
      <p:sp>
        <p:nvSpPr>
          <p:cNvPr id="3" name="Content Placeholder 2">
            <a:extLst>
              <a:ext uri="{FF2B5EF4-FFF2-40B4-BE49-F238E27FC236}">
                <a16:creationId xmlns:a16="http://schemas.microsoft.com/office/drawing/2014/main" id="{7A46F957-96D1-42A8-A7C2-876D10956B3C}"/>
              </a:ext>
            </a:extLst>
          </p:cNvPr>
          <p:cNvSpPr>
            <a:spLocks noGrp="1"/>
          </p:cNvSpPr>
          <p:nvPr>
            <p:ph idx="1"/>
          </p:nvPr>
        </p:nvSpPr>
        <p:spPr>
          <a:xfrm>
            <a:off x="252327" y="1876707"/>
            <a:ext cx="11287631" cy="4304174"/>
          </a:xfrm>
        </p:spPr>
        <p:txBody>
          <a:bodyPr>
            <a:normAutofit/>
          </a:bodyPr>
          <a:lstStyle/>
          <a:p>
            <a:r>
              <a:rPr lang="en-US" dirty="0"/>
              <a:t>World Happiness Report (WHR) was base of the project</a:t>
            </a:r>
          </a:p>
          <a:p>
            <a:pPr lvl="1"/>
            <a:r>
              <a:rPr lang="en-US" dirty="0"/>
              <a:t>Obtained additional external datasets to see what other factors would influence happiness</a:t>
            </a:r>
          </a:p>
          <a:p>
            <a:pPr lvl="1"/>
            <a:r>
              <a:rPr lang="en-US" dirty="0"/>
              <a:t>Identify top (and bottom) counties based on happiness </a:t>
            </a:r>
          </a:p>
          <a:p>
            <a:pPr lvl="1"/>
            <a:r>
              <a:rPr lang="en-US" dirty="0"/>
              <a:t>Each exploration has a file with required applicable csv’s, merged appropriate dataset with WHR on ‘Country’</a:t>
            </a:r>
          </a:p>
          <a:p>
            <a:r>
              <a:rPr lang="en-US" dirty="0"/>
              <a:t>Clean Up</a:t>
            </a:r>
          </a:p>
          <a:p>
            <a:pPr lvl="1"/>
            <a:r>
              <a:rPr lang="en-US" dirty="0"/>
              <a:t>Remove </a:t>
            </a:r>
            <a:r>
              <a:rPr lang="en-US" dirty="0" err="1"/>
              <a:t>NaN’s</a:t>
            </a:r>
            <a:r>
              <a:rPr lang="en-US" dirty="0"/>
              <a:t> from datasets</a:t>
            </a:r>
          </a:p>
          <a:p>
            <a:pPr lvl="1"/>
            <a:r>
              <a:rPr lang="en-US" dirty="0"/>
              <a:t>Rename duplicate column names for clarity </a:t>
            </a:r>
          </a:p>
        </p:txBody>
      </p:sp>
      <p:pic>
        <p:nvPicPr>
          <p:cNvPr id="5" name="Picture 4">
            <a:extLst>
              <a:ext uri="{FF2B5EF4-FFF2-40B4-BE49-F238E27FC236}">
                <a16:creationId xmlns:a16="http://schemas.microsoft.com/office/drawing/2014/main" id="{38D9B8D1-BB66-4D3F-930B-2386A8798EF6}"/>
              </a:ext>
            </a:extLst>
          </p:cNvPr>
          <p:cNvPicPr>
            <a:picLocks noChangeAspect="1"/>
          </p:cNvPicPr>
          <p:nvPr/>
        </p:nvPicPr>
        <p:blipFill>
          <a:blip r:embed="rId3"/>
          <a:stretch>
            <a:fillRect/>
          </a:stretch>
        </p:blipFill>
        <p:spPr>
          <a:xfrm>
            <a:off x="46086" y="4522114"/>
            <a:ext cx="6528046" cy="941214"/>
          </a:xfrm>
          <a:prstGeom prst="rect">
            <a:avLst/>
          </a:prstGeom>
        </p:spPr>
      </p:pic>
      <p:pic>
        <p:nvPicPr>
          <p:cNvPr id="7" name="Picture 6">
            <a:extLst>
              <a:ext uri="{FF2B5EF4-FFF2-40B4-BE49-F238E27FC236}">
                <a16:creationId xmlns:a16="http://schemas.microsoft.com/office/drawing/2014/main" id="{B1C2A2CB-1AA0-4C36-8BEA-485C966A0E08}"/>
              </a:ext>
            </a:extLst>
          </p:cNvPr>
          <p:cNvPicPr>
            <a:picLocks noChangeAspect="1"/>
          </p:cNvPicPr>
          <p:nvPr/>
        </p:nvPicPr>
        <p:blipFill>
          <a:blip r:embed="rId4"/>
          <a:stretch>
            <a:fillRect/>
          </a:stretch>
        </p:blipFill>
        <p:spPr>
          <a:xfrm>
            <a:off x="6528046" y="3387238"/>
            <a:ext cx="5323275" cy="1419540"/>
          </a:xfrm>
          <a:prstGeom prst="rect">
            <a:avLst/>
          </a:prstGeom>
        </p:spPr>
      </p:pic>
      <p:pic>
        <p:nvPicPr>
          <p:cNvPr id="9" name="Picture 8">
            <a:extLst>
              <a:ext uri="{FF2B5EF4-FFF2-40B4-BE49-F238E27FC236}">
                <a16:creationId xmlns:a16="http://schemas.microsoft.com/office/drawing/2014/main" id="{A8FD8300-B107-4CA0-96D5-B25B7E48F402}"/>
              </a:ext>
            </a:extLst>
          </p:cNvPr>
          <p:cNvPicPr>
            <a:picLocks noChangeAspect="1"/>
          </p:cNvPicPr>
          <p:nvPr/>
        </p:nvPicPr>
        <p:blipFill>
          <a:blip r:embed="rId5"/>
          <a:stretch>
            <a:fillRect/>
          </a:stretch>
        </p:blipFill>
        <p:spPr>
          <a:xfrm>
            <a:off x="46086" y="5561528"/>
            <a:ext cx="5913161" cy="521153"/>
          </a:xfrm>
          <a:prstGeom prst="rect">
            <a:avLst/>
          </a:prstGeom>
        </p:spPr>
      </p:pic>
    </p:spTree>
    <p:extLst>
      <p:ext uri="{BB962C8B-B14F-4D97-AF65-F5344CB8AC3E}">
        <p14:creationId xmlns:p14="http://schemas.microsoft.com/office/powerpoint/2010/main" val="1623361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C775-7743-490C-BDD1-FE3D6A6CFA8B}"/>
              </a:ext>
            </a:extLst>
          </p:cNvPr>
          <p:cNvSpPr>
            <a:spLocks noGrp="1"/>
          </p:cNvSpPr>
          <p:nvPr>
            <p:ph type="title"/>
          </p:nvPr>
        </p:nvSpPr>
        <p:spPr/>
        <p:txBody>
          <a:bodyPr/>
          <a:lstStyle/>
          <a:p>
            <a:r>
              <a:rPr lang="en-US" dirty="0"/>
              <a:t>Analysis Process</a:t>
            </a:r>
          </a:p>
        </p:txBody>
      </p:sp>
      <p:sp>
        <p:nvSpPr>
          <p:cNvPr id="3" name="Content Placeholder 2">
            <a:extLst>
              <a:ext uri="{FF2B5EF4-FFF2-40B4-BE49-F238E27FC236}">
                <a16:creationId xmlns:a16="http://schemas.microsoft.com/office/drawing/2014/main" id="{832D2E2A-53E8-4669-8BE9-098CC8BEBDC3}"/>
              </a:ext>
            </a:extLst>
          </p:cNvPr>
          <p:cNvSpPr>
            <a:spLocks noGrp="1"/>
          </p:cNvSpPr>
          <p:nvPr>
            <p:ph idx="1"/>
          </p:nvPr>
        </p:nvSpPr>
        <p:spPr>
          <a:xfrm>
            <a:off x="1066800" y="2144060"/>
            <a:ext cx="10058400" cy="3760891"/>
          </a:xfrm>
        </p:spPr>
        <p:txBody>
          <a:bodyPr/>
          <a:lstStyle/>
          <a:p>
            <a:r>
              <a:rPr lang="en-US" dirty="0"/>
              <a:t>Calculating numerical correlations     Scatter plots and linear regression  </a:t>
            </a:r>
          </a:p>
          <a:p>
            <a:r>
              <a:rPr lang="en-US" dirty="0"/>
              <a:t>Understanding categorical correlations     Bar charts</a:t>
            </a:r>
          </a:p>
          <a:p>
            <a:r>
              <a:rPr lang="en-US" dirty="0"/>
              <a:t>Calculating relationship with more than 2 variables      Scatter plots with color label </a:t>
            </a:r>
          </a:p>
          <a:p>
            <a:endParaRPr lang="en-US" dirty="0"/>
          </a:p>
        </p:txBody>
      </p:sp>
      <p:sp>
        <p:nvSpPr>
          <p:cNvPr id="4" name="Arrow: Right 3">
            <a:extLst>
              <a:ext uri="{FF2B5EF4-FFF2-40B4-BE49-F238E27FC236}">
                <a16:creationId xmlns:a16="http://schemas.microsoft.com/office/drawing/2014/main" id="{E0451C67-3373-448D-856D-E7AE30BA0330}"/>
              </a:ext>
            </a:extLst>
          </p:cNvPr>
          <p:cNvSpPr/>
          <p:nvPr/>
        </p:nvSpPr>
        <p:spPr>
          <a:xfrm>
            <a:off x="4705350" y="2238375"/>
            <a:ext cx="304800" cy="18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D670AFF0-1017-4234-B906-2BAC8D494F18}"/>
              </a:ext>
            </a:extLst>
          </p:cNvPr>
          <p:cNvSpPr/>
          <p:nvPr/>
        </p:nvSpPr>
        <p:spPr>
          <a:xfrm>
            <a:off x="5191125" y="2773361"/>
            <a:ext cx="304800" cy="18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1FF8A7DA-46D3-405C-93C1-EDB25F8610F7}"/>
              </a:ext>
            </a:extLst>
          </p:cNvPr>
          <p:cNvSpPr/>
          <p:nvPr/>
        </p:nvSpPr>
        <p:spPr>
          <a:xfrm>
            <a:off x="6524143" y="3248025"/>
            <a:ext cx="304800" cy="18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28ECA46-3E78-44C0-B475-BC908C6A3A34}"/>
              </a:ext>
            </a:extLst>
          </p:cNvPr>
          <p:cNvPicPr>
            <a:picLocks noChangeAspect="1"/>
          </p:cNvPicPr>
          <p:nvPr/>
        </p:nvPicPr>
        <p:blipFill rotWithShape="1">
          <a:blip r:embed="rId3"/>
          <a:srcRect b="19535"/>
          <a:stretch/>
        </p:blipFill>
        <p:spPr>
          <a:xfrm>
            <a:off x="91962" y="3511681"/>
            <a:ext cx="6362010" cy="1559654"/>
          </a:xfrm>
          <a:prstGeom prst="rect">
            <a:avLst/>
          </a:prstGeom>
        </p:spPr>
      </p:pic>
      <p:pic>
        <p:nvPicPr>
          <p:cNvPr id="9" name="Picture 8">
            <a:extLst>
              <a:ext uri="{FF2B5EF4-FFF2-40B4-BE49-F238E27FC236}">
                <a16:creationId xmlns:a16="http://schemas.microsoft.com/office/drawing/2014/main" id="{8E0CAEB6-F4B7-42A0-9A9F-8BBB5372FEB9}"/>
              </a:ext>
            </a:extLst>
          </p:cNvPr>
          <p:cNvPicPr>
            <a:picLocks noChangeAspect="1"/>
          </p:cNvPicPr>
          <p:nvPr/>
        </p:nvPicPr>
        <p:blipFill rotWithShape="1">
          <a:blip r:embed="rId4"/>
          <a:srcRect r="13324" b="9973"/>
          <a:stretch/>
        </p:blipFill>
        <p:spPr>
          <a:xfrm>
            <a:off x="5685038" y="4261059"/>
            <a:ext cx="6415000" cy="2050592"/>
          </a:xfrm>
          <a:prstGeom prst="rect">
            <a:avLst/>
          </a:prstGeom>
        </p:spPr>
      </p:pic>
    </p:spTree>
    <p:extLst>
      <p:ext uri="{BB962C8B-B14F-4D97-AF65-F5344CB8AC3E}">
        <p14:creationId xmlns:p14="http://schemas.microsoft.com/office/powerpoint/2010/main" val="1612516991"/>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{D9BA43C6-5AF4-4323-940C-36D936511183}tf11437505_win32</Template>
  <TotalTime>857</TotalTime>
  <Words>901</Words>
  <Application>Microsoft Office PowerPoint</Application>
  <PresentationFormat>Widescreen</PresentationFormat>
  <Paragraphs>128</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Georgia Pro Cond Light</vt:lpstr>
      <vt:lpstr>Helvetica Neue</vt:lpstr>
      <vt:lpstr>Roboto</vt:lpstr>
      <vt:lpstr>Slack-Lato</vt:lpstr>
      <vt:lpstr>Speak Pro</vt:lpstr>
      <vt:lpstr>RetrospectVTI</vt:lpstr>
      <vt:lpstr>Key to Happiness</vt:lpstr>
      <vt:lpstr>Team Members</vt:lpstr>
      <vt:lpstr>Objective </vt:lpstr>
      <vt:lpstr>World Happiness Report </vt:lpstr>
      <vt:lpstr>Hypothesis </vt:lpstr>
      <vt:lpstr>Scope</vt:lpstr>
      <vt:lpstr>Data Sources</vt:lpstr>
      <vt:lpstr>Data exploration and clean –up process</vt:lpstr>
      <vt:lpstr>Analysis Process</vt:lpstr>
      <vt:lpstr>Happiness Score</vt:lpstr>
      <vt:lpstr>Unemployment/Happiness Correlation </vt:lpstr>
      <vt:lpstr>Healthcare/Happiness Correlation</vt:lpstr>
      <vt:lpstr>Social Support/Happiness Correlation </vt:lpstr>
      <vt:lpstr>Government Types/Happiness </vt:lpstr>
      <vt:lpstr>What’s the weather today for our happy countries? </vt:lpstr>
      <vt:lpstr>Implications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to Happiness</dc:title>
  <dc:creator>Greg Beatty</dc:creator>
  <cp:lastModifiedBy>Bismaad Minhas</cp:lastModifiedBy>
  <cp:revision>122</cp:revision>
  <dcterms:created xsi:type="dcterms:W3CDTF">2021-02-07T02:16:07Z</dcterms:created>
  <dcterms:modified xsi:type="dcterms:W3CDTF">2021-02-19T14:19:24Z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