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66" r:id="rId5"/>
    <p:sldId id="309" r:id="rId6"/>
    <p:sldId id="310" r:id="rId7"/>
    <p:sldId id="328" r:id="rId8"/>
    <p:sldId id="312" r:id="rId9"/>
    <p:sldId id="311" r:id="rId10"/>
    <p:sldId id="313" r:id="rId11"/>
    <p:sldId id="326" r:id="rId12"/>
    <p:sldId id="322" r:id="rId13"/>
    <p:sldId id="315" r:id="rId14"/>
    <p:sldId id="318" r:id="rId15"/>
    <p:sldId id="319" r:id="rId16"/>
    <p:sldId id="316" r:id="rId17"/>
    <p:sldId id="314" r:id="rId18"/>
    <p:sldId id="321" r:id="rId19"/>
    <p:sldId id="325" r:id="rId20"/>
    <p:sldId id="329" r:id="rId21"/>
    <p:sldId id="327" r:id="rId22"/>
    <p:sldId id="33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5" autoAdjust="0"/>
    <p:restoredTop sz="70281" autoAdjust="0"/>
  </p:normalViewPr>
  <p:slideViewPr>
    <p:cSldViewPr snapToGrid="0">
      <p:cViewPr varScale="1">
        <p:scale>
          <a:sx n="60" d="100"/>
          <a:sy n="60" d="100"/>
        </p:scale>
        <p:origin x="1406" y="58"/>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2555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 Change graph label to avg social support and move happiness to Y axis </a:t>
            </a:r>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 update assembly elected </a:t>
            </a:r>
            <a:r>
              <a:rPr lang="en-US" dirty="0" err="1"/>
              <a:t>pres</a:t>
            </a:r>
            <a:r>
              <a:rPr lang="en-US" dirty="0"/>
              <a:t> info</a:t>
            </a:r>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-Add labels for scatter plot or pick a country and show the weather – add in happiness level by region (top 5) </a:t>
            </a:r>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16</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17</a:t>
            </a:fld>
            <a:endParaRPr lang="en-US"/>
          </a:p>
        </p:txBody>
      </p:sp>
    </p:spTree>
    <p:extLst>
      <p:ext uri="{BB962C8B-B14F-4D97-AF65-F5344CB8AC3E}">
        <p14:creationId xmlns:p14="http://schemas.microsoft.com/office/powerpoint/2010/main" val="284315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Bismaad:</a:t>
            </a:r>
          </a:p>
          <a:p>
            <a:pPr marL="171450" indent="-171450">
              <a:buFont typeface="Arial" panose="020B0604020202020204" pitchFamily="34" charset="0"/>
              <a:buChar char="•"/>
            </a:pPr>
            <a:r>
              <a:rPr lang="en-US" dirty="0"/>
              <a:t>A majority of the countries in the dataset have scores between 5.0 and 5.9</a:t>
            </a:r>
          </a:p>
          <a:p>
            <a:pPr marL="171450" indent="-171450">
              <a:buFont typeface="Arial" panose="020B0604020202020204" pitchFamily="34" charset="0"/>
              <a:buChar char="•"/>
            </a:pPr>
            <a:r>
              <a:rPr lang="en-US" dirty="0"/>
              <a:t>The graphs in the right show the changes in Happiness Scores for the 10 countries with the highest average happiness score and 10 countries with the lowest average happiness score</a:t>
            </a:r>
          </a:p>
        </p:txBody>
      </p:sp>
      <p:sp>
        <p:nvSpPr>
          <p:cNvPr id="4" name="Slide Number Placeholder 3"/>
          <p:cNvSpPr>
            <a:spLocks noGrp="1"/>
          </p:cNvSpPr>
          <p:nvPr>
            <p:ph type="sldNum" sz="quarter" idx="5"/>
          </p:nvPr>
        </p:nvSpPr>
        <p:spPr/>
        <p:txBody>
          <a:bodyPr/>
          <a:lstStyle/>
          <a:p>
            <a:fld id="{324829E9-F6A8-4625-9F43-B0C3F979AFB3}" type="slidenum">
              <a:rPr lang="en-US" smtClean="0"/>
              <a:t>18</a:t>
            </a:fld>
            <a:endParaRPr lang="en-US"/>
          </a:p>
        </p:txBody>
      </p:sp>
    </p:spTree>
    <p:extLst>
      <p:ext uri="{BB962C8B-B14F-4D97-AF65-F5344CB8AC3E}">
        <p14:creationId xmlns:p14="http://schemas.microsoft.com/office/powerpoint/2010/main" val="1262717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Substantial differences across regions</a:t>
            </a:r>
          </a:p>
          <a:p>
            <a:pPr marL="628650" lvl="1" indent="-171450">
              <a:buFont typeface="Arial" panose="020B0604020202020204" pitchFamily="34" charset="0"/>
              <a:buChar char="•"/>
            </a:pPr>
            <a:r>
              <a:rPr lang="en-US" dirty="0"/>
              <a:t>Highest scores are 7.29 (Australia and New Zealand) and 7.17 (North America)</a:t>
            </a:r>
          </a:p>
          <a:p>
            <a:pPr marL="628650" lvl="1" indent="-171450">
              <a:buFont typeface="Arial" panose="020B0604020202020204" pitchFamily="34" charset="0"/>
              <a:buChar char="•"/>
            </a:pPr>
            <a:r>
              <a:rPr lang="en-US" dirty="0"/>
              <a:t>Lowest scores are 4.19 (Sub-Saharan Africa) and 4.58 (Southern Asia)</a:t>
            </a:r>
          </a:p>
          <a:p>
            <a:pPr marL="171450" lvl="0" indent="-171450">
              <a:buFont typeface="Arial" panose="020B0604020202020204" pitchFamily="34" charset="0"/>
              <a:buChar char="•"/>
            </a:pPr>
            <a:r>
              <a:rPr lang="en-US" dirty="0"/>
              <a:t>Differences between regions of the world that are next to each other:</a:t>
            </a:r>
          </a:p>
          <a:p>
            <a:pPr marL="628650" lvl="1" indent="-171450">
              <a:buFont typeface="Arial" panose="020B0604020202020204" pitchFamily="34" charset="0"/>
              <a:buChar char="•"/>
            </a:pPr>
            <a:r>
              <a:rPr lang="en-US" dirty="0"/>
              <a:t>Western Europe = 6.79</a:t>
            </a:r>
          </a:p>
          <a:p>
            <a:pPr marL="628650" lvl="1" indent="-171450">
              <a:buFont typeface="Arial" panose="020B0604020202020204" pitchFamily="34" charset="0"/>
              <a:buChar char="•"/>
            </a:pPr>
            <a:r>
              <a:rPr lang="en-US" dirty="0"/>
              <a:t>Central and Eastern Europe = 5.44</a:t>
            </a:r>
          </a:p>
          <a:p>
            <a:pPr marL="628650" lvl="1" indent="-171450">
              <a:buFont typeface="Arial" panose="020B0604020202020204" pitchFamily="34" charset="0"/>
              <a:buChar char="•"/>
            </a:pPr>
            <a:r>
              <a:rPr lang="en-US" dirty="0"/>
              <a:t>That is </a:t>
            </a:r>
            <a:r>
              <a:rPr lang="en-US"/>
              <a:t>an increase of 24.8%</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19</a:t>
            </a:fld>
            <a:endParaRPr lang="en-US"/>
          </a:p>
        </p:txBody>
      </p:sp>
    </p:spTree>
    <p:extLst>
      <p:ext uri="{BB962C8B-B14F-4D97-AF65-F5344CB8AC3E}">
        <p14:creationId xmlns:p14="http://schemas.microsoft.com/office/powerpoint/2010/main" val="101716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Bismaad</a:t>
            </a:r>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241975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r>
              <a:rPr lang="en-US" dirty="0"/>
              <a:t> – screenshot of cleanup </a:t>
            </a:r>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r>
              <a:rPr lang="en-US" dirty="0"/>
              <a:t> to present and enter screenshots </a:t>
            </a:r>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95748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02667-EB09-497F-98B6-DD32A821EB02}"/>
              </a:ext>
            </a:extLst>
          </p:cNvPr>
          <p:cNvPicPr>
            <a:picLocks noChangeAspect="1"/>
          </p:cNvPicPr>
          <p:nvPr/>
        </p:nvPicPr>
        <p:blipFill rotWithShape="1">
          <a:blip r:embed="rId3"/>
          <a:srcRect l="579"/>
          <a:stretch/>
        </p:blipFill>
        <p:spPr>
          <a:xfrm>
            <a:off x="137469" y="914691"/>
            <a:ext cx="5327213" cy="4529954"/>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4"/>
          <a:stretch>
            <a:fillRect/>
          </a:stretch>
        </p:blipFill>
        <p:spPr>
          <a:xfrm>
            <a:off x="6058441" y="1465194"/>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rotWithShape="1">
          <a:blip r:embed="rId5"/>
          <a:srcRect l="2632" t="2679" r="6947" b="8328"/>
          <a:stretch/>
        </p:blipFill>
        <p:spPr>
          <a:xfrm>
            <a:off x="7932209" y="0"/>
            <a:ext cx="4047866" cy="3077600"/>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091736" y="4323379"/>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between low unemployment and happiness </a:t>
            </a:r>
          </a:p>
        </p:txBody>
      </p:sp>
      <p:cxnSp>
        <p:nvCxnSpPr>
          <p:cNvPr id="14" name="Straight Arrow Connector 13">
            <a:extLst>
              <a:ext uri="{FF2B5EF4-FFF2-40B4-BE49-F238E27FC236}">
                <a16:creationId xmlns:a16="http://schemas.microsoft.com/office/drawing/2014/main" id="{C1715B34-5971-442B-8DB8-5ACAA89C01BC}"/>
              </a:ext>
            </a:extLst>
          </p:cNvPr>
          <p:cNvCxnSpPr>
            <a:cxnSpLocks/>
          </p:cNvCxnSpPr>
          <p:nvPr/>
        </p:nvCxnSpPr>
        <p:spPr>
          <a:xfrm flipV="1">
            <a:off x="7978462" y="647861"/>
            <a:ext cx="1955674" cy="21809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rotWithShape="1">
          <a:blip r:embed="rId6"/>
          <a:srcRect l="3875" t="3421" r="2778" b="2653"/>
          <a:stretch/>
        </p:blipFill>
        <p:spPr>
          <a:xfrm>
            <a:off x="7884716" y="3058732"/>
            <a:ext cx="4142853" cy="3324412"/>
          </a:xfrm>
          <a:prstGeom prst="rect">
            <a:avLst/>
          </a:prstGeom>
        </p:spPr>
      </p:pic>
      <p:cxnSp>
        <p:nvCxnSpPr>
          <p:cNvPr id="17" name="Straight Arrow Connector 16">
            <a:extLst>
              <a:ext uri="{FF2B5EF4-FFF2-40B4-BE49-F238E27FC236}">
                <a16:creationId xmlns:a16="http://schemas.microsoft.com/office/drawing/2014/main" id="{3D0464FC-42F2-4B58-BFC6-2396FF4411AE}"/>
              </a:ext>
            </a:extLst>
          </p:cNvPr>
          <p:cNvCxnSpPr>
            <a:cxnSpLocks/>
          </p:cNvCxnSpPr>
          <p:nvPr/>
        </p:nvCxnSpPr>
        <p:spPr>
          <a:xfrm>
            <a:off x="7932209" y="3780401"/>
            <a:ext cx="2023933" cy="10133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EAE9AF7C-A221-446D-8B8C-C67AE961C06A}"/>
              </a:ext>
            </a:extLst>
          </p:cNvPr>
          <p:cNvSpPr txBox="1"/>
          <p:nvPr/>
        </p:nvSpPr>
        <p:spPr>
          <a:xfrm>
            <a:off x="5544587" y="2693348"/>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spTree>
    <p:extLst>
      <p:ext uri="{BB962C8B-B14F-4D97-AF65-F5344CB8AC3E}">
        <p14:creationId xmlns:p14="http://schemas.microsoft.com/office/powerpoint/2010/main" val="3862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5123687" y="1289036"/>
            <a:ext cx="2408253"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5"/>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pic>
        <p:nvPicPr>
          <p:cNvPr id="18" name="Picture 17">
            <a:extLst>
              <a:ext uri="{FF2B5EF4-FFF2-40B4-BE49-F238E27FC236}">
                <a16:creationId xmlns:a16="http://schemas.microsoft.com/office/drawing/2014/main" id="{DFD455F5-6208-4801-BD80-3E729CAC2697}"/>
              </a:ext>
            </a:extLst>
          </p:cNvPr>
          <p:cNvPicPr>
            <a:picLocks noChangeAspect="1"/>
          </p:cNvPicPr>
          <p:nvPr/>
        </p:nvPicPr>
        <p:blipFill>
          <a:blip r:embed="rId6"/>
          <a:stretch>
            <a:fillRect/>
          </a:stretch>
        </p:blipFill>
        <p:spPr>
          <a:xfrm>
            <a:off x="67217" y="1161823"/>
            <a:ext cx="5022545" cy="2762124"/>
          </a:xfrm>
          <a:prstGeom prst="rect">
            <a:avLst/>
          </a:prstGeom>
        </p:spPr>
      </p:pic>
    </p:spTree>
    <p:extLst>
      <p:ext uri="{BB962C8B-B14F-4D97-AF65-F5344CB8AC3E}">
        <p14:creationId xmlns:p14="http://schemas.microsoft.com/office/powerpoint/2010/main" val="377024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a:xfrm>
            <a:off x="1097280" y="397909"/>
            <a:ext cx="10058400" cy="1026160"/>
          </a:xfrm>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703996" cy="2308324"/>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 Direct Presidential </a:t>
            </a:r>
            <a:r>
              <a:rPr lang="en-US" sz="1600" b="0" i="0" dirty="0">
                <a:solidFill>
                  <a:srgbClr val="000000"/>
                </a:solidFill>
                <a:effectLst/>
                <a:latin typeface="Helvetica Neue"/>
              </a:rPr>
              <a:t>– Countries in which people vote for the executive leader directly. (ex: USA, MX, Peru)</a:t>
            </a:r>
          </a:p>
          <a:p>
            <a:pPr>
              <a:buFont typeface="Arial" panose="020B0604020202020204" pitchFamily="34" charset="0"/>
              <a:buChar char="•"/>
            </a:pPr>
            <a:endParaRPr lang="en-US" sz="1600" b="0" i="0" dirty="0">
              <a:solidFill>
                <a:srgbClr val="000000"/>
              </a:solidFill>
              <a:effectLst/>
              <a:latin typeface="Helvetica Neue"/>
            </a:endParaRPr>
          </a:p>
          <a:p>
            <a:pPr>
              <a:buFont typeface="Arial" panose="020B0604020202020204" pitchFamily="34" charset="0"/>
              <a:buChar char="•"/>
            </a:pPr>
            <a:r>
              <a:rPr lang="en-US" sz="1600" b="1" i="0" dirty="0">
                <a:solidFill>
                  <a:srgbClr val="000000"/>
                </a:solidFill>
                <a:effectLst/>
                <a:highlight>
                  <a:srgbClr val="FFFF00"/>
                </a:highlight>
                <a:latin typeface="Helvetica Neue"/>
              </a:rPr>
              <a:t> Assembly-elected President </a:t>
            </a:r>
            <a:r>
              <a:rPr lang="en-US" sz="1600" b="0" i="0" dirty="0">
                <a:solidFill>
                  <a:srgbClr val="000000"/>
                </a:solidFill>
                <a:effectLst/>
                <a:latin typeface="Helvetica Neue"/>
              </a:rPr>
              <a:t>–  executive leader is selected by an assembly and not by the people. (ex: Vietnam, Cuba, Pakistan)</a:t>
            </a:r>
          </a:p>
          <a:p>
            <a:pPr>
              <a:buFont typeface="Arial" panose="020B0604020202020204" pitchFamily="34" charset="0"/>
              <a:buChar char="•"/>
            </a:pPr>
            <a:endParaRPr lang="en-US" sz="1600" b="0" i="0" dirty="0">
              <a:solidFill>
                <a:srgbClr val="000000"/>
              </a:solidFill>
              <a:effectLst/>
              <a:latin typeface="Helvetica Neue"/>
            </a:endParaRPr>
          </a:p>
          <a:p>
            <a:pPr>
              <a:buFont typeface="Arial" panose="020B0604020202020204" pitchFamily="34" charset="0"/>
              <a:buChar char="•"/>
            </a:pPr>
            <a:r>
              <a:rPr lang="en-US" sz="1600" b="1" dirty="0">
                <a:solidFill>
                  <a:srgbClr val="000000"/>
                </a:solidFill>
                <a:highlight>
                  <a:srgbClr val="FFFF00"/>
                </a:highlight>
                <a:latin typeface="Helvetica Neue"/>
              </a:rPr>
              <a:t> Parliamentary</a:t>
            </a:r>
            <a:r>
              <a:rPr lang="en-US" sz="1600" dirty="0">
                <a:solidFill>
                  <a:srgbClr val="000000"/>
                </a:solidFill>
                <a:latin typeface="Helvetica Neue"/>
              </a:rPr>
              <a:t>- Countries in which people vote for a party and the party selects leader. (ex: Britain, Denmark, Norway)</a:t>
            </a:r>
          </a:p>
          <a:p>
            <a:pPr>
              <a:buFont typeface="Arial" panose="020B0604020202020204" pitchFamily="34" charset="0"/>
              <a:buChar char="•"/>
            </a:pPr>
            <a:endParaRPr lang="en-US" sz="1600" b="0" i="0" dirty="0">
              <a:solidFill>
                <a:srgbClr val="000000"/>
              </a:solidFill>
              <a:effectLst/>
              <a:latin typeface="Helvetica Neue"/>
            </a:endParaRP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7" name="Content Placeholder 6">
            <a:extLst>
              <a:ext uri="{FF2B5EF4-FFF2-40B4-BE49-F238E27FC236}">
                <a16:creationId xmlns:a16="http://schemas.microsoft.com/office/drawing/2014/main" id="{9A35CD89-CA17-4C80-BA02-EA53725BE291}"/>
              </a:ext>
            </a:extLst>
          </p:cNvPr>
          <p:cNvPicPr>
            <a:picLocks noGrp="1" noChangeAspect="1"/>
          </p:cNvPicPr>
          <p:nvPr>
            <p:ph idx="1"/>
          </p:nvPr>
        </p:nvPicPr>
        <p:blipFill>
          <a:blip r:embed="rId4"/>
          <a:stretch>
            <a:fillRect/>
          </a:stretch>
        </p:blipFill>
        <p:spPr>
          <a:xfrm>
            <a:off x="1097280" y="2210177"/>
            <a:ext cx="5487650" cy="3658433"/>
          </a:xfrm>
        </p:spPr>
      </p:pic>
      <p:pic>
        <p:nvPicPr>
          <p:cNvPr id="9" name="Picture 8">
            <a:extLst>
              <a:ext uri="{FF2B5EF4-FFF2-40B4-BE49-F238E27FC236}">
                <a16:creationId xmlns:a16="http://schemas.microsoft.com/office/drawing/2014/main" id="{44F662AB-6FA7-4E99-B91E-A04EFD78240A}"/>
              </a:ext>
            </a:extLst>
          </p:cNvPr>
          <p:cNvPicPr>
            <a:picLocks noChangeAspect="1"/>
          </p:cNvPicPr>
          <p:nvPr/>
        </p:nvPicPr>
        <p:blipFill>
          <a:blip r:embed="rId5"/>
          <a:srcRect/>
          <a:stretch/>
        </p:blipFill>
        <p:spPr>
          <a:xfrm>
            <a:off x="6126480" y="2210176"/>
            <a:ext cx="5487650" cy="3658433"/>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Backup</a:t>
            </a:r>
          </a:p>
        </p:txBody>
      </p:sp>
      <p:sp>
        <p:nvSpPr>
          <p:cNvPr id="5" name="Content Placeholder 4">
            <a:extLst>
              <a:ext uri="{FF2B5EF4-FFF2-40B4-BE49-F238E27FC236}">
                <a16:creationId xmlns:a16="http://schemas.microsoft.com/office/drawing/2014/main" id="{B0DCC7E2-1365-4577-89B7-4182C342F8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768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a:t>Happiness Score</a:t>
            </a:r>
            <a:endParaRPr lang="en-US" dirty="0"/>
          </a:p>
        </p:txBody>
      </p:sp>
      <p:sp>
        <p:nvSpPr>
          <p:cNvPr id="10" name="TextBox 9">
            <a:extLst>
              <a:ext uri="{FF2B5EF4-FFF2-40B4-BE49-F238E27FC236}">
                <a16:creationId xmlns:a16="http://schemas.microsoft.com/office/drawing/2014/main" id="{4DCDDC07-EE6D-45CB-9C81-D691DBF98263}"/>
              </a:ext>
            </a:extLst>
          </p:cNvPr>
          <p:cNvSpPr txBox="1"/>
          <p:nvPr/>
        </p:nvSpPr>
        <p:spPr>
          <a:xfrm>
            <a:off x="0" y="4124832"/>
            <a:ext cx="2247363" cy="276999"/>
          </a:xfrm>
          <a:prstGeom prst="rect">
            <a:avLst/>
          </a:prstGeom>
          <a:noFill/>
        </p:spPr>
        <p:txBody>
          <a:bodyPr wrap="square" rtlCol="0">
            <a:spAutoFit/>
          </a:bodyPr>
          <a:lstStyle/>
          <a:p>
            <a:r>
              <a:rPr lang="en-US" sz="1200" b="1"/>
              <a:t>Breakdown of Happiness Score</a:t>
            </a:r>
            <a:endParaRPr lang="en-US" sz="1200" b="1" dirty="0"/>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rotWithShape="1">
          <a:blip r:embed="rId3"/>
          <a:srcRect l="4417" t="3622" r="2080" b="1985"/>
          <a:stretch/>
        </p:blipFill>
        <p:spPr>
          <a:xfrm>
            <a:off x="2584508" y="2371242"/>
            <a:ext cx="4941442" cy="3977519"/>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rotWithShape="1">
          <a:blip r:embed="rId4"/>
          <a:srcRect l="4178" t="3863" r="3176" b="1980"/>
          <a:stretch/>
        </p:blipFill>
        <p:spPr>
          <a:xfrm>
            <a:off x="7354967" y="2371241"/>
            <a:ext cx="4837033" cy="3977519"/>
          </a:xfrm>
          <a:prstGeom prst="rect">
            <a:avLst/>
          </a:prstGeom>
        </p:spPr>
      </p:pic>
      <p:pic>
        <p:nvPicPr>
          <p:cNvPr id="9" name="Picture 8">
            <a:extLst>
              <a:ext uri="{FF2B5EF4-FFF2-40B4-BE49-F238E27FC236}">
                <a16:creationId xmlns:a16="http://schemas.microsoft.com/office/drawing/2014/main" id="{4DD3D7F9-9F7D-4648-97D9-DF84E500EF6A}"/>
              </a:ext>
            </a:extLst>
          </p:cNvPr>
          <p:cNvPicPr>
            <a:picLocks noChangeAspect="1"/>
          </p:cNvPicPr>
          <p:nvPr/>
        </p:nvPicPr>
        <p:blipFill>
          <a:blip r:embed="rId5"/>
          <a:stretch>
            <a:fillRect/>
          </a:stretch>
        </p:blipFill>
        <p:spPr>
          <a:xfrm>
            <a:off x="0" y="1937362"/>
            <a:ext cx="2749534" cy="1987468"/>
          </a:xfrm>
          <a:prstGeom prst="rect">
            <a:avLst/>
          </a:prstGeom>
        </p:spPr>
      </p:pic>
    </p:spTree>
    <p:extLst>
      <p:ext uri="{BB962C8B-B14F-4D97-AF65-F5344CB8AC3E}">
        <p14:creationId xmlns:p14="http://schemas.microsoft.com/office/powerpoint/2010/main" val="38700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Region Analysis</a:t>
            </a:r>
          </a:p>
        </p:txBody>
      </p:sp>
      <p:pic>
        <p:nvPicPr>
          <p:cNvPr id="3" name="Picture 2">
            <a:extLst>
              <a:ext uri="{FF2B5EF4-FFF2-40B4-BE49-F238E27FC236}">
                <a16:creationId xmlns:a16="http://schemas.microsoft.com/office/drawing/2014/main" id="{3ADB876D-F772-4BF4-A194-A2E9334B4FB9}"/>
              </a:ext>
            </a:extLst>
          </p:cNvPr>
          <p:cNvPicPr>
            <a:picLocks noChangeAspect="1"/>
          </p:cNvPicPr>
          <p:nvPr/>
        </p:nvPicPr>
        <p:blipFill>
          <a:blip r:embed="rId3"/>
          <a:stretch>
            <a:fillRect/>
          </a:stretch>
        </p:blipFill>
        <p:spPr>
          <a:xfrm>
            <a:off x="5757155" y="147266"/>
            <a:ext cx="5944115" cy="5761219"/>
          </a:xfrm>
          <a:prstGeom prst="rect">
            <a:avLst/>
          </a:prstGeom>
        </p:spPr>
      </p:pic>
    </p:spTree>
    <p:extLst>
      <p:ext uri="{BB962C8B-B14F-4D97-AF65-F5344CB8AC3E}">
        <p14:creationId xmlns:p14="http://schemas.microsoft.com/office/powerpoint/2010/main" val="338206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normAutofit lnSpcReduction="10000"/>
          </a:bodyPr>
          <a:lstStyle/>
          <a:p>
            <a:pPr>
              <a:buFont typeface="Arial" panose="020B0604020202020204" pitchFamily="34" charset="0"/>
              <a:buChar char="•"/>
            </a:pPr>
            <a:r>
              <a:rPr lang="en-US" dirty="0"/>
              <a:t> World Happiness Report, first published in 2012, invites countries to measure the happiness of their people and use this information when making policy decisions</a:t>
            </a:r>
          </a:p>
          <a:p>
            <a:pPr>
              <a:buFont typeface="Arial" panose="020B0604020202020204" pitchFamily="34" charset="0"/>
              <a:buChar char="•"/>
            </a:pPr>
            <a:r>
              <a:rPr lang="en-US" dirty="0"/>
              <a:t> Happiness Score is based on the Gallup World Poll , specifically the </a:t>
            </a:r>
            <a:r>
              <a:rPr lang="en-US" dirty="0" err="1"/>
              <a:t>Cantril</a:t>
            </a:r>
            <a:r>
              <a:rPr lang="en-US" dirty="0"/>
              <a:t> ladder question about life satisfaction – participants evaluate their current life on a 0 to 10 scale</a:t>
            </a:r>
          </a:p>
          <a:p>
            <a:pPr>
              <a:buFont typeface="Arial" panose="020B0604020202020204" pitchFamily="34" charset="0"/>
              <a:buChar char="•"/>
            </a:pPr>
            <a:r>
              <a:rPr lang="en-US" dirty="0"/>
              <a:t> Six Factors: </a:t>
            </a:r>
          </a:p>
          <a:p>
            <a:pPr lvl="1">
              <a:buFont typeface="Arial" panose="020B0604020202020204" pitchFamily="34" charset="0"/>
              <a:buChar char="•"/>
            </a:pPr>
            <a:r>
              <a:rPr lang="en-US" dirty="0"/>
              <a:t>GDP per capita</a:t>
            </a:r>
          </a:p>
          <a:p>
            <a:pPr lvl="1">
              <a:buFont typeface="Arial" panose="020B0604020202020204" pitchFamily="34" charset="0"/>
              <a:buChar char="•"/>
            </a:pPr>
            <a:r>
              <a:rPr lang="en-US" dirty="0"/>
              <a:t>Life expectancy, </a:t>
            </a:r>
          </a:p>
          <a:p>
            <a:pPr lvl="1">
              <a:buFont typeface="Arial" panose="020B0604020202020204" pitchFamily="34" charset="0"/>
              <a:buChar char="•"/>
            </a:pPr>
            <a:r>
              <a:rPr lang="en-US" dirty="0"/>
              <a:t>Social support (as measured by having someone to count on in times of trouble)</a:t>
            </a:r>
          </a:p>
          <a:p>
            <a:pPr lvl="1">
              <a:buFont typeface="Arial" panose="020B0604020202020204" pitchFamily="34" charset="0"/>
              <a:buChar char="•"/>
            </a:pPr>
            <a:r>
              <a:rPr lang="en-US" dirty="0"/>
              <a:t>Trust (as measured by a perceived absence of corruption in government and business)</a:t>
            </a:r>
          </a:p>
          <a:p>
            <a:pPr lvl="1">
              <a:buFont typeface="Arial" panose="020B0604020202020204" pitchFamily="34" charset="0"/>
              <a:buChar char="•"/>
            </a:pPr>
            <a:r>
              <a:rPr lang="en-US" dirty="0"/>
              <a:t>Perceived freedom to make life decisions, and generosity (as measured by recent donations adjusted for differences in income)</a:t>
            </a:r>
          </a:p>
        </p:txBody>
      </p:sp>
    </p:spTree>
    <p:extLst>
      <p:ext uri="{BB962C8B-B14F-4D97-AF65-F5344CB8AC3E}">
        <p14:creationId xmlns:p14="http://schemas.microsoft.com/office/powerpoint/2010/main" val="14665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1066800" y="1011056"/>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a:xfrm>
            <a:off x="1066800" y="2144060"/>
            <a:ext cx="10058400" cy="3760891"/>
          </a:xfrm>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8ECA46-3E78-44C0-B475-BC908C6A3A34}"/>
              </a:ext>
            </a:extLst>
          </p:cNvPr>
          <p:cNvPicPr>
            <a:picLocks noChangeAspect="1"/>
          </p:cNvPicPr>
          <p:nvPr/>
        </p:nvPicPr>
        <p:blipFill rotWithShape="1">
          <a:blip r:embed="rId3"/>
          <a:srcRect b="19535"/>
          <a:stretch/>
        </p:blipFill>
        <p:spPr>
          <a:xfrm>
            <a:off x="91962" y="3511681"/>
            <a:ext cx="6362010" cy="1559654"/>
          </a:xfrm>
          <a:prstGeom prst="rect">
            <a:avLst/>
          </a:prstGeom>
        </p:spPr>
      </p:pic>
      <p:pic>
        <p:nvPicPr>
          <p:cNvPr id="9" name="Picture 8">
            <a:extLst>
              <a:ext uri="{FF2B5EF4-FFF2-40B4-BE49-F238E27FC236}">
                <a16:creationId xmlns:a16="http://schemas.microsoft.com/office/drawing/2014/main" id="{8E0CAEB6-F4B7-42A0-9A9F-8BBB5372FEB9}"/>
              </a:ext>
            </a:extLst>
          </p:cNvPr>
          <p:cNvPicPr>
            <a:picLocks noChangeAspect="1"/>
          </p:cNvPicPr>
          <p:nvPr/>
        </p:nvPicPr>
        <p:blipFill rotWithShape="1">
          <a:blip r:embed="rId4"/>
          <a:srcRect r="13324" b="9973"/>
          <a:stretch/>
        </p:blipFill>
        <p:spPr>
          <a:xfrm>
            <a:off x="5685038" y="4261059"/>
            <a:ext cx="6415000" cy="2050592"/>
          </a:xfrm>
          <a:prstGeom prst="rect">
            <a:avLst/>
          </a:prstGeom>
        </p:spPr>
      </p:pic>
    </p:spTree>
    <p:extLst>
      <p:ext uri="{BB962C8B-B14F-4D97-AF65-F5344CB8AC3E}">
        <p14:creationId xmlns:p14="http://schemas.microsoft.com/office/powerpoint/2010/main" val="161251699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881</TotalTime>
  <Words>995</Words>
  <Application>Microsoft Office PowerPoint</Application>
  <PresentationFormat>Widescreen</PresentationFormat>
  <Paragraphs>142</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World Happiness Report </vt:lpstr>
      <vt:lpstr>Hypothesis </vt:lpstr>
      <vt:lpstr>Scope</vt:lpstr>
      <vt:lpstr>Data Sources</vt:lpstr>
      <vt:lpstr>Data exploration and clean –up process</vt:lpstr>
      <vt:lpstr>Analysis Process</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lpstr>Backup</vt:lpstr>
      <vt:lpstr>Happiness Score</vt:lpstr>
      <vt:lpstr>Region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Regine Strey</cp:lastModifiedBy>
  <cp:revision>126</cp:revision>
  <dcterms:created xsi:type="dcterms:W3CDTF">2021-02-07T02:16:07Z</dcterms:created>
  <dcterms:modified xsi:type="dcterms:W3CDTF">2021-02-20T01:19:08Z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