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309" r:id="rId6"/>
    <p:sldId id="310" r:id="rId7"/>
    <p:sldId id="312" r:id="rId8"/>
    <p:sldId id="311" r:id="rId9"/>
    <p:sldId id="313" r:id="rId10"/>
    <p:sldId id="326" r:id="rId11"/>
    <p:sldId id="322" r:id="rId12"/>
    <p:sldId id="327" r:id="rId13"/>
    <p:sldId id="315" r:id="rId14"/>
    <p:sldId id="318" r:id="rId15"/>
    <p:sldId id="319" r:id="rId16"/>
    <p:sldId id="316" r:id="rId17"/>
    <p:sldId id="314" r:id="rId18"/>
    <p:sldId id="321"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9" autoAdjust="0"/>
  </p:normalViewPr>
  <p:slideViewPr>
    <p:cSldViewPr snapToGrid="0">
      <p:cViewPr varScale="1">
        <p:scale>
          <a:sx n="81" d="100"/>
          <a:sy n="81" d="100"/>
        </p:scale>
        <p:origin x="523" y="62"/>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s.who.int/nha/database/Select/Indicators/e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https://apps.who.int/nha/database/Select/Indicators/en</a:t>
            </a:r>
            <a:endParaRPr lang="en-US" dirty="0"/>
          </a:p>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2"/>
          <a:stretch>
            <a:fillRect/>
          </a:stretch>
        </p:blipFill>
        <p:spPr>
          <a:xfrm>
            <a:off x="0" y="1208233"/>
            <a:ext cx="5476240" cy="4326229"/>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3"/>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5"/>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2"/>
          <a:stretch>
            <a:fillRect/>
          </a:stretch>
        </p:blipFill>
        <p:spPr>
          <a:xfrm>
            <a:off x="5349005" y="2327443"/>
            <a:ext cx="6642100" cy="4049712"/>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3"/>
          <a:stretch>
            <a:fillRect/>
          </a:stretch>
        </p:blipFill>
        <p:spPr>
          <a:xfrm>
            <a:off x="8290891" y="1"/>
            <a:ext cx="1106764" cy="863600"/>
          </a:xfrm>
          <a:prstGeom prst="rect">
            <a:avLst/>
          </a:prstGeom>
        </p:spPr>
      </p:pic>
      <p:pic>
        <p:nvPicPr>
          <p:cNvPr id="8" name="Picture 7">
            <a:extLst>
              <a:ext uri="{FF2B5EF4-FFF2-40B4-BE49-F238E27FC236}">
                <a16:creationId xmlns:a16="http://schemas.microsoft.com/office/drawing/2014/main" id="{9C1AEF21-E279-44D6-AD1D-CB8BDB281604}"/>
              </a:ext>
            </a:extLst>
          </p:cNvPr>
          <p:cNvPicPr>
            <a:picLocks noChangeAspect="1"/>
          </p:cNvPicPr>
          <p:nvPr/>
        </p:nvPicPr>
        <p:blipFill>
          <a:blip r:embed="rId4"/>
          <a:stretch>
            <a:fillRect/>
          </a:stretch>
        </p:blipFill>
        <p:spPr>
          <a:xfrm>
            <a:off x="67217" y="1007174"/>
            <a:ext cx="5077108" cy="4242841"/>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64351" y="5185495"/>
            <a:ext cx="4287520" cy="646331"/>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608720" y="1201952"/>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84009"/>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75950" y="878787"/>
            <a:ext cx="4251489" cy="646331"/>
          </a:xfrm>
          <a:prstGeom prst="rect">
            <a:avLst/>
          </a:prstGeom>
          <a:noFill/>
        </p:spPr>
        <p:txBody>
          <a:bodyPr wrap="square" rtlCol="0">
            <a:spAutoFit/>
          </a:bodyPr>
          <a:lstStyle/>
          <a:p>
            <a:r>
              <a:rPr lang="en-US" i="1" dirty="0"/>
              <a:t>“have you donated to a charity in the past month?”</a:t>
            </a:r>
          </a:p>
        </p:txBody>
      </p:sp>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2"/>
          <a:stretch>
            <a:fillRect/>
          </a:stretch>
        </p:blipFill>
        <p:spPr>
          <a:xfrm>
            <a:off x="720937" y="2006600"/>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3"/>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2345194"/>
            <a:ext cx="6533404" cy="329320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the legislature elects the chief executive. </a:t>
            </a:r>
            <a:r>
              <a:rPr lang="en-US" sz="1600" dirty="0">
                <a:solidFill>
                  <a:srgbClr val="000000"/>
                </a:solidFill>
                <a:latin typeface="Helvetica Neue"/>
              </a:rPr>
              <a:t>I</a:t>
            </a:r>
            <a:r>
              <a:rPr lang="en-US" sz="1600" b="0" i="0" dirty="0">
                <a:solidFill>
                  <a:srgbClr val="000000"/>
                </a:solidFill>
                <a:effectLst/>
                <a:latin typeface="Helvetica Neue"/>
              </a:rPr>
              <a:t>n this system, the executive and legislative branches of government are combined and the political head of state is chosen from within the legislature</a:t>
            </a:r>
          </a:p>
          <a:p>
            <a:pPr algn="l">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chief executive is chosen by the people to serve a limited term in office with a distinct separation of powers (the executive branch) as well as specific limitations on exactly what he/she can do while in office. Systems with presidents who are elected directly or by an electoral college #(whose only function is to elect the president) and in cases where there is no prime minister</a:t>
            </a:r>
          </a:p>
          <a:p>
            <a:pPr algn="l">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any means of executive selection not involving A Direct Or Indirect mandate from An electorate when that assembly or group cannot easily recall them.</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Pick a perfect spot based on weather preference </a:t>
            </a:r>
          </a:p>
        </p:txBody>
      </p:sp>
      <p:sp>
        <p:nvSpPr>
          <p:cNvPr id="3" name="Content Placeholder 2">
            <a:extLst>
              <a:ext uri="{FF2B5EF4-FFF2-40B4-BE49-F238E27FC236}">
                <a16:creationId xmlns:a16="http://schemas.microsoft.com/office/drawing/2014/main" id="{991F273E-3092-40DA-B964-797C01A07E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2"/>
          <a:stretch>
            <a:fillRect/>
          </a:stretch>
        </p:blipFill>
        <p:spPr>
          <a:xfrm>
            <a:off x="9439052" y="371269"/>
            <a:ext cx="1655668" cy="1450758"/>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Access to employment</a:t>
            </a:r>
          </a:p>
          <a:p>
            <a:pPr lvl="1"/>
            <a:r>
              <a:rPr lang="en-US" dirty="0"/>
              <a:t>Access to best medicine/technology </a:t>
            </a:r>
          </a:p>
          <a:p>
            <a:pPr lvl="1"/>
            <a:r>
              <a:rPr lang="en-US" dirty="0"/>
              <a:t>Surround yourself with a strong social support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2"/>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2"/>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a:t>
            </a: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p:txBody>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Based on question to answer, merged appropriate dataset with WHR on ‘country name’ (left join)</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a:p>
            <a:pPr lvl="1"/>
            <a:r>
              <a:rPr lang="en-US" dirty="0"/>
              <a:t>Identify top (and bottom) countries based on happiness </a:t>
            </a:r>
          </a:p>
        </p:txBody>
      </p:sp>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Happiness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2"/>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3"/>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4"/>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636</TotalTime>
  <Words>725</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Happiness </vt:lpstr>
      <vt:lpstr>Unemployment/Happiness Correlation </vt:lpstr>
      <vt:lpstr>Healthcare/Happiness Correlation</vt:lpstr>
      <vt:lpstr>Social Support/Happiness Correlation </vt:lpstr>
      <vt:lpstr>Government Types/Happiness </vt:lpstr>
      <vt:lpstr>Pick a perfect spot based on weather preference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Greg Beatty</cp:lastModifiedBy>
  <cp:revision>80</cp:revision>
  <dcterms:created xsi:type="dcterms:W3CDTF">2021-02-07T02:16:07Z</dcterms:created>
  <dcterms:modified xsi:type="dcterms:W3CDTF">2021-02-17T02:21:57Z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