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6" r:id="rId5"/>
    <p:sldId id="309" r:id="rId6"/>
    <p:sldId id="310" r:id="rId7"/>
    <p:sldId id="312" r:id="rId8"/>
    <p:sldId id="311" r:id="rId9"/>
    <p:sldId id="313" r:id="rId10"/>
    <p:sldId id="326" r:id="rId11"/>
    <p:sldId id="322" r:id="rId12"/>
    <p:sldId id="315" r:id="rId13"/>
    <p:sldId id="318" r:id="rId14"/>
    <p:sldId id="319" r:id="rId15"/>
    <p:sldId id="316" r:id="rId16"/>
    <p:sldId id="314" r:id="rId17"/>
    <p:sldId id="321" r:id="rId18"/>
    <p:sldId id="325" r:id="rId19"/>
    <p:sldId id="328" r:id="rId20"/>
    <p:sldId id="32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9" autoAdjust="0"/>
  </p:normalViewPr>
  <p:slideViewPr>
    <p:cSldViewPr snapToGrid="0">
      <p:cViewPr varScale="1">
        <p:scale>
          <a:sx n="101" d="100"/>
          <a:sy n="101" d="100"/>
        </p:scale>
        <p:origin x="126" y="174"/>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95748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2555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pic>
        <p:nvPicPr>
          <p:cNvPr id="8" name="Picture 7">
            <a:extLst>
              <a:ext uri="{FF2B5EF4-FFF2-40B4-BE49-F238E27FC236}">
                <a16:creationId xmlns:a16="http://schemas.microsoft.com/office/drawing/2014/main" id="{9C1AEF21-E279-44D6-AD1D-CB8BDB281604}"/>
              </a:ext>
            </a:extLst>
          </p:cNvPr>
          <p:cNvPicPr>
            <a:picLocks noChangeAspect="1"/>
          </p:cNvPicPr>
          <p:nvPr/>
        </p:nvPicPr>
        <p:blipFill>
          <a:blip r:embed="rId5"/>
          <a:stretch>
            <a:fillRect/>
          </a:stretch>
        </p:blipFill>
        <p:spPr>
          <a:xfrm>
            <a:off x="73544" y="1001381"/>
            <a:ext cx="4680164" cy="3041401"/>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1051449" y="2835613"/>
            <a:ext cx="4088848" cy="646331"/>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6"/>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spTree>
    <p:extLst>
      <p:ext uri="{BB962C8B-B14F-4D97-AF65-F5344CB8AC3E}">
        <p14:creationId xmlns:p14="http://schemas.microsoft.com/office/powerpoint/2010/main" val="377024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pic>
        <p:nvPicPr>
          <p:cNvPr id="4" name="Picture 3">
            <a:extLst>
              <a:ext uri="{FF2B5EF4-FFF2-40B4-BE49-F238E27FC236}">
                <a16:creationId xmlns:a16="http://schemas.microsoft.com/office/drawing/2014/main" id="{EFA9AEDC-F4DE-48D7-80BD-4DF597886FD1}"/>
              </a:ext>
            </a:extLst>
          </p:cNvPr>
          <p:cNvPicPr>
            <a:picLocks noChangeAspect="1"/>
          </p:cNvPicPr>
          <p:nvPr/>
        </p:nvPicPr>
        <p:blipFill>
          <a:blip r:embed="rId8"/>
          <a:stretch>
            <a:fillRect/>
          </a:stretch>
        </p:blipFill>
        <p:spPr>
          <a:xfrm>
            <a:off x="4784023" y="4346358"/>
            <a:ext cx="1902527" cy="1725891"/>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B616B-AA6E-4824-A60D-EA60BC66FCAA}"/>
              </a:ext>
            </a:extLst>
          </p:cNvPr>
          <p:cNvSpPr>
            <a:spLocks noGrp="1"/>
          </p:cNvSpPr>
          <p:nvPr>
            <p:ph type="ctrTitle"/>
          </p:nvPr>
        </p:nvSpPr>
        <p:spPr/>
        <p:txBody>
          <a:bodyPr/>
          <a:lstStyle/>
          <a:p>
            <a:r>
              <a:rPr lang="en-US" dirty="0"/>
              <a:t>Backup</a:t>
            </a:r>
          </a:p>
        </p:txBody>
      </p:sp>
      <p:sp>
        <p:nvSpPr>
          <p:cNvPr id="4" name="Subtitle 3">
            <a:extLst>
              <a:ext uri="{FF2B5EF4-FFF2-40B4-BE49-F238E27FC236}">
                <a16:creationId xmlns:a16="http://schemas.microsoft.com/office/drawing/2014/main" id="{181AE3F3-03AE-4B54-8E16-255B4C52C4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004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lstStyle/>
          <a:p>
            <a:r>
              <a:rPr lang="en-US" dirty="0"/>
              <a:t>Happiness score comes from Gallop World Poll responses regarding </a:t>
            </a:r>
            <a:r>
              <a:rPr lang="en-US" b="0" i="0" dirty="0">
                <a:effectLst/>
              </a:rPr>
              <a:t>six factors – economic production, social support, life expectancy, freedom, absence of corruption, and generosity. </a:t>
            </a:r>
          </a:p>
          <a:p>
            <a:endParaRPr lang="en-US" dirty="0"/>
          </a:p>
        </p:txBody>
      </p:sp>
      <p:pic>
        <p:nvPicPr>
          <p:cNvPr id="5" name="Picture 4">
            <a:extLst>
              <a:ext uri="{FF2B5EF4-FFF2-40B4-BE49-F238E27FC236}">
                <a16:creationId xmlns:a16="http://schemas.microsoft.com/office/drawing/2014/main" id="{E0AFE225-4D33-44CA-8BC7-63E878961DE3}"/>
              </a:ext>
            </a:extLst>
          </p:cNvPr>
          <p:cNvPicPr>
            <a:picLocks noChangeAspect="1"/>
          </p:cNvPicPr>
          <p:nvPr/>
        </p:nvPicPr>
        <p:blipFill>
          <a:blip r:embed="rId3"/>
          <a:stretch>
            <a:fillRect/>
          </a:stretch>
        </p:blipFill>
        <p:spPr>
          <a:xfrm>
            <a:off x="165124" y="3160776"/>
            <a:ext cx="3096779" cy="2381352"/>
          </a:xfrm>
          <a:prstGeom prst="rect">
            <a:avLst/>
          </a:prstGeom>
        </p:spPr>
      </p:pic>
      <p:sp>
        <p:nvSpPr>
          <p:cNvPr id="10" name="TextBox 9">
            <a:extLst>
              <a:ext uri="{FF2B5EF4-FFF2-40B4-BE49-F238E27FC236}">
                <a16:creationId xmlns:a16="http://schemas.microsoft.com/office/drawing/2014/main" id="{4DCDDC07-EE6D-45CB-9C81-D691DBF98263}"/>
              </a:ext>
            </a:extLst>
          </p:cNvPr>
          <p:cNvSpPr txBox="1"/>
          <p:nvPr/>
        </p:nvSpPr>
        <p:spPr>
          <a:xfrm>
            <a:off x="250235" y="5357135"/>
            <a:ext cx="1876425" cy="830997"/>
          </a:xfrm>
          <a:prstGeom prst="rect">
            <a:avLst/>
          </a:prstGeom>
          <a:noFill/>
        </p:spPr>
        <p:txBody>
          <a:bodyPr wrap="square" rtlCol="0">
            <a:spAutoFit/>
          </a:bodyPr>
          <a:lstStyle/>
          <a:p>
            <a:r>
              <a:rPr lang="en-US" sz="1600" b="1" dirty="0"/>
              <a:t>Happiness breakdown per score </a:t>
            </a:r>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a:blip r:embed="rId4"/>
          <a:stretch>
            <a:fillRect/>
          </a:stretch>
        </p:blipFill>
        <p:spPr>
          <a:xfrm>
            <a:off x="3058816" y="3021621"/>
            <a:ext cx="4149682" cy="3308752"/>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a:blip r:embed="rId5"/>
          <a:stretch>
            <a:fillRect/>
          </a:stretch>
        </p:blipFill>
        <p:spPr>
          <a:xfrm>
            <a:off x="7102064" y="2950501"/>
            <a:ext cx="4135940" cy="3308752"/>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idx="4294967295"/>
          </p:nvPr>
        </p:nvSpPr>
        <p:spPr>
          <a:xfrm>
            <a:off x="4145305" y="21121"/>
            <a:ext cx="2959261" cy="650211"/>
          </a:xfrm>
          <a:solidFill>
            <a:schemeClr val="bg1"/>
          </a:solidFill>
        </p:spPr>
        <p:txBody>
          <a:bodyPr>
            <a:normAutofit fontScale="90000"/>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4294967295"/>
          </p:nvPr>
        </p:nvSpPr>
        <p:spPr>
          <a:xfrm>
            <a:off x="280871" y="671332"/>
            <a:ext cx="10058400" cy="5660020"/>
          </a:xfrm>
        </p:spPr>
        <p:txBody>
          <a:bodyPr>
            <a:normAutofit fontScale="25000" lnSpcReduction="20000"/>
          </a:bodyPr>
          <a:lstStyle/>
          <a:p>
            <a:r>
              <a:rPr lang="en-US" sz="9600" dirty="0"/>
              <a:t>Using World Happiness Report (WHR) - Happiness score comes from Gallop World Poll responses regarding </a:t>
            </a:r>
            <a:r>
              <a:rPr lang="en-US" sz="9600" b="0" i="0" dirty="0">
                <a:effectLst/>
              </a:rPr>
              <a:t>six factors – economic production, social support, life expectancy, freedom, absence of corruption, and generosity. </a:t>
            </a:r>
          </a:p>
          <a:p>
            <a:endParaRPr lang="en-US" dirty="0"/>
          </a:p>
          <a:p>
            <a:endParaRPr lang="en-US" dirty="0"/>
          </a:p>
          <a:p>
            <a:endParaRPr lang="en-US" dirty="0"/>
          </a:p>
          <a:p>
            <a:endParaRPr lang="en-US" sz="8000" dirty="0"/>
          </a:p>
          <a:p>
            <a:endParaRPr lang="en-US" sz="8000" dirty="0"/>
          </a:p>
          <a:p>
            <a:r>
              <a:rPr lang="en-US" sz="8000" b="1" u="sng" dirty="0"/>
              <a:t>What makes there countries so happy?</a:t>
            </a:r>
          </a:p>
          <a:p>
            <a:r>
              <a:rPr lang="en-US" sz="8000" dirty="0"/>
              <a:t>Our hypothesis is the following factors increase levels of happiness:</a:t>
            </a:r>
          </a:p>
          <a:p>
            <a:pPr lvl="1"/>
            <a:r>
              <a:rPr lang="en-US" sz="8000" dirty="0"/>
              <a:t>Low unemployment rates</a:t>
            </a:r>
          </a:p>
          <a:p>
            <a:pPr lvl="1"/>
            <a:r>
              <a:rPr lang="en-US" sz="8000" dirty="0"/>
              <a:t>Higher Government Spend on Healthcare</a:t>
            </a:r>
          </a:p>
          <a:p>
            <a:pPr lvl="1"/>
            <a:r>
              <a:rPr lang="en-US" sz="8000" dirty="0"/>
              <a:t>Increased social support</a:t>
            </a:r>
          </a:p>
          <a:p>
            <a:pPr lvl="1"/>
            <a:r>
              <a:rPr lang="en-US" sz="8000" dirty="0"/>
              <a:t>Democratic</a:t>
            </a:r>
            <a:r>
              <a:rPr lang="en-US" sz="8000" i="1" dirty="0"/>
              <a:t> </a:t>
            </a:r>
            <a:r>
              <a:rPr lang="en-US" sz="8000" dirty="0"/>
              <a:t>government type</a:t>
            </a:r>
          </a:p>
          <a:p>
            <a:r>
              <a:rPr lang="en-US" sz="8000" dirty="0"/>
              <a:t>Further insight:</a:t>
            </a:r>
          </a:p>
          <a:p>
            <a:pPr lvl="1"/>
            <a:r>
              <a:rPr lang="en-US" sz="8000" dirty="0"/>
              <a:t>If we want to move to a ‘happy county’, what weather should we expect? </a:t>
            </a:r>
          </a:p>
          <a:p>
            <a:pPr marL="201168" lvl="1" indent="0">
              <a:buNone/>
            </a:pPr>
            <a:r>
              <a:rPr lang="en-US" sz="8000" dirty="0"/>
              <a:t>	</a:t>
            </a:r>
          </a:p>
        </p:txBody>
      </p:sp>
      <p:pic>
        <p:nvPicPr>
          <p:cNvPr id="4" name="Picture 3">
            <a:extLst>
              <a:ext uri="{FF2B5EF4-FFF2-40B4-BE49-F238E27FC236}">
                <a16:creationId xmlns:a16="http://schemas.microsoft.com/office/drawing/2014/main" id="{FA8E32E5-4B43-4389-92D3-64A8172BF96B}"/>
              </a:ext>
            </a:extLst>
          </p:cNvPr>
          <p:cNvPicPr>
            <a:picLocks noChangeAspect="1"/>
          </p:cNvPicPr>
          <p:nvPr/>
        </p:nvPicPr>
        <p:blipFill>
          <a:blip r:embed="rId3"/>
          <a:stretch>
            <a:fillRect/>
          </a:stretch>
        </p:blipFill>
        <p:spPr>
          <a:xfrm>
            <a:off x="396618" y="1670315"/>
            <a:ext cx="2138238" cy="1644256"/>
          </a:xfrm>
          <a:prstGeom prst="rect">
            <a:avLst/>
          </a:prstGeom>
        </p:spPr>
      </p:pic>
      <p:pic>
        <p:nvPicPr>
          <p:cNvPr id="5" name="Picture 4">
            <a:extLst>
              <a:ext uri="{FF2B5EF4-FFF2-40B4-BE49-F238E27FC236}">
                <a16:creationId xmlns:a16="http://schemas.microsoft.com/office/drawing/2014/main" id="{884B6493-C638-44AB-9423-B16A8AC2F433}"/>
              </a:ext>
            </a:extLst>
          </p:cNvPr>
          <p:cNvPicPr>
            <a:picLocks noChangeAspect="1"/>
          </p:cNvPicPr>
          <p:nvPr/>
        </p:nvPicPr>
        <p:blipFill>
          <a:blip r:embed="rId4"/>
          <a:stretch>
            <a:fillRect/>
          </a:stretch>
        </p:blipFill>
        <p:spPr>
          <a:xfrm>
            <a:off x="4591928" y="1773620"/>
            <a:ext cx="2417538" cy="1927626"/>
          </a:xfrm>
          <a:prstGeom prst="rect">
            <a:avLst/>
          </a:prstGeom>
        </p:spPr>
      </p:pic>
      <p:pic>
        <p:nvPicPr>
          <p:cNvPr id="7" name="Picture 6">
            <a:extLst>
              <a:ext uri="{FF2B5EF4-FFF2-40B4-BE49-F238E27FC236}">
                <a16:creationId xmlns:a16="http://schemas.microsoft.com/office/drawing/2014/main" id="{F3939232-4A54-40B2-9B7C-17056C3FFF18}"/>
              </a:ext>
            </a:extLst>
          </p:cNvPr>
          <p:cNvPicPr>
            <a:picLocks noChangeAspect="1"/>
          </p:cNvPicPr>
          <p:nvPr/>
        </p:nvPicPr>
        <p:blipFill>
          <a:blip r:embed="rId5"/>
          <a:stretch>
            <a:fillRect/>
          </a:stretch>
        </p:blipFill>
        <p:spPr>
          <a:xfrm>
            <a:off x="7528307" y="1653512"/>
            <a:ext cx="2559667" cy="2047734"/>
          </a:xfrm>
          <a:prstGeom prst="rect">
            <a:avLst/>
          </a:prstGeom>
        </p:spPr>
      </p:pic>
    </p:spTree>
    <p:extLst>
      <p:ext uri="{BB962C8B-B14F-4D97-AF65-F5344CB8AC3E}">
        <p14:creationId xmlns:p14="http://schemas.microsoft.com/office/powerpoint/2010/main" val="3691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0" y="1136649"/>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159F5F-73EF-4CAC-B010-A3ADB537CBB2}"/>
              </a:ext>
            </a:extLst>
          </p:cNvPr>
          <p:cNvPicPr>
            <a:picLocks noChangeAspect="1"/>
          </p:cNvPicPr>
          <p:nvPr/>
        </p:nvPicPr>
        <p:blipFill>
          <a:blip r:embed="rId3"/>
          <a:stretch>
            <a:fillRect/>
          </a:stretch>
        </p:blipFill>
        <p:spPr>
          <a:xfrm>
            <a:off x="0" y="1208234"/>
            <a:ext cx="5476240" cy="4056940"/>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a:blip r:embed="rId4"/>
          <a:stretch>
            <a:fillRect/>
          </a:stretch>
        </p:blipFill>
        <p:spPr>
          <a:xfrm>
            <a:off x="7982220" y="3264391"/>
            <a:ext cx="3890688" cy="3102823"/>
          </a:xfrm>
          <a:prstGeom prst="rect">
            <a:avLst/>
          </a:prstGeom>
        </p:spPr>
      </p:pic>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5"/>
          <a:stretch>
            <a:fillRect/>
          </a:stretch>
        </p:blipFill>
        <p:spPr>
          <a:xfrm>
            <a:off x="5238678" y="747265"/>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a:blip r:embed="rId6"/>
          <a:stretch>
            <a:fillRect/>
          </a:stretch>
        </p:blipFill>
        <p:spPr>
          <a:xfrm>
            <a:off x="7982220" y="161568"/>
            <a:ext cx="4016602" cy="3102823"/>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162377" y="1889693"/>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(-.36) between low unemployment and happiness </a:t>
            </a:r>
          </a:p>
        </p:txBody>
      </p:sp>
      <p:sp>
        <p:nvSpPr>
          <p:cNvPr id="11" name="TextBox 10">
            <a:extLst>
              <a:ext uri="{FF2B5EF4-FFF2-40B4-BE49-F238E27FC236}">
                <a16:creationId xmlns:a16="http://schemas.microsoft.com/office/drawing/2014/main" id="{EAE9AF7C-A221-446D-8B8C-C67AE961C06A}"/>
              </a:ext>
            </a:extLst>
          </p:cNvPr>
          <p:cNvSpPr txBox="1"/>
          <p:nvPr/>
        </p:nvSpPr>
        <p:spPr>
          <a:xfrm>
            <a:off x="5807451" y="3167814"/>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cxnSp>
        <p:nvCxnSpPr>
          <p:cNvPr id="14" name="Straight Arrow Connector 13">
            <a:extLst>
              <a:ext uri="{FF2B5EF4-FFF2-40B4-BE49-F238E27FC236}">
                <a16:creationId xmlns:a16="http://schemas.microsoft.com/office/drawing/2014/main" id="{C1715B34-5971-442B-8DB8-5ACAA89C01BC}"/>
              </a:ext>
            </a:extLst>
          </p:cNvPr>
          <p:cNvCxnSpPr/>
          <p:nvPr/>
        </p:nvCxnSpPr>
        <p:spPr>
          <a:xfrm flipV="1">
            <a:off x="7843101" y="886120"/>
            <a:ext cx="1989056" cy="2203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D0464FC-42F2-4B58-BFC6-2396FF4411AE}"/>
              </a:ext>
            </a:extLst>
          </p:cNvPr>
          <p:cNvCxnSpPr/>
          <p:nvPr/>
        </p:nvCxnSpPr>
        <p:spPr>
          <a:xfrm>
            <a:off x="8248454" y="4368143"/>
            <a:ext cx="1742067" cy="543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4629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829</TotalTime>
  <Words>811</Words>
  <Application>Microsoft Office PowerPoint</Application>
  <PresentationFormat>Widescreen</PresentationFormat>
  <Paragraphs>124</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Hypothesis </vt:lpstr>
      <vt:lpstr>Scope</vt:lpstr>
      <vt:lpstr>Data Sources</vt:lpstr>
      <vt:lpstr>Data exploration and clean –up process</vt:lpstr>
      <vt:lpstr>Analysis Process</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lpstr>Backup</vt:lpstr>
      <vt:lpstr>World Happiness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Greg Beatty</cp:lastModifiedBy>
  <cp:revision>114</cp:revision>
  <dcterms:created xsi:type="dcterms:W3CDTF">2021-02-07T02:16:07Z</dcterms:created>
  <dcterms:modified xsi:type="dcterms:W3CDTF">2021-02-18T03:04:24Z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