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6" r:id="rId5"/>
    <p:sldId id="309" r:id="rId6"/>
    <p:sldId id="310" r:id="rId7"/>
    <p:sldId id="312" r:id="rId8"/>
    <p:sldId id="311" r:id="rId9"/>
    <p:sldId id="313" r:id="rId10"/>
    <p:sldId id="326" r:id="rId11"/>
    <p:sldId id="322" r:id="rId12"/>
    <p:sldId id="327" r:id="rId13"/>
    <p:sldId id="315" r:id="rId14"/>
    <p:sldId id="318" r:id="rId15"/>
    <p:sldId id="319" r:id="rId16"/>
    <p:sldId id="316" r:id="rId17"/>
    <p:sldId id="314" r:id="rId18"/>
    <p:sldId id="321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C3969-ABB6-44FD-90B4-7F0745909C0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829E9-F6A8-4625-9F43-B0C3F979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nha/database/Select/Indicators/e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https://apps.who.int/nha/database/Select/Indicators/en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7" Type="http://schemas.openxmlformats.org/officeDocument/2006/relationships/hyperlink" Target="https://openweathermap.org/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uments.worldbank.org/" TargetMode="External"/><Relationship Id="rId5" Type="http://schemas.openxmlformats.org/officeDocument/2006/relationships/hyperlink" Target="https://www.imf.org/en/Publications/SPROLLS/world-economic-outlook-databases#sort=%40imfdate%20descending" TargetMode="External"/><Relationship Id="rId4" Type="http://schemas.openxmlformats.org/officeDocument/2006/relationships/hyperlink" Target="https://apps.who.int/nha/database/Select/Indicators/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756" y="1471086"/>
            <a:ext cx="4829101" cy="2862411"/>
          </a:xfrm>
        </p:spPr>
        <p:txBody>
          <a:bodyPr>
            <a:normAutofit/>
          </a:bodyPr>
          <a:lstStyle/>
          <a:p>
            <a:r>
              <a:rPr lang="en-US" dirty="0"/>
              <a:t>Key to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755" y="4848039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Team ANACONDA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618-B7F5-4CA5-91F9-F442DCEE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0137-3FFE-45DC-B8A5-9C9E27C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27651-D2E9-4E88-A692-F05CDFBA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96" y="198164"/>
            <a:ext cx="1416490" cy="15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DE8D32-9125-44EB-A4A0-A7E1B8D4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67" y="3122496"/>
            <a:ext cx="4067743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5F3A2-5C7C-4943-903B-F8F8ABB8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95" y="3122496"/>
            <a:ext cx="4372585" cy="2934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D6826-2307-4B69-AC43-B1FF6462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Healthcare/Happiness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C011-DA16-496A-BAA9-6A7D1C17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2452"/>
            <a:ext cx="10058400" cy="74929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Capital health spend include health infrastructure (buildings, machinery, IT) and stocks of vaccines for emergency or outbreaks</a:t>
            </a:r>
          </a:p>
          <a:p>
            <a:endParaRPr lang="en-US" dirty="0">
              <a:solidFill>
                <a:srgbClr val="202124"/>
              </a:solidFill>
              <a:latin typeface="Roboto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49778-FCA7-43AA-B7C6-8433778B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401" y="537042"/>
            <a:ext cx="1924319" cy="120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26FC-15E2-4F87-AB80-0D5B5F95005F}"/>
              </a:ext>
            </a:extLst>
          </p:cNvPr>
          <p:cNvSpPr txBox="1"/>
          <p:nvPr/>
        </p:nvSpPr>
        <p:spPr>
          <a:xfrm>
            <a:off x="3881154" y="4286251"/>
            <a:ext cx="22479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more govt spend on health infrastructure, the more likely for happier country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43402-89C4-4047-AA56-89FD7A16259D}"/>
              </a:ext>
            </a:extLst>
          </p:cNvPr>
          <p:cNvSpPr txBox="1"/>
          <p:nvPr/>
        </p:nvSpPr>
        <p:spPr>
          <a:xfrm>
            <a:off x="9640513" y="4658976"/>
            <a:ext cx="22479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correlation between population and happiness</a:t>
            </a:r>
          </a:p>
        </p:txBody>
      </p:sp>
    </p:spTree>
    <p:extLst>
      <p:ext uri="{BB962C8B-B14F-4D97-AF65-F5344CB8AC3E}">
        <p14:creationId xmlns:p14="http://schemas.microsoft.com/office/powerpoint/2010/main" val="353828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E208-84BD-4B4F-85E5-8BCA0C4F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Support/Happiness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6C91-6802-411F-8A02-3223375F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1508A-9E80-4A8B-9717-C1C7E4BB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4" y="546707"/>
            <a:ext cx="1525905" cy="11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07FD-33BE-4BD8-AF80-0793A904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Types/Happiness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286B-44EE-4094-B888-8DE8DD7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D8F98-4FB4-4406-9194-B803D216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10" y="169643"/>
            <a:ext cx="259116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078-27CE-423F-AB39-A6E44464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perfect spot based on weather preference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273E-3092-40DA-B964-797C01A0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D49-2730-4547-BADD-E7BCCF63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052" y="371269"/>
            <a:ext cx="1655668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CCE5-F396-4E4F-9258-CD5C309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2CD4-9FA3-43F1-8BC8-F2D88142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happy….</a:t>
            </a:r>
          </a:p>
          <a:p>
            <a:pPr lvl="1"/>
            <a:r>
              <a:rPr lang="en-US" dirty="0"/>
              <a:t>Access to employment</a:t>
            </a:r>
          </a:p>
          <a:p>
            <a:pPr lvl="1"/>
            <a:r>
              <a:rPr lang="en-US" dirty="0"/>
              <a:t>Access to best medicine/technology </a:t>
            </a:r>
          </a:p>
          <a:p>
            <a:pPr lvl="1"/>
            <a:r>
              <a:rPr lang="en-US" dirty="0"/>
              <a:t>Surround yourself with a strong social support </a:t>
            </a:r>
          </a:p>
          <a:p>
            <a:pPr lvl="1"/>
            <a:r>
              <a:rPr lang="en-US" dirty="0"/>
              <a:t>Government that aligns with commitment to happiness  </a:t>
            </a:r>
          </a:p>
        </p:txBody>
      </p:sp>
    </p:spTree>
    <p:extLst>
      <p:ext uri="{BB962C8B-B14F-4D97-AF65-F5344CB8AC3E}">
        <p14:creationId xmlns:p14="http://schemas.microsoft.com/office/powerpoint/2010/main" val="316609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8CE80-88A7-4195-B643-1210F4E9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21" y="1491305"/>
            <a:ext cx="2470379" cy="368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182C9-E433-46B5-9B51-143FE19DA354}"/>
              </a:ext>
            </a:extLst>
          </p:cNvPr>
          <p:cNvSpPr txBox="1"/>
          <p:nvPr/>
        </p:nvSpPr>
        <p:spPr>
          <a:xfrm>
            <a:off x="4587765" y="2627586"/>
            <a:ext cx="270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47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C60FA-3212-4113-8DA4-F42BC167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41" y="312240"/>
            <a:ext cx="3608530" cy="139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559B1-BFE0-4491-9AF5-62866D56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9500-E007-4725-AA84-0EA680F4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Bismaad</a:t>
            </a:r>
            <a:r>
              <a:rPr lang="en-US" sz="4000" dirty="0"/>
              <a:t> Minhas</a:t>
            </a:r>
            <a:br>
              <a:rPr lang="en-US" sz="4000" dirty="0"/>
            </a:br>
            <a:r>
              <a:rPr lang="en-US" sz="4000" dirty="0" err="1"/>
              <a:t>Caitilin</a:t>
            </a:r>
            <a:r>
              <a:rPr lang="en-US" sz="4000" dirty="0"/>
              <a:t> Beatty</a:t>
            </a:r>
            <a:br>
              <a:rPr lang="en-US" sz="4000" dirty="0"/>
            </a:br>
            <a:r>
              <a:rPr lang="en-US" sz="4000" dirty="0"/>
              <a:t>Regine </a:t>
            </a:r>
            <a:r>
              <a:rPr lang="en-US" sz="4000" dirty="0" err="1"/>
              <a:t>Strey</a:t>
            </a:r>
            <a:br>
              <a:rPr lang="en-US" sz="4000" dirty="0"/>
            </a:br>
            <a:r>
              <a:rPr lang="en-US" sz="4000" dirty="0"/>
              <a:t>Sara Patel</a:t>
            </a:r>
            <a:br>
              <a:rPr lang="en-US" sz="4000" dirty="0"/>
            </a:br>
            <a:r>
              <a:rPr lang="en-US" sz="4000" dirty="0"/>
              <a:t>Letha Varughese</a:t>
            </a:r>
          </a:p>
        </p:txBody>
      </p:sp>
    </p:spTree>
    <p:extLst>
      <p:ext uri="{BB962C8B-B14F-4D97-AF65-F5344CB8AC3E}">
        <p14:creationId xmlns:p14="http://schemas.microsoft.com/office/powerpoint/2010/main" val="24097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44C-D625-40F6-8A7D-8BE3ABC2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3835"/>
            <a:ext cx="3127879" cy="665305"/>
          </a:xfrm>
        </p:spPr>
        <p:txBody>
          <a:bodyPr>
            <a:normAutofit fontScale="90000"/>
          </a:bodyPr>
          <a:lstStyle/>
          <a:p>
            <a:r>
              <a:rPr lang="en-US"/>
              <a:t>Objective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E30B-C816-45C9-8D5E-635CA9C3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Our goal is to understand, on a data-driven level, the factors contributing to and correlated with happiness. We are motivated to know what makes for a happy country. We have examined the relationships between several metrics of individual countries or regions and their happiness scores or ranks to determine their influences and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DF6-5BC9-47F6-BEFA-16053583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9020-6FAC-416A-96D8-1F3B16E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97365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Our hypothesis is the following factors increase levels of happiness:</a:t>
            </a:r>
          </a:p>
          <a:p>
            <a:pPr lvl="1"/>
            <a:r>
              <a:rPr lang="en-US" dirty="0"/>
              <a:t>Low unemployment rates</a:t>
            </a:r>
          </a:p>
          <a:p>
            <a:pPr lvl="1"/>
            <a:r>
              <a:rPr lang="en-US" dirty="0"/>
              <a:t>Higher Government Spend on Healthcare</a:t>
            </a:r>
          </a:p>
          <a:p>
            <a:pPr lvl="1"/>
            <a:r>
              <a:rPr lang="en-US" dirty="0"/>
              <a:t>Increased social support</a:t>
            </a:r>
          </a:p>
          <a:p>
            <a:pPr lvl="1"/>
            <a:r>
              <a:rPr lang="en-US" dirty="0"/>
              <a:t>Democratic</a:t>
            </a:r>
            <a:r>
              <a:rPr lang="en-US" i="1" dirty="0"/>
              <a:t> </a:t>
            </a:r>
            <a:r>
              <a:rPr lang="en-US" dirty="0"/>
              <a:t>government type</a:t>
            </a:r>
          </a:p>
          <a:p>
            <a:r>
              <a:rPr lang="en-US" dirty="0"/>
              <a:t>Further insight:</a:t>
            </a:r>
          </a:p>
          <a:p>
            <a:pPr lvl="1"/>
            <a:r>
              <a:rPr lang="en-US" dirty="0"/>
              <a:t>If we want to move to a ‘happy county’- what weather should we expect?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19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246833E-F2D5-425E-A08E-2AF37A69288C}"/>
              </a:ext>
            </a:extLst>
          </p:cNvPr>
          <p:cNvSpPr/>
          <p:nvPr/>
        </p:nvSpPr>
        <p:spPr>
          <a:xfrm>
            <a:off x="3197243" y="1141282"/>
            <a:ext cx="5297213" cy="5023944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431C-40C8-4D53-9A83-5CBF05E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384" y="211230"/>
            <a:ext cx="1540817" cy="660105"/>
          </a:xfrm>
        </p:spPr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51B5AB-191E-45C5-AF3F-A4F9AE2C0641}"/>
              </a:ext>
            </a:extLst>
          </p:cNvPr>
          <p:cNvSpPr/>
          <p:nvPr/>
        </p:nvSpPr>
        <p:spPr>
          <a:xfrm>
            <a:off x="4429056" y="2392034"/>
            <a:ext cx="2833589" cy="24739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FDB55-1C65-42FF-BA4B-4FBAD5E20222}"/>
              </a:ext>
            </a:extLst>
          </p:cNvPr>
          <p:cNvSpPr txBox="1"/>
          <p:nvPr/>
        </p:nvSpPr>
        <p:spPr>
          <a:xfrm>
            <a:off x="5300429" y="2604783"/>
            <a:ext cx="13206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2014-2019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055DA-52FD-406D-9C58-0BBBEC46D05A}"/>
              </a:ext>
            </a:extLst>
          </p:cNvPr>
          <p:cNvSpPr txBox="1"/>
          <p:nvPr/>
        </p:nvSpPr>
        <p:spPr>
          <a:xfrm>
            <a:off x="6789447" y="1887729"/>
            <a:ext cx="882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2020+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D9ADB-B54F-40B3-9C5D-A62761BF3C66}"/>
              </a:ext>
            </a:extLst>
          </p:cNvPr>
          <p:cNvSpPr txBox="1"/>
          <p:nvPr/>
        </p:nvSpPr>
        <p:spPr>
          <a:xfrm>
            <a:off x="4542254" y="3265466"/>
            <a:ext cx="10953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Country- level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92B9-2F64-4EC4-ACCF-35B66826306D}"/>
              </a:ext>
            </a:extLst>
          </p:cNvPr>
          <p:cNvSpPr txBox="1"/>
          <p:nvPr/>
        </p:nvSpPr>
        <p:spPr>
          <a:xfrm>
            <a:off x="3450683" y="2781299"/>
            <a:ext cx="83813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State-level data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44FAE1-A227-47F9-9D0C-31558930CE4F}"/>
              </a:ext>
            </a:extLst>
          </p:cNvPr>
          <p:cNvSpPr/>
          <p:nvPr/>
        </p:nvSpPr>
        <p:spPr>
          <a:xfrm>
            <a:off x="10315574" y="5353050"/>
            <a:ext cx="295275" cy="276999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59388-25E7-419B-BD65-F16E882B6055}"/>
              </a:ext>
            </a:extLst>
          </p:cNvPr>
          <p:cNvSpPr txBox="1"/>
          <p:nvPr/>
        </p:nvSpPr>
        <p:spPr>
          <a:xfrm>
            <a:off x="10610849" y="5353050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scope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0EDEC-11FF-453F-A411-9A8CDD98B61A}"/>
              </a:ext>
            </a:extLst>
          </p:cNvPr>
          <p:cNvSpPr/>
          <p:nvPr/>
        </p:nvSpPr>
        <p:spPr>
          <a:xfrm>
            <a:off x="10315573" y="5791200"/>
            <a:ext cx="295275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FDA39-93E2-4BC2-B955-1BD5D38E8D70}"/>
              </a:ext>
            </a:extLst>
          </p:cNvPr>
          <p:cNvSpPr txBox="1"/>
          <p:nvPr/>
        </p:nvSpPr>
        <p:spPr>
          <a:xfrm>
            <a:off x="10610848" y="5791199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99F92-CD18-4DA0-B5FB-83860C1015A5}"/>
              </a:ext>
            </a:extLst>
          </p:cNvPr>
          <p:cNvSpPr txBox="1"/>
          <p:nvPr/>
        </p:nvSpPr>
        <p:spPr>
          <a:xfrm>
            <a:off x="5389247" y="3878946"/>
            <a:ext cx="141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countries in World Happiness Report 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8BA7A-09AB-430B-9A15-5FCD83D01971}"/>
              </a:ext>
            </a:extLst>
          </p:cNvPr>
          <p:cNvSpPr txBox="1"/>
          <p:nvPr/>
        </p:nvSpPr>
        <p:spPr>
          <a:xfrm>
            <a:off x="5360672" y="5099970"/>
            <a:ext cx="14706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countries not in World Happiness Report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0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D5A-30AD-492A-B053-7BF621325D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10058400" cy="727075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9D5E-D784-4D0B-8E4A-4DCB97C5C6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36649"/>
            <a:ext cx="10058400" cy="48358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Happiness Report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https://www.kaggle.com/unsdsn/world-happiness</a:t>
            </a:r>
            <a:endParaRPr lang="en-US" dirty="0"/>
          </a:p>
          <a:p>
            <a:pPr marL="0">
              <a:buNone/>
            </a:pPr>
            <a:r>
              <a:rPr lang="en-US" dirty="0"/>
              <a:t>World Health Organization Global Expenditure Database </a:t>
            </a:r>
            <a:r>
              <a:rPr lang="en-US" dirty="0">
                <a:hlinkClick r:id="rId4"/>
              </a:rPr>
              <a:t>https://apps.who.int/nha/database/Select/Indicators/en</a:t>
            </a:r>
            <a:endParaRPr lang="en-US" dirty="0"/>
          </a:p>
          <a:p>
            <a:pPr mar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pPr mar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1D1C1D"/>
                </a:solidFill>
                <a:effectLst/>
              </a:rPr>
              <a:t>International Monetary Fund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https://www.imf.org/en/Publications/SPROLLS/world-economic-outlook-databases#sort=%40imfdate%20descending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D1C1D"/>
                </a:solidFill>
                <a:effectLst/>
              </a:rPr>
              <a:t>World Bank Data Catalogue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6"/>
              </a:rPr>
              <a:t>https://documents.worldbank.org/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API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7"/>
              </a:rPr>
              <a:t>https://openweathermap.org/api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97-40A8-4A20-BEA7-9C3CD9BF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 –up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F957-96D1-42A8-A7C2-876D1095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Happiness Report (WHR) was base of the project</a:t>
            </a:r>
          </a:p>
          <a:p>
            <a:pPr lvl="1"/>
            <a:r>
              <a:rPr lang="en-US" dirty="0"/>
              <a:t>Obtained additional external datasets to see what other factors would influence happiness</a:t>
            </a:r>
          </a:p>
          <a:p>
            <a:pPr lvl="1"/>
            <a:r>
              <a:rPr lang="en-US" dirty="0"/>
              <a:t>Based on question to answer, merged appropriate dataset with WHR on ‘country name’ (left join)</a:t>
            </a:r>
          </a:p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NaN’s</a:t>
            </a:r>
            <a:r>
              <a:rPr lang="en-US" dirty="0"/>
              <a:t> from datasets</a:t>
            </a:r>
          </a:p>
          <a:p>
            <a:pPr lvl="1"/>
            <a:r>
              <a:rPr lang="en-US" dirty="0"/>
              <a:t>Rename duplicate column names for clarity </a:t>
            </a:r>
          </a:p>
          <a:p>
            <a:pPr lvl="1"/>
            <a:r>
              <a:rPr lang="en-US" dirty="0"/>
              <a:t>Identify top (and bottom) countries based on happiness </a:t>
            </a:r>
          </a:p>
        </p:txBody>
      </p:sp>
    </p:spTree>
    <p:extLst>
      <p:ext uri="{BB962C8B-B14F-4D97-AF65-F5344CB8AC3E}">
        <p14:creationId xmlns:p14="http://schemas.microsoft.com/office/powerpoint/2010/main" val="16233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C775-7743-490C-BDD1-FE3D6A6C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2E2A-53E8-4669-8BE9-098CC8BE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numerical correlations     Scatter plots and linear regression  </a:t>
            </a:r>
          </a:p>
          <a:p>
            <a:r>
              <a:rPr lang="en-US" dirty="0"/>
              <a:t>Understanding categorical correlations     Bar charts</a:t>
            </a:r>
          </a:p>
          <a:p>
            <a:r>
              <a:rPr lang="en-US" dirty="0"/>
              <a:t>Calculating relationship with more than 2 variables      Scatter plots with color label 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0451C67-3373-448D-856D-E7AE30BA0330}"/>
              </a:ext>
            </a:extLst>
          </p:cNvPr>
          <p:cNvSpPr/>
          <p:nvPr/>
        </p:nvSpPr>
        <p:spPr>
          <a:xfrm>
            <a:off x="4705350" y="2238375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70AFF0-1017-4234-B906-2BAC8D494F18}"/>
              </a:ext>
            </a:extLst>
          </p:cNvPr>
          <p:cNvSpPr/>
          <p:nvPr/>
        </p:nvSpPr>
        <p:spPr>
          <a:xfrm>
            <a:off x="5191125" y="2773361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F8A7DA-46D3-405C-93C1-EDB25F8610F7}"/>
              </a:ext>
            </a:extLst>
          </p:cNvPr>
          <p:cNvSpPr/>
          <p:nvPr/>
        </p:nvSpPr>
        <p:spPr>
          <a:xfrm>
            <a:off x="6524143" y="3248025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F96A-CE2F-405E-B325-959894C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3CF9-E33F-48EE-B692-9D3E624F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9931"/>
          </a:xfrm>
        </p:spPr>
        <p:txBody>
          <a:bodyPr/>
          <a:lstStyle/>
          <a:p>
            <a:r>
              <a:rPr lang="en-US" dirty="0"/>
              <a:t>Happiness score comes from Gallop World Poll responses regarding </a:t>
            </a:r>
            <a:r>
              <a:rPr lang="en-US" b="0" i="0" dirty="0">
                <a:effectLst/>
              </a:rPr>
              <a:t>six factors – economic production, social support, life expectancy, freedom, absence of corruption, and generosity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FE225-4D33-44CA-8BC7-63E87896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258312"/>
            <a:ext cx="3096779" cy="238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08F43-6C65-47EC-AA4C-059E6A6FA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47" y="3094830"/>
            <a:ext cx="3990389" cy="261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68FFA-C650-4BE6-AB27-48DBE06CD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84" y="3034574"/>
            <a:ext cx="3614336" cy="2507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CDDC07-EE6D-45CB-9C81-D691DBF98263}"/>
              </a:ext>
            </a:extLst>
          </p:cNvPr>
          <p:cNvSpPr txBox="1"/>
          <p:nvPr/>
        </p:nvSpPr>
        <p:spPr>
          <a:xfrm>
            <a:off x="1874162" y="5357135"/>
            <a:ext cx="187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Happiness breakdown per score </a:t>
            </a:r>
          </a:p>
        </p:txBody>
      </p:sp>
    </p:spTree>
    <p:extLst>
      <p:ext uri="{BB962C8B-B14F-4D97-AF65-F5344CB8AC3E}">
        <p14:creationId xmlns:p14="http://schemas.microsoft.com/office/powerpoint/2010/main" val="38700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{D9BA43C6-5AF4-4323-940C-36D936511183}tf11437505_win32</Template>
  <TotalTime>597</TotalTime>
  <Words>486</Words>
  <Application>Microsoft Office PowerPoint</Application>
  <PresentationFormat>Widescreen</PresentationFormat>
  <Paragraphs>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 Pro Cond Light</vt:lpstr>
      <vt:lpstr>Roboto</vt:lpstr>
      <vt:lpstr>Slack-Lato</vt:lpstr>
      <vt:lpstr>Speak Pro</vt:lpstr>
      <vt:lpstr>RetrospectVTI</vt:lpstr>
      <vt:lpstr>Key to Happiness</vt:lpstr>
      <vt:lpstr>Team Members</vt:lpstr>
      <vt:lpstr>Objective </vt:lpstr>
      <vt:lpstr>Hypothesis </vt:lpstr>
      <vt:lpstr>Scope</vt:lpstr>
      <vt:lpstr>Data Sources</vt:lpstr>
      <vt:lpstr>Data exploration and clean –up process</vt:lpstr>
      <vt:lpstr>Analysis Process</vt:lpstr>
      <vt:lpstr>Happiness </vt:lpstr>
      <vt:lpstr>Unemployment/Happiness Correlation </vt:lpstr>
      <vt:lpstr>Healthcare/Happiness Correlation</vt:lpstr>
      <vt:lpstr>Social Support/Happiness Correlation </vt:lpstr>
      <vt:lpstr>Government Types/Happiness </vt:lpstr>
      <vt:lpstr>Pick a perfect spot based on weather preference </vt:lpstr>
      <vt:lpstr>Implications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to Happiness</dc:title>
  <dc:creator>Greg Beatty</dc:creator>
  <cp:lastModifiedBy>Greg Beatty</cp:lastModifiedBy>
  <cp:revision>68</cp:revision>
  <dcterms:created xsi:type="dcterms:W3CDTF">2021-02-07T02:16:07Z</dcterms:created>
  <dcterms:modified xsi:type="dcterms:W3CDTF">2021-02-16T02:03:46Z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