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6" r:id="rId5"/>
    <p:sldId id="309" r:id="rId6"/>
    <p:sldId id="310" r:id="rId7"/>
    <p:sldId id="312" r:id="rId8"/>
    <p:sldId id="311" r:id="rId9"/>
    <p:sldId id="313" r:id="rId10"/>
    <p:sldId id="326" r:id="rId11"/>
    <p:sldId id="322" r:id="rId12"/>
    <p:sldId id="327" r:id="rId13"/>
    <p:sldId id="315" r:id="rId14"/>
    <p:sldId id="318" r:id="rId15"/>
    <p:sldId id="319" r:id="rId16"/>
    <p:sldId id="316" r:id="rId17"/>
    <p:sldId id="314" r:id="rId18"/>
    <p:sldId id="321" r:id="rId19"/>
    <p:sldId id="32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9" autoAdjust="0"/>
  </p:normalViewPr>
  <p:slideViewPr>
    <p:cSldViewPr snapToGrid="0">
      <p:cViewPr varScale="1">
        <p:scale>
          <a:sx n="101" d="100"/>
          <a:sy n="101" d="100"/>
        </p:scale>
        <p:origin x="126" y="174"/>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t>
            </a:r>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95748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126271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159F5F-73EF-4CAC-B010-A3ADB537CBB2}"/>
              </a:ext>
            </a:extLst>
          </p:cNvPr>
          <p:cNvPicPr>
            <a:picLocks noChangeAspect="1"/>
          </p:cNvPicPr>
          <p:nvPr/>
        </p:nvPicPr>
        <p:blipFill>
          <a:blip r:embed="rId3"/>
          <a:stretch>
            <a:fillRect/>
          </a:stretch>
        </p:blipFill>
        <p:spPr>
          <a:xfrm>
            <a:off x="0" y="1208234"/>
            <a:ext cx="5476240" cy="4056940"/>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a:blip r:embed="rId4"/>
          <a:stretch>
            <a:fillRect/>
          </a:stretch>
        </p:blipFill>
        <p:spPr>
          <a:xfrm>
            <a:off x="7982220" y="3264391"/>
            <a:ext cx="3890688" cy="3102823"/>
          </a:xfrm>
          <a:prstGeom prst="rect">
            <a:avLst/>
          </a:prstGeom>
        </p:spPr>
      </p:pic>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5"/>
          <a:stretch>
            <a:fillRect/>
          </a:stretch>
        </p:blipFill>
        <p:spPr>
          <a:xfrm>
            <a:off x="5238678" y="747265"/>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a:blip r:embed="rId6"/>
          <a:stretch>
            <a:fillRect/>
          </a:stretch>
        </p:blipFill>
        <p:spPr>
          <a:xfrm>
            <a:off x="7982220" y="161568"/>
            <a:ext cx="4016602" cy="3102823"/>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162377" y="1889693"/>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(-.36) between low unemployment and happiness </a:t>
            </a:r>
          </a:p>
        </p:txBody>
      </p:sp>
      <p:sp>
        <p:nvSpPr>
          <p:cNvPr id="11" name="TextBox 10">
            <a:extLst>
              <a:ext uri="{FF2B5EF4-FFF2-40B4-BE49-F238E27FC236}">
                <a16:creationId xmlns:a16="http://schemas.microsoft.com/office/drawing/2014/main" id="{EAE9AF7C-A221-446D-8B8C-C67AE961C06A}"/>
              </a:ext>
            </a:extLst>
          </p:cNvPr>
          <p:cNvSpPr txBox="1"/>
          <p:nvPr/>
        </p:nvSpPr>
        <p:spPr>
          <a:xfrm>
            <a:off x="5807451" y="3167814"/>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cxnSp>
        <p:nvCxnSpPr>
          <p:cNvPr id="14" name="Straight Arrow Connector 13">
            <a:extLst>
              <a:ext uri="{FF2B5EF4-FFF2-40B4-BE49-F238E27FC236}">
                <a16:creationId xmlns:a16="http://schemas.microsoft.com/office/drawing/2014/main" id="{C1715B34-5971-442B-8DB8-5ACAA89C01BC}"/>
              </a:ext>
            </a:extLst>
          </p:cNvPr>
          <p:cNvCxnSpPr/>
          <p:nvPr/>
        </p:nvCxnSpPr>
        <p:spPr>
          <a:xfrm flipV="1">
            <a:off x="7843101" y="886120"/>
            <a:ext cx="1989056" cy="22039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D0464FC-42F2-4B58-BFC6-2396FF4411AE}"/>
              </a:ext>
            </a:extLst>
          </p:cNvPr>
          <p:cNvCxnSpPr/>
          <p:nvPr/>
        </p:nvCxnSpPr>
        <p:spPr>
          <a:xfrm>
            <a:off x="8248454" y="4368143"/>
            <a:ext cx="1742067" cy="543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pic>
        <p:nvPicPr>
          <p:cNvPr id="8" name="Picture 7">
            <a:extLst>
              <a:ext uri="{FF2B5EF4-FFF2-40B4-BE49-F238E27FC236}">
                <a16:creationId xmlns:a16="http://schemas.microsoft.com/office/drawing/2014/main" id="{9C1AEF21-E279-44D6-AD1D-CB8BDB281604}"/>
              </a:ext>
            </a:extLst>
          </p:cNvPr>
          <p:cNvPicPr>
            <a:picLocks noChangeAspect="1"/>
          </p:cNvPicPr>
          <p:nvPr/>
        </p:nvPicPr>
        <p:blipFill>
          <a:blip r:embed="rId5"/>
          <a:stretch>
            <a:fillRect/>
          </a:stretch>
        </p:blipFill>
        <p:spPr>
          <a:xfrm>
            <a:off x="73544" y="1001381"/>
            <a:ext cx="4680164" cy="3041401"/>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1051449" y="2835613"/>
            <a:ext cx="4088848" cy="646331"/>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6"/>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533404" cy="132343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people vote for a party and party selects leader. (</a:t>
            </a:r>
            <a:r>
              <a:rPr lang="en-US" sz="1600" b="0" i="0" dirty="0" err="1">
                <a:solidFill>
                  <a:srgbClr val="000000"/>
                </a:solidFill>
                <a:effectLst/>
                <a:latin typeface="Helvetica Neue"/>
              </a:rPr>
              <a:t>ex:Britain</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Countries in which people for the executive leader directly. (</a:t>
            </a:r>
            <a:r>
              <a:rPr lang="en-US" sz="1600" b="0" i="0" dirty="0" err="1">
                <a:solidFill>
                  <a:srgbClr val="000000"/>
                </a:solidFill>
                <a:effectLst/>
                <a:latin typeface="Helvetica Neue"/>
              </a:rPr>
              <a:t>ex:USA</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Is done by an assembly. (</a:t>
            </a:r>
            <a:r>
              <a:rPr lang="en-US" sz="1600" b="0" i="0" dirty="0" err="1">
                <a:solidFill>
                  <a:srgbClr val="000000"/>
                </a:solidFill>
                <a:effectLst/>
                <a:latin typeface="Helvetica Neue"/>
              </a:rPr>
              <a:t>ex:China</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0" y="1136649"/>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1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lstStyle/>
          <a:p>
            <a:r>
              <a:rPr lang="en-US" dirty="0"/>
              <a:t>Happiness score comes from Gallop World Poll responses regarding </a:t>
            </a:r>
            <a:r>
              <a:rPr lang="en-US" b="0" i="0" dirty="0">
                <a:effectLst/>
              </a:rPr>
              <a:t>six factors – economic production, social support, life expectancy, freedom, absence of corruption, and generosity. </a:t>
            </a:r>
          </a:p>
          <a:p>
            <a:endParaRPr lang="en-US" dirty="0"/>
          </a:p>
        </p:txBody>
      </p:sp>
      <p:pic>
        <p:nvPicPr>
          <p:cNvPr id="5" name="Picture 4">
            <a:extLst>
              <a:ext uri="{FF2B5EF4-FFF2-40B4-BE49-F238E27FC236}">
                <a16:creationId xmlns:a16="http://schemas.microsoft.com/office/drawing/2014/main" id="{E0AFE225-4D33-44CA-8BC7-63E878961DE3}"/>
              </a:ext>
            </a:extLst>
          </p:cNvPr>
          <p:cNvPicPr>
            <a:picLocks noChangeAspect="1"/>
          </p:cNvPicPr>
          <p:nvPr/>
        </p:nvPicPr>
        <p:blipFill>
          <a:blip r:embed="rId3"/>
          <a:stretch>
            <a:fillRect/>
          </a:stretch>
        </p:blipFill>
        <p:spPr>
          <a:xfrm>
            <a:off x="165124" y="3160776"/>
            <a:ext cx="3096779" cy="2381352"/>
          </a:xfrm>
          <a:prstGeom prst="rect">
            <a:avLst/>
          </a:prstGeom>
        </p:spPr>
      </p:pic>
      <p:sp>
        <p:nvSpPr>
          <p:cNvPr id="10" name="TextBox 9">
            <a:extLst>
              <a:ext uri="{FF2B5EF4-FFF2-40B4-BE49-F238E27FC236}">
                <a16:creationId xmlns:a16="http://schemas.microsoft.com/office/drawing/2014/main" id="{4DCDDC07-EE6D-45CB-9C81-D691DBF98263}"/>
              </a:ext>
            </a:extLst>
          </p:cNvPr>
          <p:cNvSpPr txBox="1"/>
          <p:nvPr/>
        </p:nvSpPr>
        <p:spPr>
          <a:xfrm>
            <a:off x="250235" y="5357135"/>
            <a:ext cx="1876425" cy="830997"/>
          </a:xfrm>
          <a:prstGeom prst="rect">
            <a:avLst/>
          </a:prstGeom>
          <a:noFill/>
        </p:spPr>
        <p:txBody>
          <a:bodyPr wrap="square" rtlCol="0">
            <a:spAutoFit/>
          </a:bodyPr>
          <a:lstStyle/>
          <a:p>
            <a:r>
              <a:rPr lang="en-US" sz="1600" b="1" dirty="0"/>
              <a:t>Happiness breakdown per score </a:t>
            </a:r>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a:blip r:embed="rId4"/>
          <a:stretch>
            <a:fillRect/>
          </a:stretch>
        </p:blipFill>
        <p:spPr>
          <a:xfrm>
            <a:off x="3058816" y="3021621"/>
            <a:ext cx="4149682" cy="3308752"/>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a:blip r:embed="rId5"/>
          <a:stretch>
            <a:fillRect/>
          </a:stretch>
        </p:blipFill>
        <p:spPr>
          <a:xfrm>
            <a:off x="7102064" y="2950501"/>
            <a:ext cx="4135940" cy="3308752"/>
          </a:xfrm>
          <a:prstGeom prst="rect">
            <a:avLst/>
          </a:prstGeom>
        </p:spPr>
      </p:pic>
    </p:spTree>
    <p:extLst>
      <p:ext uri="{BB962C8B-B14F-4D97-AF65-F5344CB8AC3E}">
        <p14:creationId xmlns:p14="http://schemas.microsoft.com/office/powerpoint/2010/main" val="3870073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813</TotalTime>
  <Words>765</Words>
  <Application>Microsoft Office PowerPoint</Application>
  <PresentationFormat>Widescreen</PresentationFormat>
  <Paragraphs>116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Hypothesis </vt:lpstr>
      <vt:lpstr>Scope</vt:lpstr>
      <vt:lpstr>Data Sources</vt:lpstr>
      <vt:lpstr>Data exploration and clean –up process</vt:lpstr>
      <vt:lpstr>Analysis Process</vt:lpstr>
      <vt:lpstr>World Happiness Report </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Greg Beatty</cp:lastModifiedBy>
  <cp:revision>110</cp:revision>
  <dcterms:created xsi:type="dcterms:W3CDTF">2021-02-07T02:16:07Z</dcterms:created>
  <dcterms:modified xsi:type="dcterms:W3CDTF">2021-02-18T01:49:18Z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