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sldIdLst>
    <p:sldId id="266" r:id="rId5"/>
    <p:sldId id="309" r:id="rId6"/>
    <p:sldId id="310" r:id="rId7"/>
    <p:sldId id="312" r:id="rId8"/>
    <p:sldId id="311" r:id="rId9"/>
    <p:sldId id="313" r:id="rId10"/>
    <p:sldId id="326" r:id="rId11"/>
    <p:sldId id="322" r:id="rId12"/>
    <p:sldId id="315" r:id="rId13"/>
    <p:sldId id="318" r:id="rId14"/>
    <p:sldId id="319" r:id="rId15"/>
    <p:sldId id="316" r:id="rId16"/>
    <p:sldId id="314" r:id="rId17"/>
    <p:sldId id="321" r:id="rId18"/>
    <p:sldId id="32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F99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19" autoAdjust="0"/>
  </p:normalViewPr>
  <p:slideViewPr>
    <p:cSldViewPr snapToGrid="0">
      <p:cViewPr varScale="1">
        <p:scale>
          <a:sx n="101" d="100"/>
          <a:sy n="101" d="100"/>
        </p:scale>
        <p:origin x="12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19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C3969-ABB6-44FD-90B4-7F0745909C05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829E9-F6A8-4625-9F43-B0C3F979A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08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who.int/nha/database/Select/Indicators/en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4829E9-F6A8-4625-9F43-B0C3F979AF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24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https://apps.who.int/nha/database/Select/Indicators/en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4829E9-F6A8-4625-9F43-B0C3F979AF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8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unsdsn/world-happines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ps.who.int/nha/database/Select/Indicators/e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2756" y="1471086"/>
            <a:ext cx="4829101" cy="2862411"/>
          </a:xfrm>
        </p:spPr>
        <p:txBody>
          <a:bodyPr>
            <a:normAutofit/>
          </a:bodyPr>
          <a:lstStyle/>
          <a:p>
            <a:r>
              <a:rPr lang="en-US" dirty="0"/>
              <a:t>Key to Happiness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2755" y="4848039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Team ANACONDA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C1F9184-B68C-4EBD-BCB2-EBA80DB7A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58" y="2639909"/>
            <a:ext cx="4429743" cy="3010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BD6826-2307-4B69-AC43-B1FF64626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Healthcare/Happiness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7C011-DA16-496A-BAA9-6A7D1C179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50" y="1822452"/>
            <a:ext cx="10058400" cy="749298"/>
          </a:xfrm>
        </p:spPr>
        <p:txBody>
          <a:bodyPr>
            <a:normAutofit lnSpcReduction="10000"/>
          </a:bodyPr>
          <a:lstStyle/>
          <a:p>
            <a:r>
              <a:rPr lang="en-US" i="0" dirty="0">
                <a:solidFill>
                  <a:srgbClr val="202124"/>
                </a:solidFill>
                <a:effectLst/>
                <a:latin typeface="Roboto"/>
              </a:rPr>
              <a:t>Capital health spend include health infrastructure (buildings, machinery, IT) and stocks of vaccines for emergency or outbreaks</a:t>
            </a:r>
          </a:p>
          <a:p>
            <a:endParaRPr lang="en-US" dirty="0">
              <a:solidFill>
                <a:srgbClr val="202124"/>
              </a:solidFill>
              <a:latin typeface="Roboto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49778-FCA7-43AA-B7C6-8433778BC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0401" y="537042"/>
            <a:ext cx="1924319" cy="12003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DD26FC-15E2-4F87-AB80-0D5B5F95005F}"/>
              </a:ext>
            </a:extLst>
          </p:cNvPr>
          <p:cNvSpPr txBox="1"/>
          <p:nvPr/>
        </p:nvSpPr>
        <p:spPr>
          <a:xfrm>
            <a:off x="4070432" y="3547587"/>
            <a:ext cx="2247900" cy="1477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more govt spend on health infrastructure, the more likely for happier country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CCC12D-B068-4B93-A1F8-76B7128DDB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566" y="2676301"/>
            <a:ext cx="4239217" cy="32198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043402-89C4-4047-AA56-89FD7A16259D}"/>
              </a:ext>
            </a:extLst>
          </p:cNvPr>
          <p:cNvSpPr txBox="1"/>
          <p:nvPr/>
        </p:nvSpPr>
        <p:spPr>
          <a:xfrm>
            <a:off x="9867900" y="4012503"/>
            <a:ext cx="2247900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 correlation between population and happiness</a:t>
            </a:r>
          </a:p>
        </p:txBody>
      </p:sp>
    </p:spTree>
    <p:extLst>
      <p:ext uri="{BB962C8B-B14F-4D97-AF65-F5344CB8AC3E}">
        <p14:creationId xmlns:p14="http://schemas.microsoft.com/office/powerpoint/2010/main" val="3538280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6E208-84BD-4B4F-85E5-8BCA0C4F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Support/Happiness Correlation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26C91-6802-411F-8A02-3223375F5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D1508A-9E80-4A8B-9717-C1C7E4BBD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774" y="546707"/>
            <a:ext cx="1525905" cy="119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45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07FD-33BE-4BD8-AF80-0793A9044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Government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5286B-44EE-4094-B888-8DE8DD77C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3D8F98-4FB4-4406-9194-B803D216F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110" y="169643"/>
            <a:ext cx="2591162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95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D078-27CE-423F-AB39-A6E44464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Weather/Happiness Correlation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F273E-3092-40DA-B964-797C01A07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35DD49-2730-4547-BADD-E7BCCF634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678" y="209344"/>
            <a:ext cx="1655668" cy="145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34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FCCE5-F396-4E4F-9258-CD5C309F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2CD4-9FA3-43F1-8BC8-F2D881422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happy….</a:t>
            </a:r>
          </a:p>
          <a:p>
            <a:pPr lvl="1"/>
            <a:r>
              <a:rPr lang="en-US" dirty="0"/>
              <a:t>Access to employment</a:t>
            </a:r>
          </a:p>
          <a:p>
            <a:pPr lvl="1"/>
            <a:r>
              <a:rPr lang="en-US" dirty="0"/>
              <a:t>Access to best medicine/technology  </a:t>
            </a:r>
          </a:p>
        </p:txBody>
      </p:sp>
    </p:spTree>
    <p:extLst>
      <p:ext uri="{BB962C8B-B14F-4D97-AF65-F5344CB8AC3E}">
        <p14:creationId xmlns:p14="http://schemas.microsoft.com/office/powerpoint/2010/main" val="3166097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A8CE80-88A7-4195-B643-1210F4E9F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221" y="1491305"/>
            <a:ext cx="2470379" cy="36883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4182C9-E433-46B5-9B51-143FE19DA354}"/>
              </a:ext>
            </a:extLst>
          </p:cNvPr>
          <p:cNvSpPr txBox="1"/>
          <p:nvPr/>
        </p:nvSpPr>
        <p:spPr>
          <a:xfrm>
            <a:off x="4587765" y="2627586"/>
            <a:ext cx="2706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3478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AC60FA-3212-4113-8DA4-F42BC1675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641" y="312240"/>
            <a:ext cx="3608530" cy="13994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2559B1-BFE0-4491-9AF5-62866D566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D9500-E007-4725-AA84-0EA680F46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Bismaad</a:t>
            </a:r>
            <a:r>
              <a:rPr lang="en-US" sz="2000" dirty="0"/>
              <a:t> Minhas</a:t>
            </a:r>
            <a:br>
              <a:rPr lang="en-US" sz="2000" dirty="0"/>
            </a:br>
            <a:r>
              <a:rPr lang="en-US" sz="2000" dirty="0" err="1"/>
              <a:t>Caitilin</a:t>
            </a:r>
            <a:r>
              <a:rPr lang="en-US" sz="2000" dirty="0"/>
              <a:t> Beatty</a:t>
            </a:r>
            <a:br>
              <a:rPr lang="en-US" sz="2000" dirty="0"/>
            </a:br>
            <a:r>
              <a:rPr lang="en-US" sz="2000" dirty="0"/>
              <a:t>Regine </a:t>
            </a:r>
            <a:r>
              <a:rPr lang="en-US" sz="2000" dirty="0" err="1"/>
              <a:t>Strey</a:t>
            </a:r>
            <a:br>
              <a:rPr lang="en-US" sz="2000" dirty="0"/>
            </a:br>
            <a:r>
              <a:rPr lang="en-US" sz="2000" dirty="0"/>
              <a:t>Sara Patel</a:t>
            </a:r>
            <a:br>
              <a:rPr lang="en-US" sz="2000" dirty="0"/>
            </a:br>
            <a:r>
              <a:rPr lang="en-US" sz="2000" dirty="0"/>
              <a:t>Letha Varughese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3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144C-D625-40F6-8A7D-8BE3ABC25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133835"/>
            <a:ext cx="3127879" cy="665305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FE30B-C816-45C9-8D5E-635CA9C3F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Our goal is to understand, on a data-driven level, the factors contributing to and </a:t>
            </a: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correlating with World Happiness. We have examined the relationships between </a:t>
            </a: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several metrics of individual countries or regions and their happiness scores or </a:t>
            </a: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ranks to determine their influences and effects.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76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BDF6-5BC9-47F6-BEFA-16053583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DA9020-6FAC-416A-96D8-1F3B16E4B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880" y="1997365"/>
            <a:ext cx="10058400" cy="3760891"/>
          </a:xfrm>
        </p:spPr>
        <p:txBody>
          <a:bodyPr>
            <a:normAutofit/>
          </a:bodyPr>
          <a:lstStyle/>
          <a:p>
            <a:r>
              <a:rPr lang="en-US" dirty="0"/>
              <a:t>Our hypothesis is the following factors increase levels of happiness:</a:t>
            </a:r>
          </a:p>
          <a:p>
            <a:pPr lvl="1"/>
            <a:r>
              <a:rPr lang="en-US" dirty="0"/>
              <a:t>Low unemployment rates</a:t>
            </a:r>
          </a:p>
          <a:p>
            <a:pPr lvl="1"/>
            <a:r>
              <a:rPr lang="en-US" dirty="0"/>
              <a:t>Government Spend on Healthcare</a:t>
            </a:r>
          </a:p>
          <a:p>
            <a:pPr lvl="1"/>
            <a:r>
              <a:rPr lang="en-US" dirty="0"/>
              <a:t>Increased social support</a:t>
            </a:r>
          </a:p>
          <a:p>
            <a:pPr lvl="1"/>
            <a:r>
              <a:rPr lang="en-US" i="1" dirty="0"/>
              <a:t>(insert) </a:t>
            </a:r>
            <a:r>
              <a:rPr lang="en-US" dirty="0"/>
              <a:t>government type</a:t>
            </a:r>
          </a:p>
          <a:p>
            <a:pPr marL="201168" lvl="1" indent="0">
              <a:buNone/>
            </a:pPr>
            <a:endParaRPr lang="en-US" dirty="0"/>
          </a:p>
          <a:p>
            <a:r>
              <a:rPr lang="en-US" dirty="0"/>
              <a:t>Further insight:</a:t>
            </a:r>
          </a:p>
          <a:p>
            <a:pPr lvl="1"/>
            <a:r>
              <a:rPr lang="en-US" dirty="0"/>
              <a:t>If we want to move to a ‘happy county’- what weather should we expect? </a:t>
            </a:r>
          </a:p>
          <a:p>
            <a:pPr marL="201168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91998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246833E-F2D5-425E-A08E-2AF37A69288C}"/>
              </a:ext>
            </a:extLst>
          </p:cNvPr>
          <p:cNvSpPr/>
          <p:nvPr/>
        </p:nvSpPr>
        <p:spPr>
          <a:xfrm>
            <a:off x="3184635" y="1187670"/>
            <a:ext cx="5297213" cy="5023944"/>
          </a:xfrm>
          <a:prstGeom prst="ellipse">
            <a:avLst/>
          </a:prstGeom>
          <a:solidFill>
            <a:srgbClr val="99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8431C-40C8-4D53-9A83-5CBF05E46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5384" y="211230"/>
            <a:ext cx="1540817" cy="660105"/>
          </a:xfrm>
        </p:spPr>
        <p:txBody>
          <a:bodyPr>
            <a:normAutofit fontScale="90000"/>
          </a:bodyPr>
          <a:lstStyle/>
          <a:p>
            <a:r>
              <a:rPr lang="en-US" dirty="0"/>
              <a:t>Scope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851B5AB-191E-45C5-AF3F-A4F9AE2C0641}"/>
              </a:ext>
            </a:extLst>
          </p:cNvPr>
          <p:cNvSpPr/>
          <p:nvPr/>
        </p:nvSpPr>
        <p:spPr>
          <a:xfrm>
            <a:off x="4429056" y="2392034"/>
            <a:ext cx="2833589" cy="247396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CFDB55-1C65-42FF-BA4B-4FBAD5E20222}"/>
              </a:ext>
            </a:extLst>
          </p:cNvPr>
          <p:cNvSpPr txBox="1"/>
          <p:nvPr/>
        </p:nvSpPr>
        <p:spPr>
          <a:xfrm>
            <a:off x="5115384" y="2543849"/>
            <a:ext cx="132069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Years 2014-2019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0055DA-52FD-406D-9C58-0BBBEC46D05A}"/>
              </a:ext>
            </a:extLst>
          </p:cNvPr>
          <p:cNvSpPr txBox="1"/>
          <p:nvPr/>
        </p:nvSpPr>
        <p:spPr>
          <a:xfrm>
            <a:off x="5213131" y="1745703"/>
            <a:ext cx="8828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2020+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5D9ADB-B54F-40B3-9C5D-A62761BF3C66}"/>
              </a:ext>
            </a:extLst>
          </p:cNvPr>
          <p:cNvSpPr txBox="1"/>
          <p:nvPr/>
        </p:nvSpPr>
        <p:spPr>
          <a:xfrm>
            <a:off x="4567696" y="3155101"/>
            <a:ext cx="109537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Country Data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4C92B9-2F64-4EC4-ACCF-35B66826306D}"/>
              </a:ext>
            </a:extLst>
          </p:cNvPr>
          <p:cNvSpPr txBox="1"/>
          <p:nvPr/>
        </p:nvSpPr>
        <p:spPr>
          <a:xfrm>
            <a:off x="3450683" y="2781299"/>
            <a:ext cx="83813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State data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44FAE1-A227-47F9-9D0C-31558930CE4F}"/>
              </a:ext>
            </a:extLst>
          </p:cNvPr>
          <p:cNvSpPr/>
          <p:nvPr/>
        </p:nvSpPr>
        <p:spPr>
          <a:xfrm>
            <a:off x="10315574" y="5353050"/>
            <a:ext cx="295275" cy="276999"/>
          </a:xfrm>
          <a:prstGeom prst="ellipse">
            <a:avLst/>
          </a:prstGeom>
          <a:solidFill>
            <a:srgbClr val="99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C59388-25E7-419B-BD65-F16E882B6055}"/>
              </a:ext>
            </a:extLst>
          </p:cNvPr>
          <p:cNvSpPr txBox="1"/>
          <p:nvPr/>
        </p:nvSpPr>
        <p:spPr>
          <a:xfrm>
            <a:off x="10610849" y="5353050"/>
            <a:ext cx="107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Out of scope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C40EDEC-11FF-453F-A411-9A8CDD98B61A}"/>
              </a:ext>
            </a:extLst>
          </p:cNvPr>
          <p:cNvSpPr/>
          <p:nvPr/>
        </p:nvSpPr>
        <p:spPr>
          <a:xfrm>
            <a:off x="10315573" y="5791200"/>
            <a:ext cx="295275" cy="2769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6FDA39-93E2-4BC2-B955-1BD5D38E8D70}"/>
              </a:ext>
            </a:extLst>
          </p:cNvPr>
          <p:cNvSpPr txBox="1"/>
          <p:nvPr/>
        </p:nvSpPr>
        <p:spPr>
          <a:xfrm>
            <a:off x="10610848" y="5791199"/>
            <a:ext cx="107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 scope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C99F92-CD18-4DA0-B5FB-83860C1015A5}"/>
              </a:ext>
            </a:extLst>
          </p:cNvPr>
          <p:cNvSpPr txBox="1"/>
          <p:nvPr/>
        </p:nvSpPr>
        <p:spPr>
          <a:xfrm>
            <a:off x="5654044" y="3145423"/>
            <a:ext cx="1413506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Countries listed in World Happiness Report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8BA7A-09AB-430B-9A15-5FCD83D01971}"/>
              </a:ext>
            </a:extLst>
          </p:cNvPr>
          <p:cNvSpPr txBox="1"/>
          <p:nvPr/>
        </p:nvSpPr>
        <p:spPr>
          <a:xfrm>
            <a:off x="5150464" y="5017811"/>
            <a:ext cx="1470656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Countries not in World Happiness Report</a:t>
            </a:r>
          </a:p>
        </p:txBody>
      </p:sp>
    </p:spTree>
    <p:extLst>
      <p:ext uri="{BB962C8B-B14F-4D97-AF65-F5344CB8AC3E}">
        <p14:creationId xmlns:p14="http://schemas.microsoft.com/office/powerpoint/2010/main" val="33200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8D5A-30AD-492A-B053-7BF621325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5751"/>
            <a:ext cx="10058400" cy="1451610"/>
          </a:xfrm>
        </p:spPr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89D5E-D784-4D0B-8E4A-4DCB97C5C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World Happiness Report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3"/>
              </a:rPr>
              <a:t>https://www.kaggle.com/unsdsn/world-happiness</a:t>
            </a:r>
            <a:endParaRPr lang="en-US" dirty="0"/>
          </a:p>
          <a:p>
            <a:pPr marL="0">
              <a:buNone/>
            </a:pPr>
            <a:r>
              <a:rPr lang="en-US" dirty="0"/>
              <a:t>World Health Organization Global Expenditure Database </a:t>
            </a:r>
            <a:r>
              <a:rPr lang="en-US" dirty="0">
                <a:hlinkClick r:id="rId4"/>
              </a:rPr>
              <a:t>https://apps.who.int/nha/database/Select/Indicators/en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88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44697-40A8-4A20-BEA7-9C3CD9BF1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 –up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6F957-96D1-42A8-A7C2-876D10956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World Happiness Report (WHR) was base of the project</a:t>
            </a:r>
          </a:p>
          <a:p>
            <a:pPr lvl="1"/>
            <a:r>
              <a:rPr lang="en-US" dirty="0"/>
              <a:t>Added additional external datasets to see what other factors would influence happiness</a:t>
            </a:r>
          </a:p>
          <a:p>
            <a:pPr lvl="1"/>
            <a:r>
              <a:rPr lang="en-US" dirty="0"/>
              <a:t>Based on question to answer, merged appropriate dataset with WHR on ‘country name’ (left join)</a:t>
            </a:r>
          </a:p>
          <a:p>
            <a:r>
              <a:rPr lang="en-US" dirty="0"/>
              <a:t>Clean Up</a:t>
            </a:r>
          </a:p>
          <a:p>
            <a:pPr lvl="1"/>
            <a:r>
              <a:rPr lang="en-US" dirty="0"/>
              <a:t>Remove </a:t>
            </a:r>
            <a:r>
              <a:rPr lang="en-US" dirty="0" err="1"/>
              <a:t>NaN’s</a:t>
            </a:r>
            <a:r>
              <a:rPr lang="en-US" dirty="0"/>
              <a:t> from datasets</a:t>
            </a:r>
          </a:p>
          <a:p>
            <a:pPr lvl="1"/>
            <a:r>
              <a:rPr lang="en-US" dirty="0"/>
              <a:t>Rename duplicate column names for clarity </a:t>
            </a:r>
          </a:p>
        </p:txBody>
      </p:sp>
    </p:spTree>
    <p:extLst>
      <p:ext uri="{BB962C8B-B14F-4D97-AF65-F5344CB8AC3E}">
        <p14:creationId xmlns:p14="http://schemas.microsoft.com/office/powerpoint/2010/main" val="1623361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3C775-7743-490C-BDD1-FE3D6A6C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D2E2A-53E8-4669-8BE9-098CC8BEB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Calculating numerical correlations     Scatter plots and linear regression  </a:t>
            </a:r>
          </a:p>
          <a:p>
            <a:r>
              <a:rPr lang="en-US" dirty="0"/>
              <a:t>Understanding categorical correlations     Bar charts</a:t>
            </a:r>
          </a:p>
          <a:p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0451C67-3373-448D-856D-E7AE30BA0330}"/>
              </a:ext>
            </a:extLst>
          </p:cNvPr>
          <p:cNvSpPr/>
          <p:nvPr/>
        </p:nvSpPr>
        <p:spPr>
          <a:xfrm>
            <a:off x="4705350" y="2238375"/>
            <a:ext cx="304800" cy="180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670AFF0-1017-4234-B906-2BAC8D494F18}"/>
              </a:ext>
            </a:extLst>
          </p:cNvPr>
          <p:cNvSpPr/>
          <p:nvPr/>
        </p:nvSpPr>
        <p:spPr>
          <a:xfrm>
            <a:off x="5191125" y="2773361"/>
            <a:ext cx="304800" cy="180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16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A618-B7F5-4CA5-91F9-F442DCEE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Unemployment/Happiness Correlation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D0137-3FFE-45DC-B8A5-9C9E27C56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927651-D2E9-4E88-A692-F05CDFBA4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196" y="198164"/>
            <a:ext cx="1416490" cy="158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629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{D9BA43C6-5AF4-4323-940C-36D936511183}tf11437505_win32</Template>
  <TotalTime>428</TotalTime>
  <Words>354</Words>
  <Application>Microsoft Office PowerPoint</Application>
  <PresentationFormat>Widescreen</PresentationFormat>
  <Paragraphs>59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Georgia Pro Cond Light</vt:lpstr>
      <vt:lpstr>Roboto</vt:lpstr>
      <vt:lpstr>Speak Pro</vt:lpstr>
      <vt:lpstr>RetrospectVTI</vt:lpstr>
      <vt:lpstr>Key to Happiness</vt:lpstr>
      <vt:lpstr>Team Members</vt:lpstr>
      <vt:lpstr>Objective </vt:lpstr>
      <vt:lpstr>Hypothesis </vt:lpstr>
      <vt:lpstr>Scope</vt:lpstr>
      <vt:lpstr>Data Sources</vt:lpstr>
      <vt:lpstr>Data exploration and clean –up process</vt:lpstr>
      <vt:lpstr>Analysis Process</vt:lpstr>
      <vt:lpstr>Unemployment/Happiness Correlation </vt:lpstr>
      <vt:lpstr>Healthcare/Happiness Correlation</vt:lpstr>
      <vt:lpstr>Social Support/Happiness Correlation </vt:lpstr>
      <vt:lpstr>Government Types </vt:lpstr>
      <vt:lpstr>Weather/Happiness Correlation </vt:lpstr>
      <vt:lpstr>Implications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to Happiness</dc:title>
  <dc:creator>Greg Beatty</dc:creator>
  <cp:lastModifiedBy>Greg Beatty</cp:lastModifiedBy>
  <cp:revision>36</cp:revision>
  <dcterms:created xsi:type="dcterms:W3CDTF">2021-02-07T02:16:07Z</dcterms:created>
  <dcterms:modified xsi:type="dcterms:W3CDTF">2021-02-15T18:10:19Z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