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Barlow"/>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Barlow-bold.fntdata"/><Relationship Id="rId12" Type="http://schemas.openxmlformats.org/officeDocument/2006/relationships/slide" Target="slides/slide7.xml"/><Relationship Id="rId34" Type="http://schemas.openxmlformats.org/officeDocument/2006/relationships/font" Target="fonts/Barlow-regular.fntdata"/><Relationship Id="rId15" Type="http://schemas.openxmlformats.org/officeDocument/2006/relationships/slide" Target="slides/slide10.xml"/><Relationship Id="rId37" Type="http://schemas.openxmlformats.org/officeDocument/2006/relationships/font" Target="fonts/Barlow-boldItalic.fntdata"/><Relationship Id="rId14" Type="http://schemas.openxmlformats.org/officeDocument/2006/relationships/slide" Target="slides/slide9.xml"/><Relationship Id="rId36" Type="http://schemas.openxmlformats.org/officeDocument/2006/relationships/font" Target="fonts/Barlow-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Katie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do: </a:t>
            </a:r>
            <a:endParaRPr/>
          </a:p>
          <a:p>
            <a:pPr indent="0" lvl="0" marL="0" rtl="0" algn="l">
              <a:spcBef>
                <a:spcPts val="0"/>
              </a:spcBef>
              <a:spcAft>
                <a:spcPts val="0"/>
              </a:spcAft>
              <a:buNone/>
            </a:pPr>
            <a:r>
              <a:rPr lang="en"/>
              <a:t>Javascript, leaflet or plotly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4cf2ee3a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4cf2ee3a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Regine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4cf2ee3a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4cf2ee3a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Regine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3ed7f0d3d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3ed7f0d3d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ERS, a division of USDA is a national leader in measuring the people and places facing barriers to accessing healthy and affordable food and conducts research examining the consequences of food access limitations on food spending, diet, and health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3ed7f0d3d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3ed7f0d3d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848e95fd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848e95fd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highlight>
                  <a:srgbClr val="FFFFFF"/>
                </a:highlight>
              </a:rPr>
              <a:t>While the loss rates for potatoes, tomatoes, and romaine and leaf lettuce are lower than turnip and mustard greens, their sales volumes are higher, accounting for 35 percent of food store fresh vegetable sales</a:t>
            </a:r>
            <a:endParaRPr>
              <a:solidFill>
                <a:schemeClr val="dk1"/>
              </a:solidFill>
              <a:highlight>
                <a:srgbClr val="FFFFFF"/>
              </a:highlight>
            </a:endParaRPr>
          </a:p>
          <a:p>
            <a:pPr indent="0" lvl="0" marL="0" rtl="0" algn="l">
              <a:spcBef>
                <a:spcPts val="1200"/>
              </a:spcBef>
              <a:spcAft>
                <a:spcPts val="0"/>
              </a:spcAft>
              <a:buNone/>
            </a:pPr>
            <a:r>
              <a:t/>
            </a:r>
            <a:endParaRPr sz="1150">
              <a:solidFill>
                <a:srgbClr val="242729"/>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848e95fd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848e95fd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highlight>
                  <a:srgbClr val="FFFFFF"/>
                </a:highlight>
              </a:rPr>
              <a:t>Loss volumes were highest for fresh watermelon and apples, reflecting the large quantities available for sale by retailers</a:t>
            </a:r>
            <a:endParaRPr>
              <a:solidFill>
                <a:schemeClr val="dk1"/>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4cf2ee3a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4cf2ee3a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adb5fa46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adb5fa46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Meghan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chose to utilize the USDA National Farmer’s Market Directory in tandem with the Foods API because : 1. Same entity created both databases, adds consistency and cohesiveness to the project and 2. Hones in on the importance of health and small businesses when choosing your foods. At first, we were planning on using an API to pull the Farmer’s market information, but ended up using a CSV because it was easier to pull into GEOJSON format. GEOJSON is a very helpful and popular format among many GIS technologies because it it is simple, lightweight, and </a:t>
            </a:r>
            <a:r>
              <a:rPr lang="en"/>
              <a:t>straightforward. Leaflet is very good at handling it, so </a:t>
            </a:r>
            <a:r>
              <a:rPr lang="en"/>
              <a:t>I sourced some code that was able to directly translate the CSV to geojson for mapping purposes. The geojson consisted of: the geometry (latitude, longitude), marketname, WIC (women, infants, children federal funding), organic, vegetables, fruits, meats, and grains. Now Ly’s going to talk about how we turned that geojson into the simple map that you’ll see on the next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Chosen properties: WIC, Organic, Vegetables, Fruits, Meat, Grains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3ed7f0d3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3ed7f0d3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farmers markets on the East Coast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8834e19c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8834e19c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7adb5fa46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adb5fa46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Katie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original plan: Looking at the relationship between USDA geographic soil data and farmer’s market to see if there was a connection between higher nutrient values in soils and farming; see what kind of soils your food is coming from; data didn’t cooperate so we PIVOTED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Map outfitted with information on the WIC Nutrition Program for Women, Infants, and Children as well as healthy food options such as organic, vegetables, fruits, meat and grains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8834e19c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8834e19c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8834e19c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8834e19c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8834e19c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8834e19c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8834e19c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8834e19c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8834e19c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8834e19c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8834e19c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8834e19c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8834e19c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8834e19c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4cf2ee3a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4cf2ee3a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Meghan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are some future recommendations if we had some more time to work on this project. The first is to integrate the Leaflet map with the Flask app to create a cohesive website. The map ended up getting done a little later than we expected, so we did not integrate it in fear of accidentally tampering with what was already working. Additionally, we would have added more styling with CSS (especially font) and making the website more visually appealing by adding user-friendly features like a drop-down menu with food categories or suggestions for related foods. The latter probably would have been much more involved. Other features might include a way to track vitamins and reach toward a daily goal, which could be helpful for those with an iron deficiency (or other vitamin deficiencies) if developed into a mobile app. Because the data is so pivotable, there are endless applications for this idea as we move forward in promoting healthy eating. Thank you!</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4cf2ee3a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4cf2ee3a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adb5fa46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adb5fa46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Katie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4cf2ee3a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4cf2ee3a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Regine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78747ab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78747ab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Regine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4cf2ee3a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4cf2ee3a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Regine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3ed7f0d3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3ed7f0d3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Regine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3ed7f0d3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3ed7f0d3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Regine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4cf2ee3a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4cf2ee3a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Regine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fdc.nal.usda.gov/api-guide.html" TargetMode="External"/><Relationship Id="rId4" Type="http://schemas.openxmlformats.org/officeDocument/2006/relationships/hyperlink" Target="https://www.ams.usda.gov/local-food-directories/farmersmarkets" TargetMode="External"/><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9.png"/><Relationship Id="rId6"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5.png"/><Relationship Id="rId6"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94775" y="823050"/>
            <a:ext cx="8520600" cy="112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Barlow"/>
                <a:ea typeface="Barlow"/>
                <a:cs typeface="Barlow"/>
                <a:sym typeface="Barlow"/>
              </a:rPr>
              <a:t>Fun with Foods</a:t>
            </a:r>
            <a:endParaRPr>
              <a:latin typeface="Barlow"/>
              <a:ea typeface="Barlow"/>
              <a:cs typeface="Barlow"/>
              <a:sym typeface="Barlow"/>
            </a:endParaRPr>
          </a:p>
        </p:txBody>
      </p:sp>
      <p:sp>
        <p:nvSpPr>
          <p:cNvPr id="55" name="Google Shape;55;p13"/>
          <p:cNvSpPr txBox="1"/>
          <p:nvPr>
            <p:ph idx="1" type="subTitle"/>
          </p:nvPr>
        </p:nvSpPr>
        <p:spPr>
          <a:xfrm>
            <a:off x="311700" y="3476950"/>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latin typeface="Barlow"/>
                <a:ea typeface="Barlow"/>
                <a:cs typeface="Barlow"/>
                <a:sym typeface="Barlow"/>
              </a:rPr>
              <a:t>Meghan Conway, Ly Li, Katie Quinn, Regine Strey, Letha Varughese</a:t>
            </a:r>
            <a:endParaRPr>
              <a:latin typeface="Barlow"/>
              <a:ea typeface="Barlow"/>
              <a:cs typeface="Barlow"/>
              <a:sym typeface="Barlow"/>
            </a:endParaRPr>
          </a:p>
        </p:txBody>
      </p:sp>
      <p:sp>
        <p:nvSpPr>
          <p:cNvPr id="56" name="Google Shape;56;p13"/>
          <p:cNvSpPr txBox="1"/>
          <p:nvPr/>
        </p:nvSpPr>
        <p:spPr>
          <a:xfrm>
            <a:off x="901500" y="2022463"/>
            <a:ext cx="7341000" cy="98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t/>
            </a:r>
            <a:endParaRPr sz="100">
              <a:solidFill>
                <a:srgbClr val="6AA84F"/>
              </a:solidFill>
            </a:endParaRPr>
          </a:p>
          <a:p>
            <a:pPr indent="0" lvl="0" marL="0" rtl="0" algn="ctr">
              <a:spcBef>
                <a:spcPts val="0"/>
              </a:spcBef>
              <a:spcAft>
                <a:spcPts val="0"/>
              </a:spcAft>
              <a:buClr>
                <a:schemeClr val="dk1"/>
              </a:buClr>
              <a:buSzPts val="1100"/>
              <a:buFont typeface="Arial"/>
              <a:buNone/>
            </a:pPr>
            <a:r>
              <a:rPr lang="en" sz="2500">
                <a:solidFill>
                  <a:srgbClr val="6AA84F"/>
                </a:solidFill>
                <a:latin typeface="Barlow"/>
                <a:ea typeface="Barlow"/>
                <a:cs typeface="Barlow"/>
                <a:sym typeface="Barlow"/>
              </a:rPr>
              <a:t>A Brand Name Food Analysis of Nutritional Content Using USDA Data</a:t>
            </a:r>
            <a:endParaRPr sz="100">
              <a:solidFill>
                <a:srgbClr val="6AA84F"/>
              </a:solidFill>
            </a:endParaRPr>
          </a:p>
        </p:txBody>
      </p:sp>
      <p:sp>
        <p:nvSpPr>
          <p:cNvPr id="57" name="Google Shape;57;p13"/>
          <p:cNvSpPr txBox="1"/>
          <p:nvPr/>
        </p:nvSpPr>
        <p:spPr>
          <a:xfrm>
            <a:off x="112500" y="128550"/>
            <a:ext cx="7341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a:ea typeface="Barlow"/>
                <a:cs typeface="Barlow"/>
                <a:sym typeface="Barlow"/>
              </a:rPr>
              <a:t>Project 2: Visualize Me, Captain!</a:t>
            </a:r>
            <a:endParaRPr>
              <a:latin typeface="Barlow"/>
              <a:ea typeface="Barlow"/>
              <a:cs typeface="Barlow"/>
              <a:sym typeface="Barlow"/>
            </a:endParaRPr>
          </a:p>
          <a:p>
            <a:pPr indent="0" lvl="0" marL="0" rtl="0" algn="l">
              <a:spcBef>
                <a:spcPts val="0"/>
              </a:spcBef>
              <a:spcAft>
                <a:spcPts val="0"/>
              </a:spcAft>
              <a:buNone/>
            </a:pPr>
            <a:r>
              <a:rPr lang="en">
                <a:latin typeface="Barlow"/>
                <a:ea typeface="Barlow"/>
                <a:cs typeface="Barlow"/>
                <a:sym typeface="Barlow"/>
              </a:rPr>
              <a:t>Data Boot Camp, Lesson 18.1</a:t>
            </a:r>
            <a:endParaRPr>
              <a:latin typeface="Barlow"/>
              <a:ea typeface="Barlow"/>
              <a:cs typeface="Barlow"/>
              <a:sym typeface="Barlow"/>
            </a:endParaRPr>
          </a:p>
          <a:p>
            <a:pPr indent="0" lvl="0" marL="0" rtl="0" algn="l">
              <a:spcBef>
                <a:spcPts val="0"/>
              </a:spcBef>
              <a:spcAft>
                <a:spcPts val="0"/>
              </a:spcAft>
              <a:buNone/>
            </a:pPr>
            <a:r>
              <a:rPr lang="en">
                <a:latin typeface="Barlow"/>
                <a:ea typeface="Barlow"/>
                <a:cs typeface="Barlow"/>
                <a:sym typeface="Barlow"/>
              </a:rPr>
              <a:t>May 8, 2021</a:t>
            </a:r>
            <a:endParaRPr>
              <a:latin typeface="Barlow"/>
              <a:ea typeface="Barlow"/>
              <a:cs typeface="Barlow"/>
              <a:sym typeface="Barlow"/>
            </a:endParaRPr>
          </a:p>
        </p:txBody>
      </p:sp>
      <p:pic>
        <p:nvPicPr>
          <p:cNvPr id="58" name="Google Shape;58;p13"/>
          <p:cNvPicPr preferRelativeResize="0"/>
          <p:nvPr/>
        </p:nvPicPr>
        <p:blipFill rotWithShape="1">
          <a:blip r:embed="rId3">
            <a:alphaModFix/>
          </a:blip>
          <a:srcRect b="0" l="0" r="56291" t="0"/>
          <a:stretch/>
        </p:blipFill>
        <p:spPr>
          <a:xfrm>
            <a:off x="6453526" y="128550"/>
            <a:ext cx="1472299" cy="1781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Barlow"/>
                <a:ea typeface="Barlow"/>
                <a:cs typeface="Barlow"/>
                <a:sym typeface="Barlow"/>
              </a:rPr>
              <a:t>Nutritional Analysis </a:t>
            </a:r>
            <a:r>
              <a:rPr lang="en">
                <a:latin typeface="Barlow"/>
                <a:ea typeface="Barlow"/>
                <a:cs typeface="Barlow"/>
                <a:sym typeface="Barlow"/>
              </a:rPr>
              <a:t> (Visualization 1)</a:t>
            </a:r>
            <a:endParaRPr>
              <a:latin typeface="Barlow"/>
              <a:ea typeface="Barlow"/>
              <a:cs typeface="Barlow"/>
              <a:sym typeface="Barlow"/>
            </a:endParaRPr>
          </a:p>
        </p:txBody>
      </p:sp>
      <p:sp>
        <p:nvSpPr>
          <p:cNvPr id="122" name="Google Shape;122;p22"/>
          <p:cNvSpPr txBox="1"/>
          <p:nvPr>
            <p:ph idx="1" type="body"/>
          </p:nvPr>
        </p:nvSpPr>
        <p:spPr>
          <a:xfrm>
            <a:off x="311700" y="4088425"/>
            <a:ext cx="8106300" cy="80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Barlow"/>
                <a:ea typeface="Barlow"/>
                <a:cs typeface="Barlow"/>
                <a:sym typeface="Barlow"/>
              </a:rPr>
              <a:t>*This bar chart utilizes the USDA FDC API to visualize different types of nutrients in grams. A new bar chart is generated for each food that is selected on our tool.</a:t>
            </a:r>
            <a:endParaRPr>
              <a:latin typeface="Barlow"/>
              <a:ea typeface="Barlow"/>
              <a:cs typeface="Barlow"/>
              <a:sym typeface="Barlow"/>
            </a:endParaRPr>
          </a:p>
        </p:txBody>
      </p:sp>
      <p:pic>
        <p:nvPicPr>
          <p:cNvPr id="123" name="Google Shape;123;p22"/>
          <p:cNvPicPr preferRelativeResize="0"/>
          <p:nvPr/>
        </p:nvPicPr>
        <p:blipFill>
          <a:blip r:embed="rId3">
            <a:alphaModFix/>
          </a:blip>
          <a:stretch>
            <a:fillRect/>
          </a:stretch>
        </p:blipFill>
        <p:spPr>
          <a:xfrm>
            <a:off x="1959761" y="1170125"/>
            <a:ext cx="5224478" cy="2765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Barlow"/>
                <a:ea typeface="Barlow"/>
                <a:cs typeface="Barlow"/>
                <a:sym typeface="Barlow"/>
              </a:rPr>
              <a:t>Nutritional Analysis  (Visualization 2)</a:t>
            </a:r>
            <a:endParaRPr>
              <a:latin typeface="Barlow"/>
              <a:ea typeface="Barlow"/>
              <a:cs typeface="Barlow"/>
              <a:sym typeface="Barlow"/>
            </a:endParaRPr>
          </a:p>
        </p:txBody>
      </p:sp>
      <p:sp>
        <p:nvSpPr>
          <p:cNvPr id="129" name="Google Shape;129;p23"/>
          <p:cNvSpPr txBox="1"/>
          <p:nvPr>
            <p:ph idx="1" type="body"/>
          </p:nvPr>
        </p:nvSpPr>
        <p:spPr>
          <a:xfrm>
            <a:off x="311700" y="4088400"/>
            <a:ext cx="8106300" cy="80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Barlow"/>
                <a:ea typeface="Barlow"/>
                <a:cs typeface="Barlow"/>
                <a:sym typeface="Barlow"/>
              </a:rPr>
              <a:t>*This visualization creates a pie chart of 8 vitamins (cholesterol, niacin, riboflavin, thiamin, sodium, potassium, iron, and calcium) that are present in the chosen food.</a:t>
            </a:r>
            <a:endParaRPr>
              <a:latin typeface="Barlow"/>
              <a:ea typeface="Barlow"/>
              <a:cs typeface="Barlow"/>
              <a:sym typeface="Barlow"/>
            </a:endParaRPr>
          </a:p>
        </p:txBody>
      </p:sp>
      <p:pic>
        <p:nvPicPr>
          <p:cNvPr id="130" name="Google Shape;130;p23"/>
          <p:cNvPicPr preferRelativeResize="0"/>
          <p:nvPr/>
        </p:nvPicPr>
        <p:blipFill>
          <a:blip r:embed="rId3">
            <a:alphaModFix/>
          </a:blip>
          <a:stretch>
            <a:fillRect/>
          </a:stretch>
        </p:blipFill>
        <p:spPr>
          <a:xfrm>
            <a:off x="914400" y="1170125"/>
            <a:ext cx="6813496" cy="2765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b="1" lang="en" sz="3000" u="sng">
                <a:solidFill>
                  <a:schemeClr val="accent5"/>
                </a:solidFill>
                <a:latin typeface="Barlow"/>
                <a:ea typeface="Barlow"/>
                <a:cs typeface="Barlow"/>
                <a:sym typeface="Barlow"/>
              </a:rPr>
              <a:t> </a:t>
            </a:r>
            <a:r>
              <a:rPr b="1" lang="en" sz="3000" u="sng">
                <a:solidFill>
                  <a:schemeClr val="accent5"/>
                </a:solidFill>
                <a:latin typeface="Barlow"/>
                <a:ea typeface="Barlow"/>
                <a:cs typeface="Barlow"/>
                <a:sym typeface="Barlow"/>
              </a:rPr>
              <a:t>USDA Food Availability Per Capita Data System</a:t>
            </a:r>
            <a:endParaRPr sz="6400"/>
          </a:p>
        </p:txBody>
      </p:sp>
      <p:sp>
        <p:nvSpPr>
          <p:cNvPr id="136" name="Google Shape;136;p2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Web </a:t>
            </a:r>
            <a:r>
              <a:rPr lang="en"/>
              <a:t>Scraping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166350" y="1920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Food Access</a:t>
            </a:r>
            <a:endParaRPr/>
          </a:p>
        </p:txBody>
      </p:sp>
      <p:sp>
        <p:nvSpPr>
          <p:cNvPr id="142" name="Google Shape;142;p25"/>
          <p:cNvSpPr txBox="1"/>
          <p:nvPr>
            <p:ph idx="1" type="subTitle"/>
          </p:nvPr>
        </p:nvSpPr>
        <p:spPr>
          <a:xfrm>
            <a:off x="322250" y="1674375"/>
            <a:ext cx="3988500" cy="2363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Consumer choices about food spending and diet are likely to be influenced by the accessibility and affordability of food retailers—travel time to shopping, availability of healthy foods, and food prices.\xa0 Some people and places, especially those with low income, may face greater barriers in accessing healthy and affordable food retailers, which may negatively affect diet and food security </a:t>
            </a:r>
            <a:endParaRPr/>
          </a:p>
        </p:txBody>
      </p:sp>
      <p:sp>
        <p:nvSpPr>
          <p:cNvPr id="143" name="Google Shape;143;p25"/>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44" name="Google Shape;144;p25"/>
          <p:cNvPicPr preferRelativeResize="0"/>
          <p:nvPr/>
        </p:nvPicPr>
        <p:blipFill>
          <a:blip r:embed="rId3">
            <a:alphaModFix/>
          </a:blip>
          <a:stretch>
            <a:fillRect/>
          </a:stretch>
        </p:blipFill>
        <p:spPr>
          <a:xfrm>
            <a:off x="4596900" y="0"/>
            <a:ext cx="4522200" cy="1661950"/>
          </a:xfrm>
          <a:prstGeom prst="rect">
            <a:avLst/>
          </a:prstGeom>
          <a:noFill/>
          <a:ln>
            <a:noFill/>
          </a:ln>
        </p:spPr>
      </p:pic>
      <p:pic>
        <p:nvPicPr>
          <p:cNvPr id="145" name="Google Shape;145;p25"/>
          <p:cNvPicPr preferRelativeResize="0"/>
          <p:nvPr/>
        </p:nvPicPr>
        <p:blipFill>
          <a:blip r:embed="rId4">
            <a:alphaModFix/>
          </a:blip>
          <a:stretch>
            <a:fillRect/>
          </a:stretch>
        </p:blipFill>
        <p:spPr>
          <a:xfrm>
            <a:off x="4640400" y="1609450"/>
            <a:ext cx="4435200" cy="1773750"/>
          </a:xfrm>
          <a:prstGeom prst="rect">
            <a:avLst/>
          </a:prstGeom>
          <a:noFill/>
          <a:ln>
            <a:noFill/>
          </a:ln>
        </p:spPr>
      </p:pic>
      <p:pic>
        <p:nvPicPr>
          <p:cNvPr id="146" name="Google Shape;146;p25"/>
          <p:cNvPicPr preferRelativeResize="0"/>
          <p:nvPr/>
        </p:nvPicPr>
        <p:blipFill>
          <a:blip r:embed="rId5">
            <a:alphaModFix/>
          </a:blip>
          <a:stretch>
            <a:fillRect/>
          </a:stretch>
        </p:blipFill>
        <p:spPr>
          <a:xfrm>
            <a:off x="4654875" y="3383200"/>
            <a:ext cx="4435200" cy="1297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88"/>
              <a:t>Food Loss in Food Stores- Fresh Vegetables(</a:t>
            </a:r>
            <a:r>
              <a:rPr lang="en" sz="2688"/>
              <a:t>Visualization-3</a:t>
            </a:r>
            <a:r>
              <a:rPr lang="en" sz="2688"/>
              <a:t>)</a:t>
            </a:r>
            <a:r>
              <a:rPr lang="en"/>
              <a:t> </a:t>
            </a:r>
            <a:endParaRPr/>
          </a:p>
        </p:txBody>
      </p:sp>
      <p:sp>
        <p:nvSpPr>
          <p:cNvPr id="152" name="Google Shape;15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6"/>
          <p:cNvPicPr preferRelativeResize="0"/>
          <p:nvPr/>
        </p:nvPicPr>
        <p:blipFill>
          <a:blip r:embed="rId3">
            <a:alphaModFix/>
          </a:blip>
          <a:stretch>
            <a:fillRect/>
          </a:stretch>
        </p:blipFill>
        <p:spPr>
          <a:xfrm>
            <a:off x="4437675" y="1152075"/>
            <a:ext cx="4333875" cy="3514375"/>
          </a:xfrm>
          <a:prstGeom prst="rect">
            <a:avLst/>
          </a:prstGeom>
          <a:noFill/>
          <a:ln>
            <a:noFill/>
          </a:ln>
        </p:spPr>
      </p:pic>
      <p:pic>
        <p:nvPicPr>
          <p:cNvPr id="154" name="Google Shape;154;p26"/>
          <p:cNvPicPr preferRelativeResize="0"/>
          <p:nvPr/>
        </p:nvPicPr>
        <p:blipFill>
          <a:blip r:embed="rId4">
            <a:alphaModFix/>
          </a:blip>
          <a:stretch>
            <a:fillRect/>
          </a:stretch>
        </p:blipFill>
        <p:spPr>
          <a:xfrm>
            <a:off x="116900" y="1152475"/>
            <a:ext cx="4314825" cy="35143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Food Loss in Food Stores- Fruits (</a:t>
            </a:r>
            <a:r>
              <a:rPr lang="en"/>
              <a:t>Visualization</a:t>
            </a:r>
            <a:r>
              <a:rPr lang="en"/>
              <a:t> -4)</a:t>
            </a:r>
            <a:endParaRPr/>
          </a:p>
        </p:txBody>
      </p:sp>
      <p:sp>
        <p:nvSpPr>
          <p:cNvPr id="160" name="Google Shape;16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highlight>
                  <a:srgbClr val="FFFFFF"/>
                </a:highlight>
              </a:rPr>
              <a:t>Retail-level food loss occurs when grocery retailers </a:t>
            </a:r>
            <a:endParaRPr sz="1400">
              <a:solidFill>
                <a:schemeClr val="dk1"/>
              </a:solidFill>
              <a:highlight>
                <a:srgbClr val="FFFFFF"/>
              </a:highlight>
            </a:endParaRPr>
          </a:p>
          <a:p>
            <a:pPr indent="0" lvl="0" marL="0" rtl="0" algn="l">
              <a:spcBef>
                <a:spcPts val="1200"/>
              </a:spcBef>
              <a:spcAft>
                <a:spcPts val="0"/>
              </a:spcAft>
              <a:buNone/>
            </a:pPr>
            <a:r>
              <a:rPr lang="en" sz="1400">
                <a:solidFill>
                  <a:schemeClr val="dk1"/>
                </a:solidFill>
                <a:highlight>
                  <a:srgbClr val="FFFFFF"/>
                </a:highlight>
              </a:rPr>
              <a:t>remove dented cans, misshapen produce items, </a:t>
            </a:r>
            <a:endParaRPr sz="1400">
              <a:solidFill>
                <a:schemeClr val="dk1"/>
              </a:solidFill>
              <a:highlight>
                <a:srgbClr val="FFFFFF"/>
              </a:highlight>
            </a:endParaRPr>
          </a:p>
          <a:p>
            <a:pPr indent="0" lvl="0" marL="0" rtl="0" algn="l">
              <a:spcBef>
                <a:spcPts val="1200"/>
              </a:spcBef>
              <a:spcAft>
                <a:spcPts val="0"/>
              </a:spcAft>
              <a:buNone/>
            </a:pPr>
            <a:r>
              <a:rPr lang="en" sz="1400">
                <a:solidFill>
                  <a:schemeClr val="dk1"/>
                </a:solidFill>
                <a:highlight>
                  <a:srgbClr val="FFFFFF"/>
                </a:highlight>
              </a:rPr>
              <a:t>overstocked holiday foods, and spoiled foods from </a:t>
            </a:r>
            <a:endParaRPr sz="1400">
              <a:solidFill>
                <a:schemeClr val="dk1"/>
              </a:solidFill>
              <a:highlight>
                <a:srgbClr val="FFFFFF"/>
              </a:highlight>
            </a:endParaRPr>
          </a:p>
          <a:p>
            <a:pPr indent="0" lvl="0" marL="0" rtl="0" algn="l">
              <a:spcBef>
                <a:spcPts val="1200"/>
              </a:spcBef>
              <a:spcAft>
                <a:spcPts val="0"/>
              </a:spcAft>
              <a:buNone/>
            </a:pPr>
            <a:r>
              <a:rPr lang="en" sz="1400">
                <a:solidFill>
                  <a:schemeClr val="dk1"/>
                </a:solidFill>
                <a:highlight>
                  <a:srgbClr val="FFFFFF"/>
                </a:highlight>
              </a:rPr>
              <a:t>their shelves.</a:t>
            </a:r>
            <a:endParaRPr sz="1400">
              <a:solidFill>
                <a:schemeClr val="dk1"/>
              </a:solidFill>
              <a:highlight>
                <a:srgbClr val="FFFFFF"/>
              </a:highlight>
            </a:endParaRPr>
          </a:p>
          <a:p>
            <a:pPr indent="0" lvl="0" marL="0" rtl="0" algn="l">
              <a:spcBef>
                <a:spcPts val="1200"/>
              </a:spcBef>
              <a:spcAft>
                <a:spcPts val="1200"/>
              </a:spcAft>
              <a:buNone/>
            </a:pPr>
            <a:r>
              <a:t/>
            </a:r>
            <a:endParaRPr sz="1200">
              <a:solidFill>
                <a:schemeClr val="dk1"/>
              </a:solidFill>
              <a:highlight>
                <a:srgbClr val="FFFFFF"/>
              </a:highlight>
            </a:endParaRPr>
          </a:p>
        </p:txBody>
      </p:sp>
      <p:pic>
        <p:nvPicPr>
          <p:cNvPr id="161" name="Google Shape;161;p27"/>
          <p:cNvPicPr preferRelativeResize="0"/>
          <p:nvPr/>
        </p:nvPicPr>
        <p:blipFill>
          <a:blip r:embed="rId3">
            <a:alphaModFix/>
          </a:blip>
          <a:stretch>
            <a:fillRect/>
          </a:stretch>
        </p:blipFill>
        <p:spPr>
          <a:xfrm>
            <a:off x="4572000" y="1152475"/>
            <a:ext cx="4314825"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Barlow"/>
                <a:ea typeface="Barlow"/>
                <a:cs typeface="Barlow"/>
                <a:sym typeface="Barlow"/>
              </a:rPr>
              <a:t>USDA National Farmers Market Directory</a:t>
            </a:r>
            <a:endParaRPr>
              <a:latin typeface="Barlow"/>
              <a:ea typeface="Barlow"/>
              <a:cs typeface="Barlow"/>
              <a:sym typeface="Barl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Barlow"/>
                <a:ea typeface="Barlow"/>
                <a:cs typeface="Barlow"/>
                <a:sym typeface="Barlow"/>
              </a:rPr>
              <a:t>Approach</a:t>
            </a:r>
            <a:endParaRPr>
              <a:latin typeface="Barlow"/>
              <a:ea typeface="Barlow"/>
              <a:cs typeface="Barlow"/>
              <a:sym typeface="Barlow"/>
            </a:endParaRPr>
          </a:p>
        </p:txBody>
      </p:sp>
      <p:sp>
        <p:nvSpPr>
          <p:cNvPr id="172" name="Google Shape;172;p29"/>
          <p:cNvSpPr txBox="1"/>
          <p:nvPr>
            <p:ph idx="1" type="body"/>
          </p:nvPr>
        </p:nvSpPr>
        <p:spPr>
          <a:xfrm>
            <a:off x="311700" y="1152475"/>
            <a:ext cx="3893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Barlow"/>
              <a:buAutoNum type="arabicPeriod"/>
            </a:pPr>
            <a:r>
              <a:rPr lang="en">
                <a:latin typeface="Barlow"/>
                <a:ea typeface="Barlow"/>
                <a:cs typeface="Barlow"/>
                <a:sym typeface="Barlow"/>
              </a:rPr>
              <a:t>Download csv from USDA website</a:t>
            </a:r>
            <a:endParaRPr>
              <a:latin typeface="Barlow"/>
              <a:ea typeface="Barlow"/>
              <a:cs typeface="Barlow"/>
              <a:sym typeface="Barlow"/>
            </a:endParaRPr>
          </a:p>
          <a:p>
            <a:pPr indent="-342900" lvl="0" marL="457200" rtl="0" algn="l">
              <a:spcBef>
                <a:spcPts val="0"/>
              </a:spcBef>
              <a:spcAft>
                <a:spcPts val="0"/>
              </a:spcAft>
              <a:buSzPts val="1800"/>
              <a:buFont typeface="Barlow"/>
              <a:buAutoNum type="arabicPeriod"/>
            </a:pPr>
            <a:r>
              <a:rPr lang="en">
                <a:latin typeface="Barlow"/>
                <a:ea typeface="Barlow"/>
                <a:cs typeface="Barlow"/>
                <a:sym typeface="Barlow"/>
              </a:rPr>
              <a:t>Clean data with Pandas</a:t>
            </a:r>
            <a:endParaRPr>
              <a:latin typeface="Barlow"/>
              <a:ea typeface="Barlow"/>
              <a:cs typeface="Barlow"/>
              <a:sym typeface="Barlow"/>
            </a:endParaRPr>
          </a:p>
          <a:p>
            <a:pPr indent="-317500" lvl="1" marL="914400" rtl="0" algn="l">
              <a:spcBef>
                <a:spcPts val="0"/>
              </a:spcBef>
              <a:spcAft>
                <a:spcPts val="0"/>
              </a:spcAft>
              <a:buSzPts val="1400"/>
              <a:buFont typeface="Barlow"/>
              <a:buAutoNum type="alphaLcPeriod"/>
            </a:pPr>
            <a:r>
              <a:rPr lang="en">
                <a:latin typeface="Barlow"/>
                <a:ea typeface="Barlow"/>
                <a:cs typeface="Barlow"/>
                <a:sym typeface="Barlow"/>
              </a:rPr>
              <a:t>Removing lines with empty data</a:t>
            </a:r>
            <a:endParaRPr>
              <a:latin typeface="Barlow"/>
              <a:ea typeface="Barlow"/>
              <a:cs typeface="Barlow"/>
              <a:sym typeface="Barlow"/>
            </a:endParaRPr>
          </a:p>
          <a:p>
            <a:pPr indent="-317500" lvl="1" marL="914400" rtl="0" algn="l">
              <a:spcBef>
                <a:spcPts val="0"/>
              </a:spcBef>
              <a:spcAft>
                <a:spcPts val="0"/>
              </a:spcAft>
              <a:buSzPts val="1400"/>
              <a:buFont typeface="Barlow"/>
              <a:buAutoNum type="alphaLcPeriod"/>
            </a:pPr>
            <a:r>
              <a:rPr lang="en">
                <a:latin typeface="Barlow"/>
                <a:ea typeface="Barlow"/>
                <a:cs typeface="Barlow"/>
                <a:sym typeface="Barlow"/>
              </a:rPr>
              <a:t>Choosing important fields</a:t>
            </a:r>
            <a:endParaRPr>
              <a:latin typeface="Barlow"/>
              <a:ea typeface="Barlow"/>
              <a:cs typeface="Barlow"/>
              <a:sym typeface="Barlow"/>
            </a:endParaRPr>
          </a:p>
          <a:p>
            <a:pPr indent="-342900" lvl="0" marL="457200" rtl="0" algn="l">
              <a:spcBef>
                <a:spcPts val="0"/>
              </a:spcBef>
              <a:spcAft>
                <a:spcPts val="0"/>
              </a:spcAft>
              <a:buSzPts val="1800"/>
              <a:buFont typeface="Barlow"/>
              <a:buAutoNum type="arabicPeriod"/>
            </a:pPr>
            <a:r>
              <a:rPr lang="en">
                <a:latin typeface="Barlow"/>
                <a:ea typeface="Barlow"/>
                <a:cs typeface="Barlow"/>
                <a:sym typeface="Barlow"/>
              </a:rPr>
              <a:t>Generate geojson ----&gt;</a:t>
            </a:r>
            <a:endParaRPr>
              <a:latin typeface="Barlow"/>
              <a:ea typeface="Barlow"/>
              <a:cs typeface="Barlow"/>
              <a:sym typeface="Barlow"/>
            </a:endParaRPr>
          </a:p>
          <a:p>
            <a:pPr indent="-342900" lvl="0" marL="457200" rtl="0" algn="l">
              <a:spcBef>
                <a:spcPts val="0"/>
              </a:spcBef>
              <a:spcAft>
                <a:spcPts val="0"/>
              </a:spcAft>
              <a:buSzPts val="1800"/>
              <a:buFont typeface="Barlow"/>
              <a:buAutoNum type="arabicPeriod"/>
            </a:pPr>
            <a:r>
              <a:rPr lang="en">
                <a:latin typeface="Barlow"/>
                <a:ea typeface="Barlow"/>
                <a:cs typeface="Barlow"/>
                <a:sym typeface="Barlow"/>
              </a:rPr>
              <a:t>Use Leaflet to create interactive map of farmers market locations and associated </a:t>
            </a:r>
            <a:r>
              <a:rPr lang="en">
                <a:latin typeface="Barlow"/>
                <a:ea typeface="Barlow"/>
                <a:cs typeface="Barlow"/>
                <a:sym typeface="Barlow"/>
              </a:rPr>
              <a:t>properties</a:t>
            </a:r>
            <a:endParaRPr>
              <a:latin typeface="Barlow"/>
              <a:ea typeface="Barlow"/>
              <a:cs typeface="Barlow"/>
              <a:sym typeface="Barlow"/>
            </a:endParaRPr>
          </a:p>
        </p:txBody>
      </p:sp>
      <p:pic>
        <p:nvPicPr>
          <p:cNvPr id="173" name="Google Shape;173;p29"/>
          <p:cNvPicPr preferRelativeResize="0"/>
          <p:nvPr/>
        </p:nvPicPr>
        <p:blipFill>
          <a:blip r:embed="rId3">
            <a:alphaModFix/>
          </a:blip>
          <a:stretch>
            <a:fillRect/>
          </a:stretch>
        </p:blipFill>
        <p:spPr>
          <a:xfrm>
            <a:off x="5099658" y="3278046"/>
            <a:ext cx="3149849" cy="1865450"/>
          </a:xfrm>
          <a:prstGeom prst="rect">
            <a:avLst/>
          </a:prstGeom>
          <a:noFill/>
          <a:ln>
            <a:noFill/>
          </a:ln>
        </p:spPr>
      </p:pic>
      <p:pic>
        <p:nvPicPr>
          <p:cNvPr id="174" name="Google Shape;174;p29"/>
          <p:cNvPicPr preferRelativeResize="0"/>
          <p:nvPr/>
        </p:nvPicPr>
        <p:blipFill>
          <a:blip r:embed="rId4">
            <a:alphaModFix/>
          </a:blip>
          <a:stretch>
            <a:fillRect/>
          </a:stretch>
        </p:blipFill>
        <p:spPr>
          <a:xfrm>
            <a:off x="4205172" y="-3"/>
            <a:ext cx="4938824" cy="3536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30"/>
          <p:cNvPicPr preferRelativeResize="0"/>
          <p:nvPr/>
        </p:nvPicPr>
        <p:blipFill>
          <a:blip r:embed="rId3">
            <a:alphaModFix/>
          </a:blip>
          <a:stretch>
            <a:fillRect/>
          </a:stretch>
        </p:blipFill>
        <p:spPr>
          <a:xfrm>
            <a:off x="38300" y="0"/>
            <a:ext cx="9144001" cy="5143499"/>
          </a:xfrm>
          <a:prstGeom prst="rect">
            <a:avLst/>
          </a:prstGeom>
          <a:noFill/>
          <a:ln>
            <a:noFill/>
          </a:ln>
        </p:spPr>
      </p:pic>
      <p:sp>
        <p:nvSpPr>
          <p:cNvPr id="180" name="Google Shape;180;p30"/>
          <p:cNvSpPr txBox="1"/>
          <p:nvPr/>
        </p:nvSpPr>
        <p:spPr>
          <a:xfrm>
            <a:off x="1912975" y="353900"/>
            <a:ext cx="5509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Farmers’ Markets, Continental USA-clustered in the East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1"/>
          <p:cNvPicPr preferRelativeResize="0"/>
          <p:nvPr/>
        </p:nvPicPr>
        <p:blipFill>
          <a:blip r:embed="rId3">
            <a:alphaModFix/>
          </a:blip>
          <a:stretch>
            <a:fillRect/>
          </a:stretch>
        </p:blipFill>
        <p:spPr>
          <a:xfrm>
            <a:off x="0" y="0"/>
            <a:ext cx="9143999" cy="5143500"/>
          </a:xfrm>
          <a:prstGeom prst="rect">
            <a:avLst/>
          </a:prstGeom>
          <a:noFill/>
          <a:ln>
            <a:noFill/>
          </a:ln>
        </p:spPr>
      </p:pic>
      <p:sp>
        <p:nvSpPr>
          <p:cNvPr id="186" name="Google Shape;186;p31"/>
          <p:cNvSpPr txBox="1"/>
          <p:nvPr/>
        </p:nvSpPr>
        <p:spPr>
          <a:xfrm>
            <a:off x="2505150" y="266700"/>
            <a:ext cx="4133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However, when we adjust for population size the trend reverses! Per capita, </a:t>
            </a:r>
            <a:r>
              <a:rPr lang="en"/>
              <a:t>there are more farmers’ markets in the West! Farmers’ markets are more popular in the North than in the South.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Barlow"/>
                <a:ea typeface="Barlow"/>
                <a:cs typeface="Barlow"/>
                <a:sym typeface="Barlow"/>
              </a:rPr>
              <a:t>Project Rationale</a:t>
            </a:r>
            <a:endParaRPr>
              <a:latin typeface="Barlow"/>
              <a:ea typeface="Barlow"/>
              <a:cs typeface="Barlow"/>
              <a:sym typeface="Barlow"/>
            </a:endParaRPr>
          </a:p>
        </p:txBody>
      </p:sp>
      <p:sp>
        <p:nvSpPr>
          <p:cNvPr id="64" name="Google Shape;64;p14"/>
          <p:cNvSpPr txBox="1"/>
          <p:nvPr>
            <p:ph idx="1" type="body"/>
          </p:nvPr>
        </p:nvSpPr>
        <p:spPr>
          <a:xfrm>
            <a:off x="311700" y="1152475"/>
            <a:ext cx="6193800" cy="235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Barlow"/>
                <a:ea typeface="Barlow"/>
                <a:cs typeface="Barlow"/>
                <a:sym typeface="Barlow"/>
              </a:rPr>
              <a:t>Studies show that American </a:t>
            </a:r>
            <a:r>
              <a:rPr lang="en">
                <a:latin typeface="Barlow"/>
                <a:ea typeface="Barlow"/>
                <a:cs typeface="Barlow"/>
                <a:sym typeface="Barlow"/>
              </a:rPr>
              <a:t>consumers</a:t>
            </a:r>
            <a:r>
              <a:rPr lang="en">
                <a:latin typeface="Barlow"/>
                <a:ea typeface="Barlow"/>
                <a:cs typeface="Barlow"/>
                <a:sym typeface="Barlow"/>
              </a:rPr>
              <a:t> are becoming increasingly interested in farming methods and the nutritional quality of food. And, the NLEA Labeling on products is known to cause consumer confusion. To fill this gap, our project serves as a tool to </a:t>
            </a:r>
            <a:r>
              <a:rPr b="1" lang="en">
                <a:solidFill>
                  <a:srgbClr val="93C47D"/>
                </a:solidFill>
                <a:latin typeface="Barlow"/>
                <a:ea typeface="Barlow"/>
                <a:cs typeface="Barlow"/>
                <a:sym typeface="Barlow"/>
              </a:rPr>
              <a:t>search &amp; visualize the nutrients and vitamins in all of your favorite brand-name foods</a:t>
            </a:r>
            <a:r>
              <a:rPr lang="en">
                <a:solidFill>
                  <a:srgbClr val="93C47D"/>
                </a:solidFill>
                <a:latin typeface="Barlow"/>
                <a:ea typeface="Barlow"/>
                <a:cs typeface="Barlow"/>
                <a:sym typeface="Barlow"/>
              </a:rPr>
              <a:t>.</a:t>
            </a:r>
            <a:endParaRPr>
              <a:latin typeface="Barlow"/>
              <a:ea typeface="Barlow"/>
              <a:cs typeface="Barlow"/>
              <a:sym typeface="Barlow"/>
            </a:endParaRPr>
          </a:p>
        </p:txBody>
      </p:sp>
      <p:pic>
        <p:nvPicPr>
          <p:cNvPr id="65" name="Google Shape;65;p14"/>
          <p:cNvPicPr preferRelativeResize="0"/>
          <p:nvPr/>
        </p:nvPicPr>
        <p:blipFill>
          <a:blip r:embed="rId3">
            <a:alphaModFix/>
          </a:blip>
          <a:stretch>
            <a:fillRect/>
          </a:stretch>
        </p:blipFill>
        <p:spPr>
          <a:xfrm>
            <a:off x="6438771" y="223350"/>
            <a:ext cx="2393525" cy="2292400"/>
          </a:xfrm>
          <a:prstGeom prst="rect">
            <a:avLst/>
          </a:prstGeom>
          <a:noFill/>
          <a:ln>
            <a:noFill/>
          </a:ln>
        </p:spPr>
      </p:pic>
      <p:sp>
        <p:nvSpPr>
          <p:cNvPr id="66" name="Google Shape;66;p14"/>
          <p:cNvSpPr txBox="1"/>
          <p:nvPr/>
        </p:nvSpPr>
        <p:spPr>
          <a:xfrm>
            <a:off x="311700" y="3638625"/>
            <a:ext cx="7337400" cy="150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latin typeface="Barlow"/>
                <a:ea typeface="Barlow"/>
                <a:cs typeface="Barlow"/>
                <a:sym typeface="Barlow"/>
              </a:rPr>
              <a:t>And… if you decide that your favorite supermarket isn’t making the cut for healthy food options, head to the nearest healthy farmers market with our </a:t>
            </a:r>
            <a:r>
              <a:rPr b="1" lang="en" sz="1800">
                <a:solidFill>
                  <a:srgbClr val="93C47D"/>
                </a:solidFill>
                <a:latin typeface="Barlow"/>
                <a:ea typeface="Barlow"/>
                <a:cs typeface="Barlow"/>
                <a:sym typeface="Barlow"/>
              </a:rPr>
              <a:t>interactive Leaflet map</a:t>
            </a:r>
            <a:r>
              <a:rPr lang="en" sz="1800">
                <a:solidFill>
                  <a:schemeClr val="dk2"/>
                </a:solidFill>
                <a:latin typeface="Barlow"/>
                <a:ea typeface="Barlow"/>
                <a:cs typeface="Barlow"/>
                <a:sym typeface="Barlow"/>
              </a:rPr>
              <a:t>.</a:t>
            </a:r>
            <a:endParaRPr sz="1800">
              <a:solidFill>
                <a:schemeClr val="dk2"/>
              </a:solidFill>
              <a:latin typeface="Barlow"/>
              <a:ea typeface="Barlow"/>
              <a:cs typeface="Barlow"/>
              <a:sym typeface="Barlow"/>
            </a:endParaRPr>
          </a:p>
          <a:p>
            <a:pPr indent="0" lvl="0" marL="0" rtl="0" algn="l">
              <a:spcBef>
                <a:spcPts val="1200"/>
              </a:spcBef>
              <a:spcAft>
                <a:spcPts val="0"/>
              </a:spcAft>
              <a:buNone/>
            </a:pPr>
            <a:r>
              <a:t/>
            </a:r>
            <a:endParaRPr>
              <a:latin typeface="Barlow"/>
              <a:ea typeface="Barlow"/>
              <a:cs typeface="Barlow"/>
              <a:sym typeface="Barlo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32"/>
          <p:cNvPicPr preferRelativeResize="0"/>
          <p:nvPr/>
        </p:nvPicPr>
        <p:blipFill>
          <a:blip r:embed="rId3">
            <a:alphaModFix/>
          </a:blip>
          <a:stretch>
            <a:fillRect/>
          </a:stretch>
        </p:blipFill>
        <p:spPr>
          <a:xfrm>
            <a:off x="1" y="0"/>
            <a:ext cx="9143999" cy="5143501"/>
          </a:xfrm>
          <a:prstGeom prst="rect">
            <a:avLst/>
          </a:prstGeom>
          <a:noFill/>
          <a:ln>
            <a:noFill/>
          </a:ln>
        </p:spPr>
      </p:pic>
      <p:sp>
        <p:nvSpPr>
          <p:cNvPr id="193" name="Google Shape;193;p32"/>
          <p:cNvSpPr txBox="1"/>
          <p:nvPr/>
        </p:nvSpPr>
        <p:spPr>
          <a:xfrm>
            <a:off x="2171700" y="536875"/>
            <a:ext cx="548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Food deserts exist in the West, farmers’ markets fill a need for people who do not have access to a grocery store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3"/>
          <p:cNvPicPr preferRelativeResize="0"/>
          <p:nvPr/>
        </p:nvPicPr>
        <p:blipFill>
          <a:blip r:embed="rId3">
            <a:alphaModFix/>
          </a:blip>
          <a:stretch>
            <a:fillRect/>
          </a:stretch>
        </p:blipFill>
        <p:spPr>
          <a:xfrm>
            <a:off x="152400" y="0"/>
            <a:ext cx="8991600" cy="5143499"/>
          </a:xfrm>
          <a:prstGeom prst="rect">
            <a:avLst/>
          </a:prstGeom>
          <a:noFill/>
          <a:ln>
            <a:noFill/>
          </a:ln>
        </p:spPr>
      </p:pic>
      <p:sp>
        <p:nvSpPr>
          <p:cNvPr id="199" name="Google Shape;199;p33"/>
          <p:cNvSpPr txBox="1"/>
          <p:nvPr/>
        </p:nvSpPr>
        <p:spPr>
          <a:xfrm>
            <a:off x="2038350" y="447675"/>
            <a:ext cx="5486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Farmers’ markets help provide grocery access to underserved communities in food deserts where people do not have </a:t>
            </a:r>
            <a:r>
              <a:rPr lang="en"/>
              <a:t>access</a:t>
            </a:r>
            <a:r>
              <a:rPr lang="en"/>
              <a:t> to a grocery store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4"/>
          <p:cNvPicPr preferRelativeResize="0"/>
          <p:nvPr/>
        </p:nvPicPr>
        <p:blipFill>
          <a:blip r:embed="rId3">
            <a:alphaModFix/>
          </a:blip>
          <a:stretch>
            <a:fillRect/>
          </a:stretch>
        </p:blipFill>
        <p:spPr>
          <a:xfrm>
            <a:off x="57150" y="0"/>
            <a:ext cx="9086850" cy="5143501"/>
          </a:xfrm>
          <a:prstGeom prst="rect">
            <a:avLst/>
          </a:prstGeom>
          <a:noFill/>
          <a:ln>
            <a:noFill/>
          </a:ln>
        </p:spPr>
      </p:pic>
      <p:sp>
        <p:nvSpPr>
          <p:cNvPr id="205" name="Google Shape;205;p34"/>
          <p:cNvSpPr txBox="1"/>
          <p:nvPr/>
        </p:nvSpPr>
        <p:spPr>
          <a:xfrm>
            <a:off x="1857375" y="552450"/>
            <a:ext cx="548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 the absence of farmers’ markets, underserved communities turn to fast food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5"/>
          <p:cNvPicPr preferRelativeResize="0"/>
          <p:nvPr/>
        </p:nvPicPr>
        <p:blipFill>
          <a:blip r:embed="rId3">
            <a:alphaModFix/>
          </a:blip>
          <a:stretch>
            <a:fillRect/>
          </a:stretch>
        </p:blipFill>
        <p:spPr>
          <a:xfrm>
            <a:off x="0" y="0"/>
            <a:ext cx="9144000" cy="5143501"/>
          </a:xfrm>
          <a:prstGeom prst="rect">
            <a:avLst/>
          </a:prstGeom>
          <a:noFill/>
          <a:ln>
            <a:noFill/>
          </a:ln>
        </p:spPr>
      </p:pic>
      <p:sp>
        <p:nvSpPr>
          <p:cNvPr id="211" name="Google Shape;211;p35"/>
          <p:cNvSpPr txBox="1"/>
          <p:nvPr/>
        </p:nvSpPr>
        <p:spPr>
          <a:xfrm>
            <a:off x="2800350" y="428625"/>
            <a:ext cx="3886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Farmers’ markets are appearing more rapidly in the West but trends are locally driven, vary by county not state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6"/>
          <p:cNvPicPr preferRelativeResize="0"/>
          <p:nvPr/>
        </p:nvPicPr>
        <p:blipFill>
          <a:blip r:embed="rId3">
            <a:alphaModFix/>
          </a:blip>
          <a:stretch>
            <a:fillRect/>
          </a:stretch>
        </p:blipFill>
        <p:spPr>
          <a:xfrm>
            <a:off x="0" y="0"/>
            <a:ext cx="9144001" cy="5143501"/>
          </a:xfrm>
          <a:prstGeom prst="rect">
            <a:avLst/>
          </a:prstGeom>
          <a:noFill/>
          <a:ln>
            <a:noFill/>
          </a:ln>
        </p:spPr>
      </p:pic>
      <p:sp>
        <p:nvSpPr>
          <p:cNvPr id="217" name="Google Shape;217;p36"/>
          <p:cNvSpPr txBox="1"/>
          <p:nvPr/>
        </p:nvSpPr>
        <p:spPr>
          <a:xfrm>
            <a:off x="2562225" y="390525"/>
            <a:ext cx="4305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Supplemental Nutrition Assistance Program is a measure of food insecurity; NV, NM, WV, MS, LA are at highest risk. Problem worse in the South.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7"/>
          <p:cNvPicPr preferRelativeResize="0"/>
          <p:nvPr/>
        </p:nvPicPr>
        <p:blipFill>
          <a:blip r:embed="rId3">
            <a:alphaModFix/>
          </a:blip>
          <a:stretch>
            <a:fillRect/>
          </a:stretch>
        </p:blipFill>
        <p:spPr>
          <a:xfrm>
            <a:off x="0" y="0"/>
            <a:ext cx="9144000" cy="5143499"/>
          </a:xfrm>
          <a:prstGeom prst="rect">
            <a:avLst/>
          </a:prstGeom>
          <a:noFill/>
          <a:ln>
            <a:noFill/>
          </a:ln>
        </p:spPr>
      </p:pic>
      <p:sp>
        <p:nvSpPr>
          <p:cNvPr id="223" name="Google Shape;223;p37"/>
          <p:cNvSpPr txBox="1"/>
          <p:nvPr/>
        </p:nvSpPr>
        <p:spPr>
          <a:xfrm>
            <a:off x="1981200" y="466725"/>
            <a:ext cx="548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Women, Infants &amp; Children is assistance program to combat child hunger: worse in the South</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8"/>
          <p:cNvPicPr preferRelativeResize="0"/>
          <p:nvPr/>
        </p:nvPicPr>
        <p:blipFill>
          <a:blip r:embed="rId3">
            <a:alphaModFix/>
          </a:blip>
          <a:stretch>
            <a:fillRect/>
          </a:stretch>
        </p:blipFill>
        <p:spPr>
          <a:xfrm>
            <a:off x="152400" y="0"/>
            <a:ext cx="8991599" cy="5143501"/>
          </a:xfrm>
          <a:prstGeom prst="rect">
            <a:avLst/>
          </a:prstGeom>
          <a:noFill/>
          <a:ln>
            <a:noFill/>
          </a:ln>
        </p:spPr>
      </p:pic>
      <p:sp>
        <p:nvSpPr>
          <p:cNvPr id="229" name="Google Shape;229;p38"/>
          <p:cNvSpPr txBox="1"/>
          <p:nvPr/>
        </p:nvSpPr>
        <p:spPr>
          <a:xfrm>
            <a:off x="2324100" y="552450"/>
            <a:ext cx="5486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Food insecurity is consistently concentrated in the South Central states-farmers’ markets &amp; invigorating local food economies may be part of the solution for better food access outcomes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Barlow"/>
                <a:ea typeface="Barlow"/>
                <a:cs typeface="Barlow"/>
                <a:sym typeface="Barlow"/>
              </a:rPr>
              <a:t>If we had more time...</a:t>
            </a:r>
            <a:endParaRPr>
              <a:latin typeface="Barlow"/>
              <a:ea typeface="Barlow"/>
              <a:cs typeface="Barlow"/>
              <a:sym typeface="Barlow"/>
            </a:endParaRPr>
          </a:p>
        </p:txBody>
      </p:sp>
      <p:sp>
        <p:nvSpPr>
          <p:cNvPr id="235" name="Google Shape;23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Barlow"/>
              <a:buAutoNum type="arabicPeriod"/>
            </a:pPr>
            <a:r>
              <a:rPr lang="en">
                <a:latin typeface="Barlow"/>
                <a:ea typeface="Barlow"/>
                <a:cs typeface="Barlow"/>
                <a:sym typeface="Barlow"/>
              </a:rPr>
              <a:t>Integrate Leaflet map with flask app to create a cohesive website</a:t>
            </a:r>
            <a:endParaRPr>
              <a:latin typeface="Barlow"/>
              <a:ea typeface="Barlow"/>
              <a:cs typeface="Barlow"/>
              <a:sym typeface="Barlow"/>
            </a:endParaRPr>
          </a:p>
          <a:p>
            <a:pPr indent="-342900" lvl="0" marL="457200" rtl="0" algn="l">
              <a:spcBef>
                <a:spcPts val="0"/>
              </a:spcBef>
              <a:spcAft>
                <a:spcPts val="0"/>
              </a:spcAft>
              <a:buSzPts val="1800"/>
              <a:buFont typeface="Barlow"/>
              <a:buAutoNum type="arabicPeriod"/>
            </a:pPr>
            <a:r>
              <a:rPr lang="en">
                <a:latin typeface="Barlow"/>
                <a:ea typeface="Barlow"/>
                <a:cs typeface="Barlow"/>
                <a:sym typeface="Barlow"/>
              </a:rPr>
              <a:t>More styling with CSS</a:t>
            </a:r>
            <a:endParaRPr>
              <a:latin typeface="Barlow"/>
              <a:ea typeface="Barlow"/>
              <a:cs typeface="Barlow"/>
              <a:sym typeface="Barlow"/>
            </a:endParaRPr>
          </a:p>
          <a:p>
            <a:pPr indent="-342900" lvl="0" marL="457200" rtl="0" algn="l">
              <a:spcBef>
                <a:spcPts val="0"/>
              </a:spcBef>
              <a:spcAft>
                <a:spcPts val="0"/>
              </a:spcAft>
              <a:buSzPts val="1800"/>
              <a:buFont typeface="Barlow"/>
              <a:buAutoNum type="arabicPeriod"/>
            </a:pPr>
            <a:r>
              <a:rPr lang="en">
                <a:latin typeface="Barlow"/>
                <a:ea typeface="Barlow"/>
                <a:cs typeface="Barlow"/>
                <a:sym typeface="Barlow"/>
              </a:rPr>
              <a:t>Additional information on what each vitamin means for your health, how much you should get a day</a:t>
            </a:r>
            <a:endParaRPr>
              <a:latin typeface="Barlow"/>
              <a:ea typeface="Barlow"/>
              <a:cs typeface="Barlow"/>
              <a:sym typeface="Barlow"/>
            </a:endParaRPr>
          </a:p>
          <a:p>
            <a:pPr indent="-317500" lvl="1" marL="914400" rtl="0" algn="l">
              <a:spcBef>
                <a:spcPts val="0"/>
              </a:spcBef>
              <a:spcAft>
                <a:spcPts val="0"/>
              </a:spcAft>
              <a:buSzPts val="1400"/>
              <a:buFont typeface="Barlow"/>
              <a:buAutoNum type="alphaLcPeriod"/>
            </a:pPr>
            <a:r>
              <a:rPr lang="en">
                <a:latin typeface="Barlow"/>
                <a:ea typeface="Barlow"/>
                <a:cs typeface="Barlow"/>
                <a:sym typeface="Barlow"/>
              </a:rPr>
              <a:t>A way to track vitamins and reach toward a daily goal</a:t>
            </a:r>
            <a:endParaRPr>
              <a:latin typeface="Barlow"/>
              <a:ea typeface="Barlow"/>
              <a:cs typeface="Barlow"/>
              <a:sym typeface="Barlow"/>
            </a:endParaRPr>
          </a:p>
          <a:p>
            <a:pPr indent="-317500" lvl="1" marL="914400" rtl="0" algn="l">
              <a:spcBef>
                <a:spcPts val="0"/>
              </a:spcBef>
              <a:spcAft>
                <a:spcPts val="0"/>
              </a:spcAft>
              <a:buSzPts val="1400"/>
              <a:buFont typeface="Barlow"/>
              <a:buAutoNum type="alphaLcPeriod"/>
            </a:pPr>
            <a:r>
              <a:rPr lang="en">
                <a:latin typeface="Barlow"/>
                <a:ea typeface="Barlow"/>
                <a:cs typeface="Barlow"/>
                <a:sym typeface="Barlow"/>
              </a:rPr>
              <a:t>Could be helpful for those with iron deficiency  (or other vitamin deficiencies) if developed into a mobile app</a:t>
            </a:r>
            <a:endParaRPr>
              <a:latin typeface="Barlow"/>
              <a:ea typeface="Barlow"/>
              <a:cs typeface="Barlow"/>
              <a:sym typeface="Barlow"/>
            </a:endParaRPr>
          </a:p>
          <a:p>
            <a:pPr indent="-317500" lvl="1" marL="914400" rtl="0" algn="l">
              <a:spcBef>
                <a:spcPts val="0"/>
              </a:spcBef>
              <a:spcAft>
                <a:spcPts val="0"/>
              </a:spcAft>
              <a:buSzPts val="1400"/>
              <a:buFont typeface="Barlow"/>
              <a:buAutoNum type="alphaLcPeriod"/>
            </a:pPr>
            <a:r>
              <a:rPr lang="en">
                <a:latin typeface="Barlow"/>
                <a:ea typeface="Barlow"/>
                <a:cs typeface="Barlow"/>
                <a:sym typeface="Barlow"/>
              </a:rPr>
              <a:t>Possibly focus on supermarkets instead of farmers markets</a:t>
            </a:r>
            <a:endParaRPr>
              <a:latin typeface="Barlow"/>
              <a:ea typeface="Barlow"/>
              <a:cs typeface="Barlow"/>
              <a:sym typeface="Barlow"/>
            </a:endParaRPr>
          </a:p>
          <a:p>
            <a:pPr indent="-317500" lvl="1" marL="914400" rtl="0" algn="l">
              <a:spcBef>
                <a:spcPts val="0"/>
              </a:spcBef>
              <a:spcAft>
                <a:spcPts val="0"/>
              </a:spcAft>
              <a:buSzPts val="1400"/>
              <a:buFont typeface="Barlow"/>
              <a:buAutoNum type="alphaLcPeriod"/>
            </a:pPr>
            <a:r>
              <a:rPr lang="en">
                <a:latin typeface="Barlow"/>
                <a:ea typeface="Barlow"/>
                <a:cs typeface="Barlow"/>
                <a:sym typeface="Barlow"/>
              </a:rPr>
              <a:t>Provide maps to places that have the brand of food that most fits your vitamin needs</a:t>
            </a:r>
            <a:endParaRPr>
              <a:latin typeface="Barlow"/>
              <a:ea typeface="Barlow"/>
              <a:cs typeface="Barlow"/>
              <a:sym typeface="Barlo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3122500" y="2285400"/>
            <a:ext cx="1919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Barlow"/>
                <a:ea typeface="Barlow"/>
                <a:cs typeface="Barlow"/>
                <a:sym typeface="Barlow"/>
              </a:rPr>
              <a:t>Questions?</a:t>
            </a:r>
            <a:endParaRPr>
              <a:latin typeface="Barlow"/>
              <a:ea typeface="Barlow"/>
              <a:cs typeface="Barlow"/>
              <a:sym typeface="Barlow"/>
            </a:endParaRPr>
          </a:p>
        </p:txBody>
      </p:sp>
      <p:pic>
        <p:nvPicPr>
          <p:cNvPr id="241" name="Google Shape;241;p40"/>
          <p:cNvPicPr preferRelativeResize="0"/>
          <p:nvPr/>
        </p:nvPicPr>
        <p:blipFill rotWithShape="1">
          <a:blip r:embed="rId3">
            <a:alphaModFix/>
          </a:blip>
          <a:srcRect b="0" l="0" r="56291" t="0"/>
          <a:stretch/>
        </p:blipFill>
        <p:spPr>
          <a:xfrm>
            <a:off x="7360001" y="285100"/>
            <a:ext cx="1472299" cy="1781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Barlow"/>
                <a:ea typeface="Barlow"/>
                <a:cs typeface="Barlow"/>
                <a:sym typeface="Barlow"/>
              </a:rPr>
              <a:t>Data Sources</a:t>
            </a:r>
            <a:endParaRPr>
              <a:latin typeface="Barlow"/>
              <a:ea typeface="Barlow"/>
              <a:cs typeface="Barlow"/>
              <a:sym typeface="Barlow"/>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Barlow"/>
              <a:buAutoNum type="arabicPeriod"/>
            </a:pPr>
            <a:r>
              <a:rPr b="1" lang="en" u="sng">
                <a:solidFill>
                  <a:schemeClr val="hlink"/>
                </a:solidFill>
                <a:latin typeface="Barlow"/>
                <a:ea typeface="Barlow"/>
                <a:cs typeface="Barlow"/>
                <a:sym typeface="Barlow"/>
                <a:hlinkClick r:id="rId3"/>
              </a:rPr>
              <a:t>USDA Food Data Central (API</a:t>
            </a:r>
            <a:r>
              <a:rPr b="1" lang="en">
                <a:latin typeface="Barlow"/>
                <a:ea typeface="Barlow"/>
                <a:cs typeface="Barlow"/>
                <a:sym typeface="Barlow"/>
              </a:rPr>
              <a:t>)</a:t>
            </a:r>
            <a:endParaRPr b="1">
              <a:latin typeface="Barlow"/>
              <a:ea typeface="Barlow"/>
              <a:cs typeface="Barlow"/>
              <a:sym typeface="Barlow"/>
            </a:endParaRPr>
          </a:p>
          <a:p>
            <a:pPr indent="-317500" lvl="1" marL="914400" rtl="0" algn="l">
              <a:spcBef>
                <a:spcPts val="0"/>
              </a:spcBef>
              <a:spcAft>
                <a:spcPts val="0"/>
              </a:spcAft>
              <a:buSzPts val="1400"/>
              <a:buFont typeface="Barlow"/>
              <a:buAutoNum type="alphaLcPeriod"/>
            </a:pPr>
            <a:r>
              <a:rPr lang="en">
                <a:latin typeface="Barlow"/>
                <a:ea typeface="Barlow"/>
                <a:cs typeface="Barlow"/>
                <a:sym typeface="Barlow"/>
              </a:rPr>
              <a:t>“The FoodData Central API provides REST access to Food Data Central. It is intended primarily to assist application developers wishing to incorporate nutrient data into their applications or websites.”</a:t>
            </a:r>
            <a:endParaRPr>
              <a:latin typeface="Barlow"/>
              <a:ea typeface="Barlow"/>
              <a:cs typeface="Barlow"/>
              <a:sym typeface="Barlow"/>
            </a:endParaRPr>
          </a:p>
          <a:p>
            <a:pPr indent="-342900" lvl="0" marL="457200" rtl="0" algn="l">
              <a:spcBef>
                <a:spcPts val="0"/>
              </a:spcBef>
              <a:spcAft>
                <a:spcPts val="0"/>
              </a:spcAft>
              <a:buClr>
                <a:schemeClr val="dk1"/>
              </a:buClr>
              <a:buSzPts val="1800"/>
              <a:buFont typeface="Barlow"/>
              <a:buAutoNum type="arabicPeriod"/>
            </a:pPr>
            <a:r>
              <a:rPr b="1" lang="en" u="sng">
                <a:solidFill>
                  <a:schemeClr val="accent5"/>
                </a:solidFill>
                <a:latin typeface="Barlow"/>
                <a:ea typeface="Barlow"/>
                <a:cs typeface="Barlow"/>
                <a:sym typeface="Barlow"/>
                <a:hlinkClick r:id="rId4">
                  <a:extLst>
                    <a:ext uri="{A12FA001-AC4F-418D-AE19-62706E023703}">
                      <ahyp:hlinkClr val="tx"/>
                    </a:ext>
                  </a:extLst>
                </a:hlinkClick>
              </a:rPr>
              <a:t>USDA National Farmers Market Directory (.csv)</a:t>
            </a:r>
            <a:endParaRPr b="1">
              <a:latin typeface="Barlow"/>
              <a:ea typeface="Barlow"/>
              <a:cs typeface="Barlow"/>
              <a:sym typeface="Barlow"/>
            </a:endParaRPr>
          </a:p>
          <a:p>
            <a:pPr indent="-317500" lvl="1" marL="914400" rtl="0" algn="l">
              <a:spcBef>
                <a:spcPts val="0"/>
              </a:spcBef>
              <a:spcAft>
                <a:spcPts val="0"/>
              </a:spcAft>
              <a:buSzPts val="1400"/>
              <a:buFont typeface="Barlow"/>
              <a:buAutoNum type="alphaLcPeriod"/>
            </a:pPr>
            <a:r>
              <a:rPr lang="en">
                <a:latin typeface="Barlow"/>
                <a:ea typeface="Barlow"/>
                <a:cs typeface="Barlow"/>
                <a:sym typeface="Barlow"/>
              </a:rPr>
              <a:t>“The Farmers Market Directory lists markets that feature two or more farm vendors selling agricultural products directly to customers at a common, recurrent physical location…”</a:t>
            </a:r>
            <a:endParaRPr>
              <a:latin typeface="Barlow"/>
              <a:ea typeface="Barlow"/>
              <a:cs typeface="Barlow"/>
              <a:sym typeface="Barlow"/>
            </a:endParaRPr>
          </a:p>
          <a:p>
            <a:pPr indent="-342900" lvl="0" marL="457200" rtl="0" algn="l">
              <a:spcBef>
                <a:spcPts val="0"/>
              </a:spcBef>
              <a:spcAft>
                <a:spcPts val="0"/>
              </a:spcAft>
              <a:buClr>
                <a:schemeClr val="dk1"/>
              </a:buClr>
              <a:buSzPts val="1800"/>
              <a:buFont typeface="Barlow"/>
              <a:buAutoNum type="arabicPeriod"/>
            </a:pPr>
            <a:r>
              <a:rPr b="1" lang="en" u="sng">
                <a:solidFill>
                  <a:schemeClr val="accent5"/>
                </a:solidFill>
                <a:latin typeface="Barlow"/>
                <a:ea typeface="Barlow"/>
                <a:cs typeface="Barlow"/>
                <a:sym typeface="Barlow"/>
              </a:rPr>
              <a:t>USDA Food Availability Per Capita Data System</a:t>
            </a:r>
            <a:endParaRPr b="1" u="sng">
              <a:solidFill>
                <a:schemeClr val="accent5"/>
              </a:solidFill>
              <a:latin typeface="Barlow"/>
              <a:ea typeface="Barlow"/>
              <a:cs typeface="Barlow"/>
              <a:sym typeface="Barlow"/>
            </a:endParaRPr>
          </a:p>
          <a:p>
            <a:pPr indent="-317500" lvl="1" marL="914400" rtl="0" algn="l">
              <a:spcBef>
                <a:spcPts val="0"/>
              </a:spcBef>
              <a:spcAft>
                <a:spcPts val="0"/>
              </a:spcAft>
              <a:buSzPts val="1400"/>
              <a:buFont typeface="Barlow"/>
              <a:buAutoNum type="alphaLcPeriod"/>
            </a:pPr>
            <a:r>
              <a:rPr lang="en">
                <a:latin typeface="Barlow"/>
                <a:ea typeface="Barlow"/>
                <a:cs typeface="Barlow"/>
                <a:sym typeface="Barlow"/>
              </a:rPr>
              <a:t>“The food-availability-per-capita-data-system estimates the amounts and rates of retail food loss by type.”</a:t>
            </a:r>
            <a:endParaRPr>
              <a:latin typeface="Barlow"/>
              <a:ea typeface="Barlow"/>
              <a:cs typeface="Barlow"/>
              <a:sym typeface="Barlow"/>
            </a:endParaRPr>
          </a:p>
          <a:p>
            <a:pPr indent="0" lvl="0" marL="457200" rtl="0" algn="l">
              <a:spcBef>
                <a:spcPts val="1200"/>
              </a:spcBef>
              <a:spcAft>
                <a:spcPts val="1200"/>
              </a:spcAft>
              <a:buNone/>
            </a:pPr>
            <a:r>
              <a:t/>
            </a:r>
            <a:endParaRPr>
              <a:latin typeface="Barlow"/>
              <a:ea typeface="Barlow"/>
              <a:cs typeface="Barlow"/>
              <a:sym typeface="Barlow"/>
            </a:endParaRPr>
          </a:p>
        </p:txBody>
      </p:sp>
      <p:pic>
        <p:nvPicPr>
          <p:cNvPr id="73" name="Google Shape;73;p15"/>
          <p:cNvPicPr preferRelativeResize="0"/>
          <p:nvPr/>
        </p:nvPicPr>
        <p:blipFill>
          <a:blip r:embed="rId5">
            <a:alphaModFix/>
          </a:blip>
          <a:stretch>
            <a:fillRect/>
          </a:stretch>
        </p:blipFill>
        <p:spPr>
          <a:xfrm>
            <a:off x="7144721" y="264038"/>
            <a:ext cx="1364625" cy="934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Barlow"/>
                <a:ea typeface="Barlow"/>
                <a:cs typeface="Barlow"/>
                <a:sym typeface="Barlow"/>
              </a:rPr>
              <a:t>USDA Food Data Central (FDC) API Visualization </a:t>
            </a:r>
            <a:endParaRPr>
              <a:latin typeface="Barlow"/>
              <a:ea typeface="Barlow"/>
              <a:cs typeface="Barlow"/>
              <a:sym typeface="Barl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Barlow"/>
                <a:ea typeface="Barlow"/>
                <a:cs typeface="Barlow"/>
                <a:sym typeface="Barlow"/>
              </a:rPr>
              <a:t>Configuration</a:t>
            </a:r>
            <a:endParaRPr>
              <a:latin typeface="Barlow"/>
              <a:ea typeface="Barlow"/>
              <a:cs typeface="Barlow"/>
              <a:sym typeface="Barlow"/>
            </a:endParaRPr>
          </a:p>
        </p:txBody>
      </p:sp>
      <p:pic>
        <p:nvPicPr>
          <p:cNvPr id="84" name="Google Shape;84;p17"/>
          <p:cNvPicPr preferRelativeResize="0"/>
          <p:nvPr/>
        </p:nvPicPr>
        <p:blipFill>
          <a:blip r:embed="rId3">
            <a:alphaModFix/>
          </a:blip>
          <a:stretch>
            <a:fillRect/>
          </a:stretch>
        </p:blipFill>
        <p:spPr>
          <a:xfrm>
            <a:off x="2233900" y="2939825"/>
            <a:ext cx="2266670" cy="1771650"/>
          </a:xfrm>
          <a:prstGeom prst="rect">
            <a:avLst/>
          </a:prstGeom>
          <a:noFill/>
          <a:ln>
            <a:noFill/>
          </a:ln>
        </p:spPr>
      </p:pic>
      <p:pic>
        <p:nvPicPr>
          <p:cNvPr id="85" name="Google Shape;85;p17"/>
          <p:cNvPicPr preferRelativeResize="0"/>
          <p:nvPr/>
        </p:nvPicPr>
        <p:blipFill>
          <a:blip r:embed="rId4">
            <a:alphaModFix/>
          </a:blip>
          <a:stretch>
            <a:fillRect/>
          </a:stretch>
        </p:blipFill>
        <p:spPr>
          <a:xfrm>
            <a:off x="5327200" y="2804100"/>
            <a:ext cx="2467650" cy="1645100"/>
          </a:xfrm>
          <a:prstGeom prst="rect">
            <a:avLst/>
          </a:prstGeom>
          <a:noFill/>
          <a:ln>
            <a:noFill/>
          </a:ln>
        </p:spPr>
      </p:pic>
      <p:pic>
        <p:nvPicPr>
          <p:cNvPr id="86" name="Google Shape;86;p17"/>
          <p:cNvPicPr preferRelativeResize="0"/>
          <p:nvPr/>
        </p:nvPicPr>
        <p:blipFill>
          <a:blip r:embed="rId5">
            <a:alphaModFix/>
          </a:blip>
          <a:stretch>
            <a:fillRect/>
          </a:stretch>
        </p:blipFill>
        <p:spPr>
          <a:xfrm>
            <a:off x="2070800" y="1017725"/>
            <a:ext cx="2429783" cy="1481575"/>
          </a:xfrm>
          <a:prstGeom prst="rect">
            <a:avLst/>
          </a:prstGeom>
          <a:noFill/>
          <a:ln>
            <a:noFill/>
          </a:ln>
        </p:spPr>
      </p:pic>
      <p:pic>
        <p:nvPicPr>
          <p:cNvPr id="87" name="Google Shape;87;p17"/>
          <p:cNvPicPr preferRelativeResize="0"/>
          <p:nvPr/>
        </p:nvPicPr>
        <p:blipFill>
          <a:blip r:embed="rId6">
            <a:alphaModFix/>
          </a:blip>
          <a:stretch>
            <a:fillRect/>
          </a:stretch>
        </p:blipFill>
        <p:spPr>
          <a:xfrm>
            <a:off x="5596475" y="642650"/>
            <a:ext cx="1929099" cy="1929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Barlow"/>
                <a:ea typeface="Barlow"/>
                <a:cs typeface="Barlow"/>
                <a:sym typeface="Barlow"/>
              </a:rPr>
              <a:t>Approach</a:t>
            </a:r>
            <a:endParaRPr>
              <a:latin typeface="Barlow"/>
              <a:ea typeface="Barlow"/>
              <a:cs typeface="Barlow"/>
              <a:sym typeface="Barlow"/>
            </a:endParaRPr>
          </a:p>
        </p:txBody>
      </p:sp>
      <p:sp>
        <p:nvSpPr>
          <p:cNvPr id="93" name="Google Shape;93;p1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Barlow"/>
                <a:ea typeface="Barlow"/>
                <a:cs typeface="Barlow"/>
                <a:sym typeface="Barlow"/>
              </a:rPr>
              <a:t>API call to USDA foods database to </a:t>
            </a:r>
            <a:r>
              <a:rPr lang="en">
                <a:latin typeface="Barlow"/>
                <a:ea typeface="Barlow"/>
                <a:cs typeface="Barlow"/>
                <a:sym typeface="Barlow"/>
              </a:rPr>
              <a:t>retrieve</a:t>
            </a:r>
            <a:r>
              <a:rPr lang="en">
                <a:latin typeface="Barlow"/>
                <a:ea typeface="Barlow"/>
                <a:cs typeface="Barlow"/>
                <a:sym typeface="Barlow"/>
              </a:rPr>
              <a:t>:</a:t>
            </a:r>
            <a:endParaRPr>
              <a:latin typeface="Barlow"/>
              <a:ea typeface="Barlow"/>
              <a:cs typeface="Barlow"/>
              <a:sym typeface="Barlow"/>
            </a:endParaRPr>
          </a:p>
          <a:p>
            <a:pPr indent="-317500" lvl="1" marL="914400" rtl="0" algn="l">
              <a:spcBef>
                <a:spcPts val="1200"/>
              </a:spcBef>
              <a:spcAft>
                <a:spcPts val="0"/>
              </a:spcAft>
              <a:buSzPts val="1400"/>
              <a:buFont typeface="Barlow"/>
              <a:buAutoNum type="alphaLcPeriod"/>
            </a:pPr>
            <a:r>
              <a:rPr lang="en">
                <a:latin typeface="Barlow"/>
                <a:ea typeface="Barlow"/>
                <a:cs typeface="Barlow"/>
                <a:sym typeface="Barlow"/>
              </a:rPr>
              <a:t>Brand</a:t>
            </a:r>
            <a:endParaRPr>
              <a:latin typeface="Barlow"/>
              <a:ea typeface="Barlow"/>
              <a:cs typeface="Barlow"/>
              <a:sym typeface="Barlow"/>
            </a:endParaRPr>
          </a:p>
          <a:p>
            <a:pPr indent="-317500" lvl="1" marL="914400" rtl="0" algn="l">
              <a:spcBef>
                <a:spcPts val="0"/>
              </a:spcBef>
              <a:spcAft>
                <a:spcPts val="0"/>
              </a:spcAft>
              <a:buSzPts val="1400"/>
              <a:buFont typeface="Barlow"/>
              <a:buAutoNum type="alphaLcPeriod"/>
            </a:pPr>
            <a:r>
              <a:rPr lang="en">
                <a:latin typeface="Barlow"/>
                <a:ea typeface="Barlow"/>
                <a:cs typeface="Barlow"/>
                <a:sym typeface="Barlow"/>
              </a:rPr>
              <a:t>Ingredients</a:t>
            </a:r>
            <a:endParaRPr>
              <a:latin typeface="Barlow"/>
              <a:ea typeface="Barlow"/>
              <a:cs typeface="Barlow"/>
              <a:sym typeface="Barlow"/>
            </a:endParaRPr>
          </a:p>
          <a:p>
            <a:pPr indent="-317500" lvl="1" marL="914400" rtl="0" algn="l">
              <a:spcBef>
                <a:spcPts val="0"/>
              </a:spcBef>
              <a:spcAft>
                <a:spcPts val="0"/>
              </a:spcAft>
              <a:buSzPts val="1400"/>
              <a:buFont typeface="Barlow"/>
              <a:buAutoNum type="alphaLcPeriod"/>
            </a:pPr>
            <a:r>
              <a:rPr lang="en">
                <a:latin typeface="Barlow"/>
                <a:ea typeface="Barlow"/>
                <a:cs typeface="Barlow"/>
                <a:sym typeface="Barlow"/>
              </a:rPr>
              <a:t>Nutrient information</a:t>
            </a:r>
            <a:endParaRPr>
              <a:latin typeface="Barlow"/>
              <a:ea typeface="Barlow"/>
              <a:cs typeface="Barlow"/>
              <a:sym typeface="Barlow"/>
            </a:endParaRPr>
          </a:p>
        </p:txBody>
      </p:sp>
      <p:pic>
        <p:nvPicPr>
          <p:cNvPr id="94" name="Google Shape;94;p18"/>
          <p:cNvPicPr preferRelativeResize="0"/>
          <p:nvPr/>
        </p:nvPicPr>
        <p:blipFill>
          <a:blip r:embed="rId3">
            <a:alphaModFix/>
          </a:blip>
          <a:stretch>
            <a:fillRect/>
          </a:stretch>
        </p:blipFill>
        <p:spPr>
          <a:xfrm>
            <a:off x="4419600" y="1170125"/>
            <a:ext cx="4267199" cy="266926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2698000" y="152400"/>
            <a:ext cx="3747988" cy="4838700"/>
          </a:xfrm>
          <a:prstGeom prst="rect">
            <a:avLst/>
          </a:prstGeom>
          <a:noFill/>
          <a:ln>
            <a:noFill/>
          </a:ln>
        </p:spPr>
      </p:pic>
      <p:sp>
        <p:nvSpPr>
          <p:cNvPr id="100" name="Google Shape;100;p19"/>
          <p:cNvSpPr txBox="1"/>
          <p:nvPr/>
        </p:nvSpPr>
        <p:spPr>
          <a:xfrm>
            <a:off x="295300" y="458225"/>
            <a:ext cx="2097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a:ea typeface="Barlow"/>
                <a:cs typeface="Barlow"/>
                <a:sym typeface="Barlow"/>
              </a:rPr>
              <a:t>Data object returned from API call for query = “Toast”</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317500" lvl="0" marL="457200" rtl="0" algn="l">
              <a:spcBef>
                <a:spcPts val="0"/>
              </a:spcBef>
              <a:spcAft>
                <a:spcPts val="0"/>
              </a:spcAft>
              <a:buSzPts val="1400"/>
              <a:buFont typeface="Barlow"/>
              <a:buChar char="-"/>
            </a:pPr>
            <a:r>
              <a:rPr lang="en">
                <a:latin typeface="Barlow"/>
                <a:ea typeface="Barlow"/>
                <a:cs typeface="Barlow"/>
                <a:sym typeface="Barlow"/>
              </a:rPr>
              <a:t>Is converted into JSON for storage into and later retrieval from MongoDB.</a:t>
            </a:r>
            <a:endParaRPr>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0"/>
          <p:cNvPicPr preferRelativeResize="0"/>
          <p:nvPr/>
        </p:nvPicPr>
        <p:blipFill>
          <a:blip r:embed="rId3">
            <a:alphaModFix/>
          </a:blip>
          <a:stretch>
            <a:fillRect/>
          </a:stretch>
        </p:blipFill>
        <p:spPr>
          <a:xfrm>
            <a:off x="152400" y="152400"/>
            <a:ext cx="8810625" cy="4619625"/>
          </a:xfrm>
          <a:prstGeom prst="rect">
            <a:avLst/>
          </a:prstGeom>
          <a:noFill/>
          <a:ln>
            <a:noFill/>
          </a:ln>
        </p:spPr>
      </p:pic>
      <p:pic>
        <p:nvPicPr>
          <p:cNvPr id="106" name="Google Shape;106;p20"/>
          <p:cNvPicPr preferRelativeResize="0"/>
          <p:nvPr/>
        </p:nvPicPr>
        <p:blipFill>
          <a:blip r:embed="rId4">
            <a:alphaModFix/>
          </a:blip>
          <a:stretch>
            <a:fillRect/>
          </a:stretch>
        </p:blipFill>
        <p:spPr>
          <a:xfrm>
            <a:off x="299188" y="2673563"/>
            <a:ext cx="2619375" cy="1743075"/>
          </a:xfrm>
          <a:prstGeom prst="rect">
            <a:avLst/>
          </a:prstGeom>
          <a:noFill/>
          <a:ln>
            <a:noFill/>
          </a:ln>
        </p:spPr>
      </p:pic>
      <p:pic>
        <p:nvPicPr>
          <p:cNvPr id="107" name="Google Shape;107;p20"/>
          <p:cNvPicPr preferRelativeResize="0"/>
          <p:nvPr/>
        </p:nvPicPr>
        <p:blipFill>
          <a:blip r:embed="rId5">
            <a:alphaModFix/>
          </a:blip>
          <a:stretch>
            <a:fillRect/>
          </a:stretch>
        </p:blipFill>
        <p:spPr>
          <a:xfrm>
            <a:off x="5807988" y="2673563"/>
            <a:ext cx="2619375" cy="1743075"/>
          </a:xfrm>
          <a:prstGeom prst="rect">
            <a:avLst/>
          </a:prstGeom>
          <a:noFill/>
          <a:ln>
            <a:noFill/>
          </a:ln>
        </p:spPr>
      </p:pic>
      <p:pic>
        <p:nvPicPr>
          <p:cNvPr id="108" name="Google Shape;108;p20"/>
          <p:cNvPicPr preferRelativeResize="0"/>
          <p:nvPr/>
        </p:nvPicPr>
        <p:blipFill>
          <a:blip r:embed="rId6">
            <a:alphaModFix/>
          </a:blip>
          <a:stretch>
            <a:fillRect/>
          </a:stretch>
        </p:blipFill>
        <p:spPr>
          <a:xfrm>
            <a:off x="3067888" y="2664038"/>
            <a:ext cx="2590800" cy="1762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5166600" cy="6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562"/>
              <a:buNone/>
            </a:pPr>
            <a:r>
              <a:rPr lang="en" sz="1920">
                <a:latin typeface="Barlow"/>
                <a:ea typeface="Barlow"/>
                <a:cs typeface="Barlow"/>
                <a:sym typeface="Barlow"/>
              </a:rPr>
              <a:t>Initial table filled with MongoDB Query, </a:t>
            </a:r>
            <a:endParaRPr sz="1920">
              <a:latin typeface="Barlow"/>
              <a:ea typeface="Barlow"/>
              <a:cs typeface="Barlow"/>
              <a:sym typeface="Barlow"/>
            </a:endParaRPr>
          </a:p>
          <a:p>
            <a:pPr indent="0" lvl="0" marL="0" rtl="0" algn="l">
              <a:spcBef>
                <a:spcPts val="0"/>
              </a:spcBef>
              <a:spcAft>
                <a:spcPts val="0"/>
              </a:spcAft>
              <a:buSzPct val="51562"/>
              <a:buNone/>
            </a:pPr>
            <a:r>
              <a:rPr lang="en" sz="1920">
                <a:latin typeface="Barlow"/>
                <a:ea typeface="Barlow"/>
                <a:cs typeface="Barlow"/>
                <a:sym typeface="Barlow"/>
              </a:rPr>
              <a:t>made available to table.js via D3.</a:t>
            </a:r>
            <a:endParaRPr sz="1920">
              <a:latin typeface="Barlow"/>
              <a:ea typeface="Barlow"/>
              <a:cs typeface="Barlow"/>
              <a:sym typeface="Barlow"/>
            </a:endParaRPr>
          </a:p>
        </p:txBody>
      </p:sp>
      <p:pic>
        <p:nvPicPr>
          <p:cNvPr id="114" name="Google Shape;114;p21"/>
          <p:cNvPicPr preferRelativeResize="0"/>
          <p:nvPr/>
        </p:nvPicPr>
        <p:blipFill>
          <a:blip r:embed="rId3">
            <a:alphaModFix/>
          </a:blip>
          <a:stretch>
            <a:fillRect/>
          </a:stretch>
        </p:blipFill>
        <p:spPr>
          <a:xfrm>
            <a:off x="5631300" y="152400"/>
            <a:ext cx="3360300" cy="4487107"/>
          </a:xfrm>
          <a:prstGeom prst="rect">
            <a:avLst/>
          </a:prstGeom>
          <a:noFill/>
          <a:ln>
            <a:noFill/>
          </a:ln>
        </p:spPr>
      </p:pic>
      <p:pic>
        <p:nvPicPr>
          <p:cNvPr id="115" name="Google Shape;115;p21"/>
          <p:cNvPicPr preferRelativeResize="0"/>
          <p:nvPr/>
        </p:nvPicPr>
        <p:blipFill>
          <a:blip r:embed="rId4">
            <a:alphaModFix/>
          </a:blip>
          <a:stretch>
            <a:fillRect/>
          </a:stretch>
        </p:blipFill>
        <p:spPr>
          <a:xfrm>
            <a:off x="152400" y="1252025"/>
            <a:ext cx="5326499" cy="2803821"/>
          </a:xfrm>
          <a:prstGeom prst="rect">
            <a:avLst/>
          </a:prstGeom>
          <a:noFill/>
          <a:ln>
            <a:noFill/>
          </a:ln>
        </p:spPr>
      </p:pic>
      <p:sp>
        <p:nvSpPr>
          <p:cNvPr id="116" name="Google Shape;116;p21"/>
          <p:cNvSpPr txBox="1"/>
          <p:nvPr>
            <p:ph type="title"/>
          </p:nvPr>
        </p:nvSpPr>
        <p:spPr>
          <a:xfrm>
            <a:off x="97850" y="45708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720">
                <a:latin typeface="Barlow"/>
                <a:ea typeface="Barlow"/>
                <a:cs typeface="Barlow"/>
                <a:sym typeface="Barlow"/>
              </a:rPr>
              <a:t>“Submit” search term initiates a new API call, table refreshes. </a:t>
            </a:r>
            <a:endParaRPr sz="1720">
              <a:latin typeface="Barlow"/>
              <a:ea typeface="Barlow"/>
              <a:cs typeface="Barlow"/>
              <a:sym typeface="Barlo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