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9A4C2D4-B6FD-4564-87EE-38E4B722D56E}">
          <p14:sldIdLst>
            <p14:sldId id="256"/>
            <p14:sldId id="257"/>
            <p14:sldId id="258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3C733-D544-4C3E-839C-FBE9ED8AD5F1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35808-7E97-406B-BE03-0B74DBCA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21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15C58-C075-4EF2-88BC-15E76919F67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59659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28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0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4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1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89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20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15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3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F04C-C31F-4D97-AD8C-D50AAB587A67}" type="datetimeFigureOut">
              <a:rPr lang="zh-TW" altLang="en-US" smtClean="0"/>
              <a:t>2014/9/24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F7BC9-512D-4708-802E-19BF53A85D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19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ADO.NET: </a:t>
            </a:r>
            <a:br>
              <a:rPr lang="en-US" altLang="zh-TW" dirty="0" smtClean="0"/>
            </a:br>
            <a:r>
              <a:rPr lang="zh-TW" altLang="en-US" dirty="0" smtClean="0"/>
              <a:t>資料來源與資料繫結控制項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3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資料繫結控制項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專門用來顯示複雜資料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例如自訂類別或是 </a:t>
            </a:r>
            <a:r>
              <a:rPr lang="en-US" altLang="zh-TW" dirty="0" err="1" smtClean="0"/>
              <a:t>DataTable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 </a:t>
            </a:r>
            <a:r>
              <a:rPr lang="zh-TW" altLang="en-US" dirty="0" smtClean="0"/>
              <a:t>用。</a:t>
            </a:r>
            <a:endParaRPr lang="en-US" altLang="zh-TW" dirty="0" smtClean="0"/>
          </a:p>
          <a:p>
            <a:r>
              <a:rPr lang="zh-TW" altLang="en-US" dirty="0" smtClean="0"/>
              <a:t>欄位導向 </a:t>
            </a:r>
            <a:r>
              <a:rPr lang="en-US" altLang="zh-TW" dirty="0" smtClean="0"/>
              <a:t>(field-based): </a:t>
            </a:r>
            <a:r>
              <a:rPr lang="zh-TW" altLang="en-US" dirty="0" smtClean="0"/>
              <a:t>給欄位就能顯示資料，同時具備格式化資料的能力。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err="1" smtClean="0"/>
              <a:t>GridView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內的 </a:t>
            </a:r>
            <a:r>
              <a:rPr lang="en-US" altLang="zh-TW" dirty="0" err="1" smtClean="0"/>
              <a:t>BoundField</a:t>
            </a:r>
            <a:endParaRPr lang="en-US" altLang="zh-TW" dirty="0" smtClean="0"/>
          </a:p>
          <a:p>
            <a:r>
              <a:rPr lang="zh-TW" altLang="en-US" dirty="0" smtClean="0"/>
              <a:t>範本導向 </a:t>
            </a:r>
            <a:r>
              <a:rPr lang="en-US" altLang="zh-TW" dirty="0" smtClean="0"/>
              <a:t>(template-based): </a:t>
            </a:r>
            <a:r>
              <a:rPr lang="zh-TW" altLang="en-US" dirty="0" smtClean="0"/>
              <a:t>允許程式設計師設定不同的顯示方式，包含網頁佈局與控制項。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GridView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內的 </a:t>
            </a:r>
            <a:r>
              <a:rPr lang="en-US" altLang="zh-TW" dirty="0" err="1" smtClean="0"/>
              <a:t>TemplateField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DataList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Repeater</a:t>
            </a:r>
          </a:p>
          <a:p>
            <a:pPr lvl="1"/>
            <a:r>
              <a:rPr lang="en-US" altLang="zh-TW" dirty="0" err="1" smtClean="0"/>
              <a:t>ListView</a:t>
            </a:r>
            <a:r>
              <a:rPr lang="en-US" altLang="zh-TW" dirty="0" smtClean="0"/>
              <a:t> (</a:t>
            </a:r>
            <a:r>
              <a:rPr lang="zh-TW" altLang="en-US" dirty="0" smtClean="0"/>
              <a:t>比 </a:t>
            </a:r>
            <a:r>
              <a:rPr lang="en-US" altLang="zh-TW" dirty="0" err="1" smtClean="0"/>
              <a:t>GridView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更強一點的控制項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6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回到現實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不論是哪一種控制項，最終都要回歸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觀察一下輸出的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吧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en-US" altLang="zh-TW" dirty="0" smtClean="0"/>
          </a:p>
          <a:p>
            <a:r>
              <a:rPr lang="zh-TW" altLang="en-US" dirty="0" smtClean="0"/>
              <a:t>控制項的能力，會決定它輸出多複雜的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Repeater: </a:t>
            </a:r>
            <a:r>
              <a:rPr lang="zh-TW" altLang="en-US" dirty="0" smtClean="0"/>
              <a:t>只給你重覆執行範本的能力，所有內容都要自己決定。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DataList</a:t>
            </a:r>
            <a:r>
              <a:rPr lang="en-US" altLang="zh-TW" dirty="0" smtClean="0"/>
              <a:t>: </a:t>
            </a:r>
            <a:r>
              <a:rPr lang="zh-TW" altLang="en-US" dirty="0" smtClean="0"/>
              <a:t>給你外殼，但內容和內容排列要自己決定。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GridView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ListView</a:t>
            </a:r>
            <a:r>
              <a:rPr lang="en-US" altLang="zh-TW" dirty="0" smtClean="0"/>
              <a:t>: </a:t>
            </a:r>
            <a:r>
              <a:rPr lang="zh-TW" altLang="en-US" dirty="0" smtClean="0"/>
              <a:t>給你外殼和內容排列，但內容要自己決定，不過保留了你客制內容排列的空間。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7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Repeater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682042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使用清單方式來顯示資料，能夠讓使用者自行定義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樣板標籤後，以樣板標籤的項目如同迴圈一般來重複編排和顯示資料。</a:t>
            </a:r>
          </a:p>
          <a:p>
            <a:r>
              <a:rPr lang="zh-TW" altLang="en-US" dirty="0" smtClean="0"/>
              <a:t>可控範圍最大，輸出的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量最小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視內容客制的範圍而定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34" y="1825625"/>
            <a:ext cx="7069201" cy="39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DataList</a:t>
            </a:r>
            <a:r>
              <a:rPr lang="en-US" altLang="zh-TW" dirty="0" smtClean="0"/>
              <a:t> 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與 </a:t>
            </a:r>
            <a:r>
              <a:rPr lang="en-US" altLang="zh-TW" dirty="0" smtClean="0"/>
              <a:t>Repeater </a:t>
            </a:r>
            <a:r>
              <a:rPr lang="zh-TW" altLang="en-US" dirty="0" smtClean="0"/>
              <a:t>控制項類似。</a:t>
            </a:r>
            <a:endParaRPr lang="en-US" altLang="zh-TW" dirty="0" smtClean="0"/>
          </a:p>
          <a:p>
            <a:r>
              <a:rPr lang="zh-TW" altLang="en-US" dirty="0" smtClean="0"/>
              <a:t>由控制項提供重覆的方向以及欄位設定，並可由程式設計師決定外殼的類型 </a:t>
            </a:r>
            <a:r>
              <a:rPr lang="en-US" altLang="zh-TW" dirty="0" smtClean="0"/>
              <a:t>(table or </a:t>
            </a:r>
            <a:r>
              <a:rPr lang="zh-TW" altLang="en-US" dirty="0" smtClean="0"/>
              <a:t>沒有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52" y="3508087"/>
            <a:ext cx="7127251" cy="2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號稱 </a:t>
            </a:r>
            <a:r>
              <a:rPr lang="en-US" altLang="zh-TW" dirty="0" smtClean="0"/>
              <a:t>ASP.NET </a:t>
            </a:r>
            <a:r>
              <a:rPr lang="zh-TW" altLang="en-US" dirty="0" smtClean="0"/>
              <a:t>內最強的控制項。</a:t>
            </a:r>
            <a:endParaRPr lang="en-US" altLang="zh-TW" dirty="0" smtClean="0"/>
          </a:p>
          <a:p>
            <a:r>
              <a:rPr lang="zh-TW" altLang="en-US" dirty="0" smtClean="0"/>
              <a:t>可以客制的空間相當大。</a:t>
            </a:r>
            <a:endParaRPr lang="en-US" altLang="zh-TW" dirty="0" smtClean="0"/>
          </a:p>
          <a:p>
            <a:r>
              <a:rPr lang="zh-TW" altLang="en-US" dirty="0" smtClean="0"/>
              <a:t>能同時支援欄位</a:t>
            </a:r>
            <a:r>
              <a:rPr lang="zh-TW" altLang="en-US" dirty="0" smtClean="0"/>
              <a:t>導向</a:t>
            </a:r>
            <a:r>
              <a:rPr lang="zh-TW" altLang="en-US" dirty="0" smtClean="0"/>
              <a:t>繫結以及範本導向繫結。</a:t>
            </a:r>
            <a:endParaRPr lang="en-US" altLang="zh-TW" dirty="0" smtClean="0"/>
          </a:p>
          <a:p>
            <a:r>
              <a:rPr lang="zh-TW" altLang="en-US" dirty="0" smtClean="0"/>
              <a:t>提供 </a:t>
            </a:r>
            <a:r>
              <a:rPr lang="en-US" altLang="zh-TW" dirty="0" smtClean="0"/>
              <a:t>table </a:t>
            </a:r>
            <a:r>
              <a:rPr lang="zh-TW" altLang="en-US" dirty="0" smtClean="0"/>
              <a:t>外殼。</a:t>
            </a:r>
            <a:endParaRPr lang="en-US" altLang="zh-TW" dirty="0" smtClean="0"/>
          </a:p>
          <a:p>
            <a:r>
              <a:rPr lang="zh-TW" altLang="en-US" dirty="0" smtClean="0"/>
              <a:t>支援多種樣式設定。</a:t>
            </a:r>
            <a:endParaRPr lang="en-US" altLang="zh-TW" dirty="0" smtClean="0"/>
          </a:p>
          <a:p>
            <a:r>
              <a:rPr lang="zh-TW" altLang="en-US" dirty="0" smtClean="0"/>
              <a:t>支援內建分頁能力。</a:t>
            </a:r>
            <a:endParaRPr lang="en-US" altLang="zh-TW" dirty="0" smtClean="0"/>
          </a:p>
          <a:p>
            <a:r>
              <a:rPr lang="zh-TW" altLang="en-US" dirty="0" smtClean="0"/>
              <a:t>提供多種事件以供程式設計師處理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 </a:t>
            </a:r>
            <a:r>
              <a:rPr lang="en-US" altLang="zh-TW" dirty="0" err="1" smtClean="0"/>
              <a:t>RowDataBound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RowCommand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6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AutoGenerateColumns</a:t>
            </a:r>
            <a:r>
              <a:rPr lang="en-US" altLang="zh-TW" dirty="0" smtClean="0"/>
              <a:t>: </a:t>
            </a:r>
            <a:r>
              <a:rPr lang="zh-TW" altLang="en-US" dirty="0" smtClean="0"/>
              <a:t>自動產生欄位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可免設 </a:t>
            </a:r>
            <a:r>
              <a:rPr lang="en-US" altLang="zh-TW" dirty="0" err="1" smtClean="0"/>
              <a:t>BoundField</a:t>
            </a:r>
            <a:r>
              <a:rPr lang="en-US" altLang="zh-TW" dirty="0" smtClean="0"/>
              <a:t> </a:t>
            </a:r>
            <a:r>
              <a:rPr lang="zh-TW" altLang="en-US" dirty="0" smtClean="0"/>
              <a:t>等欄位繫結控制項，但若想做範本化欄位時要將它設為 </a:t>
            </a:r>
            <a:r>
              <a:rPr lang="en-US" altLang="zh-TW" dirty="0" smtClean="0"/>
              <a:t>false)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GridLines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設定顯示框線 </a:t>
            </a:r>
            <a:r>
              <a:rPr lang="en-US" altLang="zh-TW" dirty="0" smtClean="0"/>
              <a:t>(None, Horizontal, Vertical or Both)</a:t>
            </a:r>
          </a:p>
          <a:p>
            <a:r>
              <a:rPr lang="en-US" altLang="zh-TW" dirty="0" err="1" smtClean="0"/>
              <a:t>ShowHeader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是否顯示標頭。</a:t>
            </a:r>
            <a:endParaRPr lang="en-US" altLang="zh-TW" dirty="0" smtClean="0"/>
          </a:p>
          <a:p>
            <a:r>
              <a:rPr lang="en-US" altLang="zh-TW" dirty="0" err="1" smtClean="0"/>
              <a:t>ShowFooter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是否顯示頁尾。</a:t>
            </a:r>
            <a:endParaRPr lang="en-US" altLang="zh-TW" dirty="0" smtClean="0"/>
          </a:p>
          <a:p>
            <a:r>
              <a:rPr lang="en-US" altLang="zh-TW" dirty="0" err="1" smtClean="0"/>
              <a:t>EmptyDataText</a:t>
            </a:r>
            <a:r>
              <a:rPr lang="en-US" altLang="zh-TW" dirty="0" smtClean="0"/>
              <a:t>: </a:t>
            </a:r>
            <a:r>
              <a:rPr lang="zh-TW" altLang="en-US" dirty="0" smtClean="0"/>
              <a:t>當</a:t>
            </a:r>
            <a:r>
              <a:rPr lang="en-US" altLang="zh-TW" dirty="0"/>
              <a:t> </a:t>
            </a:r>
            <a:r>
              <a:rPr lang="en-US" altLang="zh-TW" dirty="0" err="1" smtClean="0"/>
              <a:t>GridView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無資料時要顯示的文字。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2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r>
              <a:rPr lang="en-US" altLang="zh-TW" dirty="0" smtClean="0"/>
              <a:t>: </a:t>
            </a:r>
            <a:r>
              <a:rPr lang="zh-TW" altLang="en-US" dirty="0" smtClean="0"/>
              <a:t>分頁與排序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 </a:t>
            </a:r>
            <a:r>
              <a:rPr lang="en-US" altLang="zh-TW" dirty="0" err="1" smtClean="0"/>
              <a:t>GridView.AllowPaging</a:t>
            </a:r>
            <a:r>
              <a:rPr lang="en-US" altLang="zh-TW" dirty="0" smtClean="0"/>
              <a:t> = true</a:t>
            </a:r>
          </a:p>
          <a:p>
            <a:pPr lvl="1"/>
            <a:r>
              <a:rPr lang="zh-TW" altLang="en-US" dirty="0" smtClean="0"/>
              <a:t>處理 </a:t>
            </a:r>
            <a:r>
              <a:rPr lang="en-US" altLang="zh-TW" dirty="0" err="1" smtClean="0"/>
              <a:t>GridView.PageIndexChanging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事件，</a:t>
            </a:r>
            <a:r>
              <a:rPr lang="zh-TW" altLang="en-US" dirty="0" smtClean="0"/>
              <a:t>由事件參數取得</a:t>
            </a:r>
            <a:r>
              <a:rPr lang="zh-TW" altLang="en-US" dirty="0" smtClean="0"/>
              <a:t>新分頁的頁碼，由資料來源取得資料後重新繫結。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err="1" smtClean="0"/>
              <a:t>PagerSettings</a:t>
            </a:r>
            <a:r>
              <a:rPr lang="en-US" altLang="zh-TW" dirty="0" smtClean="0"/>
              <a:t> </a:t>
            </a:r>
            <a:r>
              <a:rPr lang="zh-TW" altLang="en-US" dirty="0" smtClean="0"/>
              <a:t>定義內建分頁格式，或使用 </a:t>
            </a:r>
            <a:r>
              <a:rPr lang="en-US" altLang="zh-TW" dirty="0" err="1" smtClean="0"/>
              <a:t>PagerTemplate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來定義分頁樣板。</a:t>
            </a:r>
            <a:endParaRPr lang="en-US" altLang="zh-TW" dirty="0" smtClean="0"/>
          </a:p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 </a:t>
            </a:r>
            <a:r>
              <a:rPr lang="en-US" altLang="zh-TW" dirty="0" err="1" smtClean="0"/>
              <a:t>GridView.AllowSorting</a:t>
            </a:r>
            <a:r>
              <a:rPr lang="en-US" altLang="zh-TW" dirty="0" smtClean="0"/>
              <a:t> = true</a:t>
            </a:r>
          </a:p>
          <a:p>
            <a:pPr lvl="1"/>
            <a:r>
              <a:rPr lang="zh-TW" altLang="en-US" dirty="0" smtClean="0"/>
              <a:t>設定欄位的 </a:t>
            </a:r>
            <a:r>
              <a:rPr lang="en-US" altLang="zh-TW" dirty="0" err="1" smtClean="0"/>
              <a:t>SortExpression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屬性，此時欄位標頭會變成可點按。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處理 </a:t>
            </a:r>
            <a:r>
              <a:rPr lang="en-US" altLang="zh-TW" dirty="0" err="1" smtClean="0"/>
              <a:t>GridView.Sorting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事件，由事件參數取得 </a:t>
            </a:r>
            <a:r>
              <a:rPr lang="en-US" altLang="zh-TW" dirty="0" smtClean="0"/>
              <a:t>Sort </a:t>
            </a:r>
            <a:r>
              <a:rPr lang="zh-TW" altLang="en-US" dirty="0" smtClean="0"/>
              <a:t>的運算式，並由資料來源重新取得排序的資料後，重新繫結。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1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r>
              <a:rPr lang="en-US" altLang="zh-TW" dirty="0" smtClean="0"/>
              <a:t>: </a:t>
            </a:r>
            <a:r>
              <a:rPr lang="zh-TW" altLang="en-US" dirty="0" smtClean="0"/>
              <a:t>欄位類型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9149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BoundField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欄位導向繫結</a:t>
            </a:r>
            <a:r>
              <a:rPr lang="zh-TW" altLang="en-US" dirty="0"/>
              <a:t>，</a:t>
            </a:r>
            <a:r>
              <a:rPr lang="zh-TW" altLang="en-US" dirty="0" smtClean="0"/>
              <a:t>直接顯示資料並支援基礎格式。</a:t>
            </a:r>
            <a:endParaRPr lang="en-US" altLang="zh-TW" dirty="0" smtClean="0"/>
          </a:p>
          <a:p>
            <a:r>
              <a:rPr lang="en-US" altLang="zh-TW" dirty="0" err="1" smtClean="0"/>
              <a:t>CheckBoxField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欄位導向繫結，顯示核取方塊。</a:t>
            </a:r>
            <a:endParaRPr lang="en-US" altLang="zh-TW" dirty="0" smtClean="0"/>
          </a:p>
          <a:p>
            <a:r>
              <a:rPr lang="en-US" altLang="zh-TW" dirty="0" err="1" smtClean="0"/>
              <a:t>HyperLinkField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欄位導向繫結，顯示欄位為超連結 </a:t>
            </a:r>
            <a:r>
              <a:rPr lang="en-US" altLang="zh-TW" dirty="0" smtClean="0"/>
              <a:t>(</a:t>
            </a:r>
            <a:r>
              <a:rPr lang="zh-TW" altLang="en-US" dirty="0" smtClean="0"/>
              <a:t>適用於欄位為超連結時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ImageField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欄位導向繫結，顯示欄位為影像控制項 </a:t>
            </a:r>
            <a:r>
              <a:rPr lang="en-US" altLang="zh-TW" dirty="0" smtClean="0"/>
              <a:t>(</a:t>
            </a:r>
            <a:r>
              <a:rPr lang="zh-TW" altLang="en-US" dirty="0" smtClean="0"/>
              <a:t>適用於欄位為圖檔連結或是要使用 </a:t>
            </a:r>
            <a:r>
              <a:rPr lang="en-US" altLang="zh-TW" dirty="0" smtClean="0"/>
              <a:t>ASHX </a:t>
            </a:r>
            <a:r>
              <a:rPr lang="zh-TW" altLang="en-US" dirty="0" smtClean="0"/>
              <a:t>顯示資料庫內圖檔時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ButtonField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欄位導向繫結，顯示欄位為一般按</a:t>
            </a:r>
            <a:r>
              <a:rPr lang="zh-TW" altLang="en-US" dirty="0" smtClean="0"/>
              <a:t>鈕，給定 </a:t>
            </a:r>
            <a:r>
              <a:rPr lang="en-US" altLang="zh-TW" dirty="0" err="1" smtClean="0"/>
              <a:t>CommandName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即可在 </a:t>
            </a:r>
            <a:r>
              <a:rPr lang="en-US" altLang="zh-TW" dirty="0" err="1" smtClean="0"/>
              <a:t>RowCommand</a:t>
            </a:r>
            <a:r>
              <a:rPr lang="en-US" altLang="zh-TW" dirty="0" smtClean="0"/>
              <a:t> </a:t>
            </a:r>
            <a:r>
              <a:rPr lang="zh-TW" altLang="en-US" dirty="0" smtClean="0"/>
              <a:t>內處理。</a:t>
            </a:r>
            <a:endParaRPr lang="en-US" altLang="zh-TW" dirty="0" smtClean="0"/>
          </a:p>
          <a:p>
            <a:r>
              <a:rPr lang="en-US" altLang="zh-TW" dirty="0" err="1" smtClean="0"/>
              <a:t>CommandField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指令群組型欄位。</a:t>
            </a:r>
            <a:endParaRPr lang="en-US" altLang="zh-TW" dirty="0" smtClean="0"/>
          </a:p>
          <a:p>
            <a:r>
              <a:rPr lang="en-US" altLang="zh-TW" dirty="0" err="1" smtClean="0"/>
              <a:t>TemplateField</a:t>
            </a:r>
            <a:r>
              <a:rPr lang="en-US" altLang="zh-TW" dirty="0" smtClean="0"/>
              <a:t>: </a:t>
            </a:r>
            <a:r>
              <a:rPr lang="zh-TW" altLang="en-US" dirty="0" smtClean="0"/>
              <a:t>範本導向繫結。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6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TemplateField</a:t>
            </a:r>
            <a:r>
              <a:rPr lang="en-US" altLang="zh-TW" dirty="0" smtClean="0"/>
              <a:t> </a:t>
            </a:r>
            <a:r>
              <a:rPr lang="zh-TW" altLang="en-US" dirty="0" smtClean="0"/>
              <a:t>範本類型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ItemTemplate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欄位每列顯示的範本。</a:t>
            </a:r>
            <a:endParaRPr lang="en-US" altLang="zh-TW" dirty="0" smtClean="0"/>
          </a:p>
          <a:p>
            <a:r>
              <a:rPr lang="en-US" altLang="zh-TW" dirty="0" err="1" smtClean="0"/>
              <a:t>AlternatingItemTemplate</a:t>
            </a:r>
            <a:r>
              <a:rPr lang="en-US" altLang="zh-TW" dirty="0" smtClean="0"/>
              <a:t>: </a:t>
            </a:r>
            <a:r>
              <a:rPr lang="zh-TW" altLang="en-US" dirty="0" smtClean="0"/>
              <a:t>當設定此範本時，會在雙數列時提用此範本顯示資料。</a:t>
            </a:r>
            <a:endParaRPr lang="en-US" altLang="zh-TW" dirty="0" smtClean="0"/>
          </a:p>
          <a:p>
            <a:r>
              <a:rPr lang="en-US" altLang="zh-TW" dirty="0" err="1" smtClean="0"/>
              <a:t>EditTemplate</a:t>
            </a:r>
            <a:r>
              <a:rPr lang="en-US" altLang="zh-TW" dirty="0" smtClean="0"/>
              <a:t>: </a:t>
            </a:r>
            <a:r>
              <a:rPr lang="zh-TW" altLang="en-US" dirty="0" smtClean="0"/>
              <a:t>當 </a:t>
            </a:r>
            <a:r>
              <a:rPr lang="en-US" altLang="zh-TW" dirty="0" err="1" smtClean="0"/>
              <a:t>GridView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處於編輯模式時提用，作為顯示資料編輯表單之用。</a:t>
            </a:r>
            <a:endParaRPr lang="en-US" altLang="zh-TW" dirty="0" smtClean="0"/>
          </a:p>
          <a:p>
            <a:r>
              <a:rPr lang="en-US" altLang="zh-TW" dirty="0" err="1" smtClean="0"/>
              <a:t>HeaderTemplate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設定欄位的標頭範本。</a:t>
            </a:r>
            <a:endParaRPr lang="en-US" altLang="zh-TW" dirty="0" smtClean="0"/>
          </a:p>
          <a:p>
            <a:r>
              <a:rPr lang="en-US" altLang="zh-TW" dirty="0" err="1" smtClean="0"/>
              <a:t>FooterTemplate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設定欄位的頁尾範本。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7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本身的範本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EmptyDataTemplate</a:t>
            </a:r>
            <a:r>
              <a:rPr lang="en-US" altLang="zh-TW" dirty="0" smtClean="0"/>
              <a:t>: </a:t>
            </a:r>
            <a:r>
              <a:rPr lang="zh-TW" altLang="en-US" dirty="0" smtClean="0"/>
              <a:t>當 </a:t>
            </a:r>
            <a:r>
              <a:rPr lang="en-US" altLang="zh-TW" dirty="0" err="1" smtClean="0"/>
              <a:t>GridView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繫結到空白資料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或資料來源為 </a:t>
            </a:r>
            <a:r>
              <a:rPr lang="en-US" altLang="zh-TW" dirty="0" smtClean="0"/>
              <a:t>null) </a:t>
            </a:r>
            <a:r>
              <a:rPr lang="zh-TW" altLang="en-US" dirty="0" smtClean="0"/>
              <a:t>時，顯示的內容範本。</a:t>
            </a:r>
            <a:endParaRPr lang="en-US" altLang="zh-TW" dirty="0" smtClean="0"/>
          </a:p>
          <a:p>
            <a:r>
              <a:rPr lang="en-US" altLang="zh-TW" dirty="0" err="1" smtClean="0"/>
              <a:t>PagerTemplate</a:t>
            </a:r>
            <a:r>
              <a:rPr lang="en-US" altLang="zh-TW" dirty="0" smtClean="0"/>
              <a:t>: </a:t>
            </a:r>
            <a:r>
              <a:rPr lang="zh-TW" altLang="en-US" dirty="0" smtClean="0"/>
              <a:t>當 </a:t>
            </a:r>
            <a:r>
              <a:rPr lang="en-US" altLang="zh-TW" dirty="0" err="1" smtClean="0"/>
              <a:t>GridView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啟用分頁時，在分頁列上顯示的導覽範本。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若設定 </a:t>
            </a:r>
            <a:r>
              <a:rPr lang="en-US" altLang="zh-TW" dirty="0" err="1" smtClean="0"/>
              <a:t>PagerSettings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Position </a:t>
            </a:r>
            <a:r>
              <a:rPr lang="zh-TW" altLang="en-US" dirty="0" smtClean="0"/>
              <a:t>為 </a:t>
            </a:r>
            <a:r>
              <a:rPr lang="en-US" altLang="zh-TW" dirty="0" err="1" smtClean="0"/>
              <a:t>TopAndBottom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時，分頁列會同時顯示在 </a:t>
            </a:r>
            <a:r>
              <a:rPr lang="en-US" altLang="zh-TW" dirty="0" err="1" smtClean="0"/>
              <a:t>GridView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的上方與下方。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7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資料來源控制項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SqlDataSource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ObjectDataSource</a:t>
            </a:r>
            <a:endParaRPr lang="en-US" altLang="zh-TW" dirty="0" smtClean="0"/>
          </a:p>
          <a:p>
            <a:r>
              <a:rPr lang="zh-TW" altLang="en-US" dirty="0" smtClean="0"/>
              <a:t>資料繫結控制項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Repeater</a:t>
            </a:r>
          </a:p>
          <a:p>
            <a:pPr lvl="1"/>
            <a:r>
              <a:rPr lang="en-US" altLang="zh-TW" dirty="0" err="1" smtClean="0"/>
              <a:t>DataList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GridView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98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38275"/>
            <a:ext cx="10896600" cy="5057775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RowDataBound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事件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傳入 </a:t>
            </a:r>
            <a:r>
              <a:rPr lang="en-US" altLang="zh-TW" sz="2000" dirty="0" err="1" smtClean="0"/>
              <a:t>GridViewRowEventArgs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事件參數，由 </a:t>
            </a:r>
            <a:r>
              <a:rPr lang="en-US" altLang="zh-TW" sz="2000" dirty="0" smtClean="0"/>
              <a:t>Row </a:t>
            </a:r>
            <a:r>
              <a:rPr lang="zh-TW" altLang="en-US" sz="2000" dirty="0" smtClean="0"/>
              <a:t>屬性取得 </a:t>
            </a:r>
            <a:r>
              <a:rPr lang="en-US" altLang="zh-TW" sz="2000" dirty="0" err="1" smtClean="0"/>
              <a:t>GridViewRow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物件。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RowType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決定目前這個資料列是在哪裡。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DataItem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可取得目前繫結在這個 </a:t>
            </a:r>
            <a:r>
              <a:rPr lang="en-US" altLang="zh-TW" sz="2000" dirty="0" err="1" smtClean="0"/>
              <a:t>GridViewRow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上的資料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若是 </a:t>
            </a:r>
            <a:r>
              <a:rPr lang="en-US" altLang="zh-TW" sz="2000" dirty="0" err="1" smtClean="0"/>
              <a:t>DataTable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會是 </a:t>
            </a:r>
            <a:r>
              <a:rPr lang="en-US" altLang="zh-TW" sz="2000" dirty="0" err="1" smtClean="0"/>
              <a:t>DataRowView</a:t>
            </a:r>
            <a:r>
              <a:rPr lang="zh-TW" altLang="en-US" sz="2000" dirty="0" smtClean="0"/>
              <a:t>，若是 </a:t>
            </a:r>
            <a:r>
              <a:rPr lang="en-US" altLang="zh-TW" sz="2000" dirty="0" err="1" smtClean="0"/>
              <a:t>IEnumerable</a:t>
            </a:r>
            <a:r>
              <a:rPr lang="en-US" altLang="zh-TW" sz="2000" dirty="0" smtClean="0"/>
              <a:t>&lt;T&gt; </a:t>
            </a:r>
            <a:r>
              <a:rPr lang="zh-TW" altLang="en-US" sz="2000" dirty="0" smtClean="0"/>
              <a:t>則是 </a:t>
            </a:r>
            <a:r>
              <a:rPr lang="en-US" altLang="zh-TW" sz="2000" dirty="0" smtClean="0"/>
              <a:t>T)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使用 </a:t>
            </a:r>
            <a:r>
              <a:rPr lang="en-US" altLang="zh-TW" sz="2000" dirty="0" err="1" smtClean="0"/>
              <a:t>FindControl</a:t>
            </a:r>
            <a:r>
              <a:rPr lang="en-US" altLang="zh-TW" sz="2000" dirty="0" smtClean="0"/>
              <a:t>() </a:t>
            </a:r>
            <a:r>
              <a:rPr lang="zh-TW" altLang="en-US" sz="2000" dirty="0" smtClean="0"/>
              <a:t>找尋樣板內的控制項。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使用 </a:t>
            </a:r>
            <a:r>
              <a:rPr lang="en-US" altLang="zh-TW" sz="2000" dirty="0" smtClean="0"/>
              <a:t>Cells[index].Text </a:t>
            </a:r>
            <a:r>
              <a:rPr lang="zh-TW" altLang="en-US" sz="2000" dirty="0" smtClean="0"/>
              <a:t>存取欄位導向的欄位值。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08" y="4014787"/>
            <a:ext cx="6650584" cy="26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RowCommand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抓取來自 </a:t>
            </a:r>
            <a:r>
              <a:rPr lang="en-US" altLang="zh-TW" dirty="0" err="1" smtClean="0"/>
              <a:t>ButtonField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TemplateField</a:t>
            </a:r>
            <a:r>
              <a:rPr lang="en-US" altLang="zh-TW" dirty="0" smtClean="0"/>
              <a:t> </a:t>
            </a:r>
            <a:r>
              <a:rPr lang="zh-TW" altLang="en-US" dirty="0" smtClean="0"/>
              <a:t>內按鈕的 </a:t>
            </a:r>
            <a:r>
              <a:rPr lang="en-US" altLang="zh-TW" dirty="0" smtClean="0"/>
              <a:t>Click </a:t>
            </a:r>
            <a:r>
              <a:rPr lang="zh-TW" altLang="en-US" dirty="0" smtClean="0"/>
              <a:t>事件。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CommandName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決定事件的來源。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CommandArgument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可設定事件的參數。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1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師出同門：</a:t>
            </a:r>
            <a:r>
              <a:rPr lang="en-US" altLang="zh-TW" dirty="0" err="1" smtClean="0"/>
              <a:t>System.Web.UI.DataSourceControl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 smtClean="0"/>
              <a:t>配合 </a:t>
            </a:r>
            <a:r>
              <a:rPr lang="en-US" altLang="zh-TW" dirty="0" smtClean="0"/>
              <a:t>Web Form </a:t>
            </a:r>
            <a:r>
              <a:rPr lang="zh-TW" altLang="en-US" dirty="0" smtClean="0"/>
              <a:t>內的資料繫結控制項使用。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亦可在程式碼中叫用。</a:t>
            </a:r>
            <a:endParaRPr lang="en-US" altLang="zh-TW" dirty="0" smtClean="0"/>
          </a:p>
          <a:p>
            <a:r>
              <a:rPr lang="zh-TW" altLang="en-US" dirty="0" smtClean="0"/>
              <a:t>簡化程式編寫的工作。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無須處理 </a:t>
            </a:r>
            <a:r>
              <a:rPr lang="en-US" altLang="zh-TW" dirty="0" smtClean="0"/>
              <a:t>connection</a:t>
            </a:r>
            <a:r>
              <a:rPr lang="zh-TW" altLang="en-US" dirty="0" smtClean="0"/>
              <a:t>，由 </a:t>
            </a:r>
            <a:r>
              <a:rPr lang="en-US" altLang="zh-TW" dirty="0" smtClean="0"/>
              <a:t>Data Source Control </a:t>
            </a:r>
            <a:r>
              <a:rPr lang="zh-TW" altLang="en-US" dirty="0" smtClean="0"/>
              <a:t>自動處理。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只需編寫相關的 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和參數對應。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參數可由不同的地方獲取。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表單控制項的值。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查詢字串中的值。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5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資料來源控制項</a:t>
            </a:r>
            <a:endParaRPr lang="zh-TW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550883" y="2049972"/>
            <a:ext cx="1016000" cy="1349375"/>
          </a:xfrm>
          <a:prstGeom prst="can">
            <a:avLst>
              <a:gd name="adj" fmla="val 33203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de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>
                <a:latin typeface="Segoe Semibold" pitchFamily="34" charset="0"/>
              </a:rPr>
              <a:t>Database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563583" y="5110672"/>
            <a:ext cx="1073150" cy="1143000"/>
          </a:xfrm>
          <a:prstGeom prst="flowChartDocumen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de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>
                <a:latin typeface="Segoe Semibold" pitchFamily="34" charset="0"/>
              </a:rPr>
              <a:t>XML </a:t>
            </a:r>
          </a:p>
          <a:p>
            <a:pPr algn="ctr"/>
            <a:r>
              <a:rPr lang="en-US" altLang="zh-TW" sz="1600">
                <a:latin typeface="Segoe Semibold" pitchFamily="34" charset="0"/>
              </a:rPr>
              <a:t>Document</a:t>
            </a: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500083" y="3675572"/>
            <a:ext cx="1130300" cy="101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de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00">
                <a:latin typeface="Segoe Semibold" pitchFamily="34" charset="0"/>
              </a:rPr>
              <a:t>Business </a:t>
            </a:r>
            <a:br>
              <a:rPr lang="en-US" altLang="zh-TW" sz="1600">
                <a:latin typeface="Segoe Semibold" pitchFamily="34" charset="0"/>
              </a:rPr>
            </a:br>
            <a:r>
              <a:rPr lang="en-US" altLang="zh-TW" sz="1600">
                <a:latin typeface="Segoe Semibold" pitchFamily="34" charset="0"/>
              </a:rPr>
              <a:t>Object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264424" y="5024947"/>
            <a:ext cx="58150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de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Courier New" panose="02070309020205020404" pitchFamily="49" charset="0"/>
              </a:rPr>
              <a:t>&lt;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asp:XmlDataSource</a:t>
            </a:r>
            <a:r>
              <a:rPr lang="en-US" altLang="zh-TW" sz="1600" b="1" dirty="0">
                <a:latin typeface="Courier New" panose="02070309020205020404" pitchFamily="49" charset="0"/>
              </a:rPr>
              <a:t>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Id=“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MySource</a:t>
            </a:r>
            <a:r>
              <a:rPr lang="en-US" altLang="zh-TW" sz="1600" b="1" dirty="0">
                <a:latin typeface="Courier New" panose="02070309020205020404" pitchFamily="49" charset="0"/>
              </a:rPr>
              <a:t>”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DataFile</a:t>
            </a:r>
            <a:r>
              <a:rPr lang="en-US" altLang="zh-TW" sz="1600" b="1" dirty="0">
                <a:latin typeface="Courier New" panose="02070309020205020404" pitchFamily="49" charset="0"/>
              </a:rPr>
              <a:t>=“Bookstore.xml”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XPath</a:t>
            </a:r>
            <a:r>
              <a:rPr lang="en-US" altLang="zh-TW" sz="1600" b="1" dirty="0">
                <a:latin typeface="Courier New" panose="02070309020205020404" pitchFamily="49" charset="0"/>
              </a:rPr>
              <a:t>=“/bookstore/book[@genre=‘fiction’]”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runat</a:t>
            </a:r>
            <a:r>
              <a:rPr lang="en-US" altLang="zh-TW" sz="1600" b="1" dirty="0">
                <a:latin typeface="Courier New" panose="02070309020205020404" pitchFamily="49" charset="0"/>
              </a:rPr>
              <a:t>=“server” /&gt;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64424" y="2067434"/>
            <a:ext cx="54356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de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Courier New" panose="02070309020205020404" pitchFamily="49" charset="0"/>
              </a:rPr>
              <a:t>&lt;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asp:SqlDataSource</a:t>
            </a:r>
            <a:r>
              <a:rPr lang="en-US" altLang="zh-TW" sz="1600" b="1" dirty="0">
                <a:latin typeface="Courier New" panose="02070309020205020404" pitchFamily="49" charset="0"/>
              </a:rPr>
              <a:t>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Id=“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MySource</a:t>
            </a:r>
            <a:r>
              <a:rPr lang="en-US" altLang="zh-TW" sz="1600" b="1" dirty="0">
                <a:latin typeface="Courier New" panose="02070309020205020404" pitchFamily="49" charset="0"/>
              </a:rPr>
              <a:t>”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ConnectionString</a:t>
            </a:r>
            <a:r>
              <a:rPr lang="en-US" altLang="zh-TW" sz="1600" b="1" dirty="0">
                <a:latin typeface="Courier New" panose="02070309020205020404" pitchFamily="49" charset="0"/>
              </a:rPr>
              <a:t>=“…”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SelectCommand</a:t>
            </a:r>
            <a:r>
              <a:rPr lang="en-US" altLang="zh-TW" sz="1600" b="1" dirty="0">
                <a:latin typeface="Courier New" panose="02070309020205020404" pitchFamily="49" charset="0"/>
              </a:rPr>
              <a:t>=“select id from authors”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runat</a:t>
            </a:r>
            <a:r>
              <a:rPr lang="en-US" altLang="zh-TW" sz="1600" b="1" dirty="0">
                <a:latin typeface="Courier New" panose="02070309020205020404" pitchFamily="49" charset="0"/>
              </a:rPr>
              <a:t>=“server” /&gt;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64424" y="3546190"/>
            <a:ext cx="5283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de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b="1" dirty="0">
                <a:latin typeface="Courier New" panose="02070309020205020404" pitchFamily="49" charset="0"/>
              </a:rPr>
              <a:t>&lt;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asp:ObjectDataSource</a:t>
            </a:r>
            <a:r>
              <a:rPr lang="en-US" altLang="zh-TW" sz="1600" b="1" dirty="0">
                <a:latin typeface="Courier New" panose="02070309020205020404" pitchFamily="49" charset="0"/>
              </a:rPr>
              <a:t>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Id=“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MySource</a:t>
            </a:r>
            <a:r>
              <a:rPr lang="en-US" altLang="zh-TW" sz="1600" b="1" dirty="0">
                <a:latin typeface="Courier New" panose="02070309020205020404" pitchFamily="49" charset="0"/>
              </a:rPr>
              <a:t>”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TypeName</a:t>
            </a:r>
            <a:r>
              <a:rPr lang="en-US" altLang="zh-TW" sz="1600" b="1" dirty="0">
                <a:latin typeface="Courier New" panose="02070309020205020404" pitchFamily="49" charset="0"/>
              </a:rPr>
              <a:t>=“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CustomersDB</a:t>
            </a:r>
            <a:r>
              <a:rPr lang="en-US" altLang="zh-TW" sz="1600" b="1" dirty="0">
                <a:latin typeface="Courier New" panose="02070309020205020404" pitchFamily="49" charset="0"/>
              </a:rPr>
              <a:t>”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SelectMethod</a:t>
            </a:r>
            <a:r>
              <a:rPr lang="en-US" altLang="zh-TW" sz="1600" b="1" dirty="0">
                <a:latin typeface="Courier New" panose="02070309020205020404" pitchFamily="49" charset="0"/>
              </a:rPr>
              <a:t>=“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GetCustomersByRegion</a:t>
            </a:r>
            <a:r>
              <a:rPr lang="en-US" altLang="zh-TW" sz="1600" b="1" dirty="0">
                <a:latin typeface="Courier New" panose="02070309020205020404" pitchFamily="49" charset="0"/>
              </a:rPr>
              <a:t>” </a:t>
            </a:r>
            <a:br>
              <a:rPr lang="en-US" altLang="zh-TW" sz="1600" b="1" dirty="0">
                <a:latin typeface="Courier New" panose="02070309020205020404" pitchFamily="49" charset="0"/>
              </a:rPr>
            </a:br>
            <a:r>
              <a:rPr lang="en-US" altLang="zh-TW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runat</a:t>
            </a:r>
            <a:r>
              <a:rPr lang="en-US" altLang="zh-TW" sz="1600" b="1" dirty="0">
                <a:latin typeface="Courier New" panose="02070309020205020404" pitchFamily="49" charset="0"/>
              </a:rPr>
              <a:t>=“server” /&gt;</a:t>
            </a:r>
          </a:p>
        </p:txBody>
      </p:sp>
    </p:spTree>
    <p:extLst>
      <p:ext uri="{BB962C8B-B14F-4D97-AF65-F5344CB8AC3E}">
        <p14:creationId xmlns:p14="http://schemas.microsoft.com/office/powerpoint/2010/main" val="11697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資料來源控制項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其他還有</a:t>
            </a:r>
            <a:r>
              <a:rPr lang="en-US" altLang="zh-TW" dirty="0" smtClean="0"/>
              <a:t>...</a:t>
            </a:r>
          </a:p>
          <a:p>
            <a:pPr lvl="1"/>
            <a:r>
              <a:rPr lang="en-US" altLang="zh-TW" dirty="0" err="1" smtClean="0"/>
              <a:t>EntityDataSource</a:t>
            </a:r>
            <a:r>
              <a:rPr lang="en-US" altLang="zh-TW" dirty="0" smtClean="0"/>
              <a:t> (for Entity Framework)</a:t>
            </a:r>
          </a:p>
          <a:p>
            <a:pPr lvl="1"/>
            <a:r>
              <a:rPr lang="en-US" altLang="zh-TW" dirty="0" err="1" smtClean="0"/>
              <a:t>LinqDataSource</a:t>
            </a:r>
            <a:r>
              <a:rPr lang="en-US" altLang="zh-TW" dirty="0" smtClean="0"/>
              <a:t> (for LINQ queries)</a:t>
            </a:r>
          </a:p>
          <a:p>
            <a:pPr lvl="1"/>
            <a:r>
              <a:rPr lang="en-US" altLang="zh-TW" dirty="0" err="1" smtClean="0"/>
              <a:t>SiteMapDataSource</a:t>
            </a:r>
            <a:r>
              <a:rPr lang="en-US" altLang="zh-TW" dirty="0" smtClean="0"/>
              <a:t> (</a:t>
            </a:r>
            <a:r>
              <a:rPr lang="zh-TW" altLang="en-US" dirty="0" smtClean="0"/>
              <a:t>供 </a:t>
            </a:r>
            <a:r>
              <a:rPr lang="en-US" altLang="zh-TW" dirty="0" smtClean="0"/>
              <a:t>Site Map </a:t>
            </a:r>
            <a:r>
              <a:rPr lang="zh-TW" altLang="en-US" dirty="0" smtClean="0"/>
              <a:t>控制項使用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AccessDataSource</a:t>
            </a:r>
            <a:r>
              <a:rPr lang="en-US" altLang="zh-TW" dirty="0"/>
              <a:t> </a:t>
            </a:r>
            <a:r>
              <a:rPr lang="en-US" altLang="zh-TW" dirty="0" smtClean="0"/>
              <a:t>(for Access Database)</a:t>
            </a:r>
          </a:p>
          <a:p>
            <a:r>
              <a:rPr lang="zh-TW" altLang="en-US" dirty="0" smtClean="0"/>
              <a:t>第三方開發的元件</a:t>
            </a:r>
            <a:r>
              <a:rPr lang="en-US" altLang="zh-TW" dirty="0" smtClean="0"/>
              <a:t>...</a:t>
            </a:r>
          </a:p>
          <a:p>
            <a:pPr lvl="1"/>
            <a:r>
              <a:rPr lang="en-US" altLang="zh-TW" dirty="0" err="1" smtClean="0"/>
              <a:t>MySqlDataSource</a:t>
            </a:r>
            <a:r>
              <a:rPr lang="en-US" altLang="zh-TW" dirty="0" smtClean="0"/>
              <a:t> (for MySQL </a:t>
            </a:r>
            <a:r>
              <a:rPr lang="en-US" altLang="zh-TW" dirty="0" err="1" smtClean="0"/>
              <a:t>databsae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04181" y="2105025"/>
            <a:ext cx="10040789" cy="1270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&lt;</a:t>
            </a:r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connectionStrings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&lt;add name="pubs“ </a:t>
            </a:r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ProviderName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=“…”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</a:t>
            </a:r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connectionString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=“…” /&gt;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&lt;/</a:t>
            </a:r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connectionStrings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&gt;</a:t>
            </a:r>
            <a:endParaRPr lang="en-US" altLang="zh-TW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104181" y="3948113"/>
            <a:ext cx="10006642" cy="1282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&lt;</a:t>
            </a:r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asp:SqlDataSource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Id=“</a:t>
            </a:r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MySource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” </a:t>
            </a:r>
            <a:b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</a:t>
            </a:r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ConnectionString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=“&lt;%$ </a:t>
            </a:r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connectionStrings:pubs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%&gt;”</a:t>
            </a:r>
            <a:b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</a:t>
            </a:r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SelectCommand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=“select </a:t>
            </a:r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au_id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from authors”</a:t>
            </a:r>
            <a:b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</a:t>
            </a:r>
            <a:r>
              <a:rPr lang="en-US" altLang="zh-TW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runat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=“server”/&gt;</a:t>
            </a:r>
            <a:endParaRPr lang="en-US" altLang="zh-TW" sz="2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76864" y="1547813"/>
            <a:ext cx="589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 err="1">
                <a:latin typeface="Segoe Semibold" pitchFamily="34" charset="0"/>
              </a:rPr>
              <a:t>Web.config</a:t>
            </a:r>
            <a:r>
              <a:rPr lang="en-US" altLang="zh-TW" sz="2400" dirty="0">
                <a:latin typeface="Segoe Semibold" pitchFamily="34" charset="0"/>
              </a:rPr>
              <a:t>: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76864" y="3432969"/>
            <a:ext cx="589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Segoe Semibold" pitchFamily="34" charset="0"/>
              </a:rPr>
              <a:t>Page.aspx: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104181" y="5788025"/>
            <a:ext cx="10006642" cy="736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string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connstr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=  </a:t>
            </a:r>
            <a:b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 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ConfigurationManager.ConnectionStrings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(“pubs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”).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ConnectionString</a:t>
            </a:r>
            <a:r>
              <a:rPr lang="en-US" altLang="zh-TW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104181" y="5257876"/>
            <a:ext cx="589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>
                        <a:gamma/>
                        <a:tint val="48627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 err="1" smtClean="0">
                <a:latin typeface="Segoe Semibold" pitchFamily="34" charset="0"/>
              </a:rPr>
              <a:t>Code.cs</a:t>
            </a:r>
            <a:r>
              <a:rPr lang="en-US" altLang="zh-TW" sz="2400" dirty="0" smtClean="0">
                <a:latin typeface="Segoe Semibold" pitchFamily="34" charset="0"/>
              </a:rPr>
              <a:t>:</a:t>
            </a:r>
            <a:endParaRPr lang="en-US" altLang="zh-TW" sz="2400" dirty="0">
              <a:latin typeface="Segoe Semibold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981200" y="630239"/>
            <a:ext cx="821848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 sz="4000" dirty="0" smtClean="0">
                <a:solidFill>
                  <a:schemeClr val="tx1"/>
                </a:solidFill>
              </a:rPr>
              <a:t>連線字串設定</a:t>
            </a:r>
            <a:endParaRPr lang="en-GB" altLang="zh-TW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46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139" y="35560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資料互動事件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024846" cy="82391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執行前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可取消</a:t>
            </a:r>
            <a:r>
              <a:rPr lang="en-US" altLang="zh-TW" dirty="0" smtClean="0"/>
              <a:t>):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024846" cy="3684588"/>
          </a:xfrm>
        </p:spPr>
        <p:txBody>
          <a:bodyPr/>
          <a:lstStyle/>
          <a:p>
            <a:r>
              <a:rPr lang="en-US" altLang="zh-TW" dirty="0" smtClean="0"/>
              <a:t>Inserting</a:t>
            </a:r>
          </a:p>
          <a:p>
            <a:r>
              <a:rPr lang="en-US" altLang="zh-TW" dirty="0" smtClean="0"/>
              <a:t>Updating</a:t>
            </a:r>
          </a:p>
          <a:p>
            <a:r>
              <a:rPr lang="en-US" altLang="zh-TW" dirty="0" smtClean="0"/>
              <a:t>Deleting</a:t>
            </a:r>
          </a:p>
          <a:p>
            <a:r>
              <a:rPr lang="en-US" altLang="zh-TW" dirty="0" smtClean="0"/>
              <a:t>Filtering</a:t>
            </a:r>
          </a:p>
          <a:p>
            <a:r>
              <a:rPr lang="en-US" altLang="zh-TW" dirty="0" smtClean="0"/>
              <a:t>Selecting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3675722" y="1681163"/>
            <a:ext cx="2894162" cy="82391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執行後 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無法取消</a:t>
            </a:r>
            <a:r>
              <a:rPr lang="en-US" altLang="zh-TW" dirty="0" smtClean="0"/>
              <a:t>):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>
          <a:xfrm>
            <a:off x="3675722" y="2505075"/>
            <a:ext cx="2894162" cy="3684588"/>
          </a:xfrm>
        </p:spPr>
        <p:txBody>
          <a:bodyPr/>
          <a:lstStyle/>
          <a:p>
            <a:r>
              <a:rPr lang="en-US" altLang="zh-TW" dirty="0" smtClean="0"/>
              <a:t>Inserted</a:t>
            </a:r>
          </a:p>
          <a:p>
            <a:r>
              <a:rPr lang="en-US" altLang="zh-TW" dirty="0" smtClean="0"/>
              <a:t>Updated</a:t>
            </a:r>
          </a:p>
          <a:p>
            <a:r>
              <a:rPr lang="en-US" altLang="zh-TW" dirty="0" smtClean="0"/>
              <a:t>Deleted</a:t>
            </a:r>
          </a:p>
          <a:p>
            <a:r>
              <a:rPr lang="en-US" altLang="zh-TW" dirty="0" smtClean="0"/>
              <a:t>Selected</a:t>
            </a:r>
            <a:endParaRPr lang="zh-TW" altLang="en-US" dirty="0"/>
          </a:p>
        </p:txBody>
      </p:sp>
      <p:pic>
        <p:nvPicPr>
          <p:cNvPr id="1026" name="Picture 2" descr="Clicking the Delete Button in the GridView Invokes the&#10;SqlDataSource s Delete()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314" y="1612092"/>
            <a:ext cx="45434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3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來源參數設定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ControlParameter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由控制項載入資料。</a:t>
            </a:r>
            <a:endParaRPr lang="en-US" altLang="zh-TW" dirty="0" smtClean="0"/>
          </a:p>
          <a:p>
            <a:r>
              <a:rPr lang="en-US" altLang="zh-TW" dirty="0" err="1" smtClean="0"/>
              <a:t>CookieParameter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由 </a:t>
            </a:r>
            <a:r>
              <a:rPr lang="en-US" altLang="zh-TW" dirty="0" smtClean="0"/>
              <a:t>Cookie </a:t>
            </a:r>
            <a:r>
              <a:rPr lang="zh-TW" altLang="en-US" dirty="0" smtClean="0"/>
              <a:t>載入資料。</a:t>
            </a:r>
            <a:endParaRPr lang="en-US" altLang="zh-TW" dirty="0" smtClean="0"/>
          </a:p>
          <a:p>
            <a:r>
              <a:rPr lang="en-US" altLang="zh-TW" dirty="0" err="1" smtClean="0"/>
              <a:t>ProfileParameter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由 </a:t>
            </a:r>
            <a:r>
              <a:rPr lang="en-US" altLang="zh-TW" dirty="0" smtClean="0"/>
              <a:t>ASP.NET Profile </a:t>
            </a:r>
            <a:r>
              <a:rPr lang="zh-TW" altLang="en-US" dirty="0" smtClean="0"/>
              <a:t>載入資料。</a:t>
            </a:r>
            <a:endParaRPr lang="en-US" altLang="zh-TW" dirty="0" smtClean="0"/>
          </a:p>
          <a:p>
            <a:r>
              <a:rPr lang="en-US" altLang="zh-TW" dirty="0" err="1" smtClean="0"/>
              <a:t>FormParameter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由表單欄位載入資料。</a:t>
            </a:r>
            <a:endParaRPr lang="en-US" altLang="zh-TW" dirty="0" smtClean="0"/>
          </a:p>
          <a:p>
            <a:r>
              <a:rPr lang="en-US" altLang="zh-TW" dirty="0" err="1" smtClean="0"/>
              <a:t>QueryStringParameter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由查詢字串載入資料。</a:t>
            </a:r>
            <a:endParaRPr lang="en-US" altLang="zh-TW" dirty="0" smtClean="0"/>
          </a:p>
          <a:p>
            <a:r>
              <a:rPr lang="en-US" altLang="zh-TW" dirty="0" err="1" smtClean="0"/>
              <a:t>SessionParameter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由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載入資料。</a:t>
            </a:r>
            <a:endParaRPr lang="en-US" altLang="zh-TW" dirty="0" smtClean="0"/>
          </a:p>
          <a:p>
            <a:r>
              <a:rPr lang="zh-TW" altLang="en-US" dirty="0" smtClean="0"/>
              <a:t>或是 </a:t>
            </a:r>
            <a:r>
              <a:rPr lang="en-US" altLang="zh-TW" dirty="0" smtClean="0"/>
              <a:t>...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Selecting/Inserting/Updating/Deleting </a:t>
            </a:r>
            <a:r>
              <a:rPr lang="zh-TW" altLang="en-US" dirty="0" smtClean="0"/>
              <a:t>事件中給定參數。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61673" y="6127234"/>
            <a:ext cx="4079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Try it: </a:t>
            </a:r>
            <a:r>
              <a:rPr lang="en-US" altLang="zh-TW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http://tinyurl.com/ktd8zoa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3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由商業邏輯載入資料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3744"/>
            <a:ext cx="10515600" cy="508095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ObjectDataSource</a:t>
            </a:r>
            <a:r>
              <a:rPr lang="en-US" altLang="zh-TW" dirty="0" smtClean="0"/>
              <a:t> 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由商業物件存取資料。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與 </a:t>
            </a:r>
            <a:r>
              <a:rPr lang="en-US" altLang="zh-TW" dirty="0" smtClean="0"/>
              <a:t>Repository </a:t>
            </a:r>
            <a:r>
              <a:rPr lang="zh-TW" altLang="en-US" dirty="0" smtClean="0"/>
              <a:t>結合。</a:t>
            </a:r>
            <a:endParaRPr lang="en-US" altLang="zh-TW" dirty="0" smtClean="0"/>
          </a:p>
          <a:p>
            <a:r>
              <a:rPr lang="zh-TW" altLang="en-US" dirty="0" smtClean="0"/>
              <a:t>與資料來源互動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TypeName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ObjectDataSource</a:t>
            </a:r>
            <a:r>
              <a:rPr lang="zh-TW" altLang="en-US" dirty="0" smtClean="0"/>
              <a:t>互動的商業物件型別。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SelectMethod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提取資料，傳回</a:t>
            </a:r>
            <a:r>
              <a:rPr lang="en-US" altLang="zh-TW" dirty="0" err="1" smtClean="0"/>
              <a:t>IEnumerable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DataView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DataTable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DataSet</a:t>
            </a:r>
            <a:r>
              <a:rPr lang="zh-TW" altLang="en-US" dirty="0" smtClean="0"/>
              <a:t>或是單獨的 </a:t>
            </a:r>
            <a:r>
              <a:rPr lang="en-US" altLang="zh-TW" dirty="0" smtClean="0"/>
              <a:t>object </a:t>
            </a:r>
            <a:r>
              <a:rPr lang="zh-TW" altLang="en-US" dirty="0" smtClean="0"/>
              <a:t>均可。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UpdateMethod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更新資料。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InsertMethod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插入資料。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DeleteMethod</a:t>
            </a:r>
            <a:r>
              <a:rPr lang="en-US" altLang="zh-TW" dirty="0" smtClean="0"/>
              <a:t>: </a:t>
            </a:r>
            <a:r>
              <a:rPr lang="zh-TW" altLang="en-US" dirty="0" smtClean="0"/>
              <a:t>刪除資料。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SelectCountMethod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查詢資料筆數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分頁處理用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較符合分層應用程式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n-tier</a:t>
            </a:r>
            <a:r>
              <a:rPr lang="zh-TW" altLang="en-US" dirty="0" smtClean="0"/>
              <a:t>應用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9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1223</Words>
  <Application>Microsoft Office PowerPoint</Application>
  <PresentationFormat>寬螢幕</PresentationFormat>
  <Paragraphs>154</Paragraphs>
  <Slides>21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Segoe Semibold</vt:lpstr>
      <vt:lpstr>新細明體</vt:lpstr>
      <vt:lpstr>Arial</vt:lpstr>
      <vt:lpstr>Calibri</vt:lpstr>
      <vt:lpstr>Calibri Light</vt:lpstr>
      <vt:lpstr>Courier New</vt:lpstr>
      <vt:lpstr>Verdana</vt:lpstr>
      <vt:lpstr>Wingdings</vt:lpstr>
      <vt:lpstr>Office 佈景主題</vt:lpstr>
      <vt:lpstr>ADO.NET:  資料來源與資料繫結控制項</vt:lpstr>
      <vt:lpstr>Agenda</vt:lpstr>
      <vt:lpstr>資料來源控制項</vt:lpstr>
      <vt:lpstr>資料來源控制項</vt:lpstr>
      <vt:lpstr>資料來源控制項</vt:lpstr>
      <vt:lpstr>PowerPoint 簡報</vt:lpstr>
      <vt:lpstr>資料互動事件</vt:lpstr>
      <vt:lpstr>來源參數設定</vt:lpstr>
      <vt:lpstr>由商業邏輯載入資料</vt:lpstr>
      <vt:lpstr>資料繫結控制項</vt:lpstr>
      <vt:lpstr>回到現實</vt:lpstr>
      <vt:lpstr>Repeater控制項</vt:lpstr>
      <vt:lpstr>DataList 控制項</vt:lpstr>
      <vt:lpstr>GridView 控制項</vt:lpstr>
      <vt:lpstr>GridView 控制項</vt:lpstr>
      <vt:lpstr>GridView: 分頁與排序</vt:lpstr>
      <vt:lpstr>GridView: 欄位類型</vt:lpstr>
      <vt:lpstr>GridView: TemplateField 範本類型</vt:lpstr>
      <vt:lpstr>GridView 本身的範本</vt:lpstr>
      <vt:lpstr>GridView: 事件</vt:lpstr>
      <vt:lpstr>GridView: 事件</vt:lpstr>
    </vt:vector>
  </TitlesOfParts>
  <Company>小朱軟體技術工坊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ADO.NET:  資料來源與資料繫結控制項</dc:title>
  <dc:creator>小朱...</dc:creator>
  <cp:lastModifiedBy>小朱...</cp:lastModifiedBy>
  <cp:revision>11</cp:revision>
  <dcterms:created xsi:type="dcterms:W3CDTF">2014-09-24T02:17:40Z</dcterms:created>
  <dcterms:modified xsi:type="dcterms:W3CDTF">2014-09-24T03:52:51Z</dcterms:modified>
</cp:coreProperties>
</file>