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56" r:id="rId3"/>
    <p:sldId id="258" r:id="rId4"/>
    <p:sldId id="300" r:id="rId5"/>
    <p:sldId id="309" r:id="rId6"/>
    <p:sldId id="310" r:id="rId7"/>
    <p:sldId id="312" r:id="rId8"/>
    <p:sldId id="311" r:id="rId9"/>
    <p:sldId id="313" r:id="rId10"/>
    <p:sldId id="319" r:id="rId11"/>
    <p:sldId id="321" r:id="rId12"/>
    <p:sldId id="322" r:id="rId13"/>
    <p:sldId id="323" r:id="rId14"/>
    <p:sldId id="327" r:id="rId15"/>
    <p:sldId id="324" r:id="rId16"/>
    <p:sldId id="325" r:id="rId17"/>
    <p:sldId id="326" r:id="rId18"/>
    <p:sldId id="328" r:id="rId19"/>
    <p:sldId id="329" r:id="rId20"/>
    <p:sldId id="331" r:id="rId21"/>
    <p:sldId id="332" r:id="rId22"/>
    <p:sldId id="333" r:id="rId23"/>
    <p:sldId id="330" r:id="rId24"/>
    <p:sldId id="314" r:id="rId25"/>
    <p:sldId id="301" r:id="rId26"/>
    <p:sldId id="307" r:id="rId27"/>
    <p:sldId id="308" r:id="rId28"/>
    <p:sldId id="315" r:id="rId29"/>
    <p:sldId id="316" r:id="rId30"/>
    <p:sldId id="317" r:id="rId31"/>
    <p:sldId id="318" r:id="rId32"/>
    <p:sldId id="320" r:id="rId33"/>
    <p:sldId id="334" r:id="rId34"/>
    <p:sldId id="335" r:id="rId35"/>
    <p:sldId id="336" r:id="rId36"/>
    <p:sldId id="337" r:id="rId37"/>
    <p:sldId id="341" r:id="rId38"/>
    <p:sldId id="338" r:id="rId39"/>
    <p:sldId id="339" r:id="rId40"/>
    <p:sldId id="298" r:id="rId41"/>
    <p:sldId id="340" r:id="rId42"/>
    <p:sldId id="299" r:id="rId4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4" autoAdjust="0"/>
    <p:restoredTop sz="94660"/>
  </p:normalViewPr>
  <p:slideViewPr>
    <p:cSldViewPr snapToGrid="0">
      <p:cViewPr varScale="1">
        <p:scale>
          <a:sx n="116" d="100"/>
          <a:sy n="116" d="100"/>
        </p:scale>
        <p:origin x="14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0892A-4E9C-457B-9AE9-C5C26A418A17}" type="datetimeFigureOut">
              <a:rPr lang="zh-TW" altLang="en-US" smtClean="0"/>
              <a:t>2013/12/6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92656-1767-4966-8B81-D4CFEBFDCBD4}" type="slidenum">
              <a:rPr lang="zh-TW" altLang="en-US" smtClean="0"/>
              <a:t>‹#›</a:t>
            </a:fld>
            <a:endParaRPr lang="zh-TW" altLang="en-US"/>
          </a:p>
        </p:txBody>
      </p:sp>
    </p:spTree>
    <p:extLst>
      <p:ext uri="{BB962C8B-B14F-4D97-AF65-F5344CB8AC3E}">
        <p14:creationId xmlns:p14="http://schemas.microsoft.com/office/powerpoint/2010/main" val="2467803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solidFill>
                  <a:prstClr val="black"/>
                </a:solidFill>
              </a:rPr>
              <a:pPr/>
              <a:t>12/6/2013 11:48 AM</a:t>
            </a:fld>
            <a:endParaRPr lang="en-US" dirty="0">
              <a:solidFill>
                <a:prstClr val="black"/>
              </a:solidFill>
            </a:endParaRPr>
          </a:p>
        </p:txBody>
      </p:sp>
      <p:sp>
        <p:nvSpPr>
          <p:cNvPr id="12" name="Footer Placeholder 11"/>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gradFill>
                <a:gsLst>
                  <a:gs pos="1250">
                    <a:prstClr val="black"/>
                  </a:gs>
                  <a:gs pos="100000">
                    <a:prstClr val="black"/>
                  </a:gs>
                </a:gsLst>
                <a:lin ang="5400000" scaled="0"/>
              </a:gradFill>
            </a:endParaRPr>
          </a:p>
        </p:txBody>
      </p:sp>
    </p:spTree>
    <p:extLst>
      <p:ext uri="{BB962C8B-B14F-4D97-AF65-F5344CB8AC3E}">
        <p14:creationId xmlns:p14="http://schemas.microsoft.com/office/powerpoint/2010/main" val="81885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rgbClr val="67217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20266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05674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lvl1pPr>
              <a:lnSpc>
                <a:spcPct val="125000"/>
              </a:lnSpc>
              <a:defRPr>
                <a:solidFill>
                  <a:schemeClr val="tx1"/>
                </a:solidFill>
              </a:defRPr>
            </a:lvl1pPr>
            <a:lvl2pPr>
              <a:lnSpc>
                <a:spcPct val="125000"/>
              </a:lnSpc>
              <a:defRPr>
                <a:solidFill>
                  <a:schemeClr val="tx1"/>
                </a:solidFill>
              </a:defRPr>
            </a:lvl2pPr>
            <a:lvl3pPr>
              <a:lnSpc>
                <a:spcPct val="125000"/>
              </a:lnSpc>
              <a:defRPr>
                <a:solidFill>
                  <a:schemeClr val="tx1"/>
                </a:solidFill>
              </a:defRPr>
            </a:lvl3pPr>
            <a:lvl4pPr>
              <a:lnSpc>
                <a:spcPct val="125000"/>
              </a:lnSpc>
              <a:defRPr>
                <a:solidFill>
                  <a:schemeClr val="tx1"/>
                </a:solidFill>
              </a:defRPr>
            </a:lvl4pPr>
            <a:lvl5pPr>
              <a:lnSpc>
                <a:spcPct val="125000"/>
              </a:lnSpc>
              <a:defRPr>
                <a:solidFill>
                  <a:schemeClr val="tx1"/>
                </a:solidFill>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0288244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rgbClr val="67217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416187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359229" y="1477736"/>
            <a:ext cx="4155621" cy="469922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49" y="1477736"/>
            <a:ext cx="4147457" cy="4699227"/>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5" name="Date Placeholder 4"/>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28877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319597" y="104775"/>
            <a:ext cx="8579473" cy="981075"/>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318405" y="1329078"/>
            <a:ext cx="41785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319597" y="2319678"/>
            <a:ext cx="4178585" cy="386998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329078"/>
            <a:ext cx="42699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319678"/>
            <a:ext cx="4269920" cy="3869985"/>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7" name="Date Placeholder 6"/>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996174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249372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7046652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自訂版面配置">
    <p:spTree>
      <p:nvGrpSpPr>
        <p:cNvPr id="1" name=""/>
        <p:cNvGrpSpPr/>
        <p:nvPr/>
      </p:nvGrpSpPr>
      <p:grpSpPr>
        <a:xfrm>
          <a:off x="0" y="0"/>
          <a:ext cx="0" cy="0"/>
          <a:chOff x="0" y="0"/>
          <a:chExt cx="0" cy="0"/>
        </a:xfrm>
      </p:grpSpPr>
      <p:sp>
        <p:nvSpPr>
          <p:cNvPr id="10" name="矩形 9"/>
          <p:cNvSpPr/>
          <p:nvPr userDrawn="1"/>
        </p:nvSpPr>
        <p:spPr>
          <a:xfrm>
            <a:off x="0" y="1298121"/>
            <a:ext cx="9144000" cy="1273629"/>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Title 1"/>
          <p:cNvSpPr txBox="1">
            <a:spLocks/>
          </p:cNvSpPr>
          <p:nvPr userDrawn="1"/>
        </p:nvSpPr>
        <p:spPr>
          <a:xfrm>
            <a:off x="363311" y="1473652"/>
            <a:ext cx="8417378" cy="9225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dirty="0" smtClean="0">
                <a:solidFill>
                  <a:schemeClr val="bg1"/>
                </a:solidFill>
                <a:latin typeface="Segoe UI" panose="020B0502040204020203" pitchFamily="34" charset="0"/>
                <a:cs typeface="Segoe UI" panose="020B0502040204020203" pitchFamily="34" charset="0"/>
              </a:rPr>
              <a:t>demo</a:t>
            </a:r>
            <a:endParaRPr lang="en-US" sz="6000" dirty="0">
              <a:solidFill>
                <a:schemeClr val="bg1"/>
              </a:solidFill>
              <a:latin typeface="Segoe UI" panose="020B0502040204020203" pitchFamily="34" charset="0"/>
              <a:cs typeface="Segoe UI" panose="020B0502040204020203" pitchFamily="34" charset="0"/>
            </a:endParaRPr>
          </a:p>
        </p:txBody>
      </p:sp>
      <p:sp>
        <p:nvSpPr>
          <p:cNvPr id="16" name="內容版面配置區 15"/>
          <p:cNvSpPr>
            <a:spLocks noGrp="1"/>
          </p:cNvSpPr>
          <p:nvPr>
            <p:ph sz="quarter" idx="10"/>
          </p:nvPr>
        </p:nvSpPr>
        <p:spPr>
          <a:xfrm>
            <a:off x="604838" y="2849563"/>
            <a:ext cx="7902575" cy="2832100"/>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3310760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9388783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0"/>
            <a:ext cx="9144000" cy="1167493"/>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Placeholder 1"/>
          <p:cNvSpPr>
            <a:spLocks noGrp="1"/>
          </p:cNvSpPr>
          <p:nvPr>
            <p:ph type="title"/>
          </p:nvPr>
        </p:nvSpPr>
        <p:spPr>
          <a:xfrm>
            <a:off x="359229" y="122464"/>
            <a:ext cx="8417378" cy="922565"/>
          </a:xfrm>
          <a:prstGeom prst="rect">
            <a:avLst/>
          </a:prstGeom>
          <a:noFill/>
        </p:spPr>
        <p:txBody>
          <a:bodyPr vert="horz" lIns="91440" tIns="45720" rIns="91440" bIns="45720" rtlCol="0" anchor="ctr">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359229" y="1461407"/>
            <a:ext cx="8417378" cy="4715556"/>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stStyle>
          <a:p>
            <a:fld id="{69076C37-23E3-47A8-A656-6A4099933227}" type="datetimeFigureOut">
              <a:rPr lang="zh-TW" altLang="en-US" smtClean="0"/>
              <a:pPr/>
              <a:t>2013/12/6</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stStyle>
          <a:p>
            <a:fld id="{C6551C60-3E5C-450B-BE20-9DD0F1D5E262}" type="slidenum">
              <a:rPr lang="zh-TW" altLang="en-US" smtClean="0"/>
              <a:pPr/>
              <a:t>‹#›</a:t>
            </a:fld>
            <a:endParaRPr lang="zh-TW" altLang="en-US"/>
          </a:p>
        </p:txBody>
      </p:sp>
    </p:spTree>
    <p:extLst>
      <p:ext uri="{BB962C8B-B14F-4D97-AF65-F5344CB8AC3E}">
        <p14:creationId xmlns:p14="http://schemas.microsoft.com/office/powerpoint/2010/main" val="1160845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0" r:id="rId9"/>
    <p:sldLayoutId id="2147483674"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微軟正黑體" panose="020B0604030504040204" pitchFamily="34" charset="-12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hyperlink" Target="http://www.asp.net/visual-studio/overview/2013/release-not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itorian.com/2013/11/customize-users-profile-in-aspnet.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asp.net/web-api" TargetMode="External"/><Relationship Id="rId2" Type="http://schemas.openxmlformats.org/officeDocument/2006/relationships/hyperlink" Target="http://asp.net/mvc"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mvc.tw/" TargetMode="External"/><Relationship Id="rId4" Type="http://schemas.openxmlformats.org/officeDocument/2006/relationships/hyperlink" Target="http://www.asp.net/visual-studio/overview/2013/release-notes"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7217A"/>
        </a:solidFill>
        <a:effectLst/>
      </p:bgPr>
    </p:bg>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93612" y="1556822"/>
            <a:ext cx="8247879" cy="2752920"/>
          </a:xfrm>
          <a:prstGeom prst="rect">
            <a:avLst/>
          </a:prstGeom>
        </p:spPr>
      </p:pic>
      <p:sp>
        <p:nvSpPr>
          <p:cNvPr id="3" name="文字方塊 2"/>
          <p:cNvSpPr txBox="1"/>
          <p:nvPr/>
        </p:nvSpPr>
        <p:spPr>
          <a:xfrm>
            <a:off x="4069491" y="4777946"/>
            <a:ext cx="4572000" cy="400110"/>
          </a:xfrm>
          <a:prstGeom prst="rect">
            <a:avLst/>
          </a:prstGeom>
          <a:noFill/>
        </p:spPr>
        <p:txBody>
          <a:bodyPr wrap="square" rtlCol="0">
            <a:spAutoFit/>
          </a:bodyPr>
          <a:lstStyle/>
          <a:p>
            <a:pPr algn="r"/>
            <a:r>
              <a:rPr lang="en-US" altLang="zh-TW"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11/29 </a:t>
            </a:r>
            <a:r>
              <a:rPr lang="zh-TW" altLang="en-US"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台北，</a:t>
            </a:r>
            <a:r>
              <a:rPr lang="en-US" altLang="zh-TW"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12/06 </a:t>
            </a:r>
            <a:r>
              <a:rPr lang="zh-TW" altLang="en-US"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高雄，</a:t>
            </a:r>
            <a:r>
              <a:rPr lang="en-US" altLang="zh-TW"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12/20 </a:t>
            </a:r>
            <a:r>
              <a:rPr lang="zh-TW" altLang="en-US"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台中</a:t>
            </a:r>
            <a:endParaRPr lang="zh-TW" altLang="en-US" sz="2000" dirty="0">
              <a:solidFill>
                <a:schemeClr val="bg1"/>
              </a:solidFill>
              <a:latin typeface="Segoe UI" panose="020B0502040204020203" pitchFamily="34" charset="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16655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r>
              <a:rPr lang="en-US" altLang="zh-TW" dirty="0" smtClean="0"/>
              <a:t>MVC 5 </a:t>
            </a:r>
            <a:r>
              <a:rPr lang="zh-TW" altLang="en-US" dirty="0" smtClean="0"/>
              <a:t>專案</a:t>
            </a:r>
            <a:endParaRPr lang="zh-TW" altLang="en-US" dirty="0"/>
          </a:p>
        </p:txBody>
      </p:sp>
    </p:spTree>
    <p:extLst>
      <p:ext uri="{BB962C8B-B14F-4D97-AF65-F5344CB8AC3E}">
        <p14:creationId xmlns:p14="http://schemas.microsoft.com/office/powerpoint/2010/main" val="665195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Model</a:t>
            </a:r>
            <a:endParaRPr lang="zh-TW" altLang="en-US" dirty="0"/>
          </a:p>
        </p:txBody>
      </p:sp>
      <p:sp>
        <p:nvSpPr>
          <p:cNvPr id="3" name="內容版面配置區 2"/>
          <p:cNvSpPr>
            <a:spLocks noGrp="1"/>
          </p:cNvSpPr>
          <p:nvPr>
            <p:ph idx="1"/>
          </p:nvPr>
        </p:nvSpPr>
        <p:spPr/>
        <p:txBody>
          <a:bodyPr>
            <a:normAutofit/>
          </a:bodyPr>
          <a:lstStyle/>
          <a:p>
            <a:r>
              <a:rPr lang="en-US" altLang="zh-TW" dirty="0" smtClean="0"/>
              <a:t>Model </a:t>
            </a:r>
            <a:r>
              <a:rPr lang="zh-TW" altLang="en-US" dirty="0" smtClean="0"/>
              <a:t>是資料來源地。</a:t>
            </a:r>
            <a:endParaRPr lang="en-US" altLang="zh-TW" dirty="0" smtClean="0"/>
          </a:p>
          <a:p>
            <a:pPr lvl="1"/>
            <a:r>
              <a:rPr lang="zh-TW" altLang="en-US" dirty="0" smtClean="0"/>
              <a:t>資料庫，資料存取層或資料服務。</a:t>
            </a:r>
            <a:endParaRPr lang="en-US" altLang="zh-TW" dirty="0" smtClean="0"/>
          </a:p>
          <a:p>
            <a:r>
              <a:rPr lang="zh-TW" altLang="en-US" dirty="0" smtClean="0"/>
              <a:t>不是一定要用 </a:t>
            </a:r>
            <a:r>
              <a:rPr lang="en-US" altLang="zh-TW" dirty="0" smtClean="0"/>
              <a:t>Entity Framework!</a:t>
            </a:r>
          </a:p>
          <a:p>
            <a:pPr lvl="1"/>
            <a:r>
              <a:rPr lang="en-US" altLang="zh-TW" dirty="0" smtClean="0"/>
              <a:t>ADO.NET </a:t>
            </a:r>
            <a:r>
              <a:rPr lang="en-US" altLang="zh-TW" dirty="0" err="1" smtClean="0"/>
              <a:t>DataSet</a:t>
            </a:r>
            <a:r>
              <a:rPr lang="en-US" altLang="zh-TW" dirty="0" smtClean="0"/>
              <a:t>/</a:t>
            </a:r>
            <a:r>
              <a:rPr lang="en-US" altLang="zh-TW" dirty="0" err="1" smtClean="0"/>
              <a:t>DataTable</a:t>
            </a:r>
            <a:r>
              <a:rPr lang="en-US" altLang="zh-TW" dirty="0" smtClean="0"/>
              <a:t> </a:t>
            </a:r>
            <a:r>
              <a:rPr lang="zh-TW" altLang="en-US" dirty="0" smtClean="0"/>
              <a:t>一樣能用。</a:t>
            </a:r>
            <a:endParaRPr lang="en-US" altLang="zh-TW" dirty="0" smtClean="0"/>
          </a:p>
          <a:p>
            <a:pPr lvl="1"/>
            <a:r>
              <a:rPr lang="en-US" altLang="zh-TW" dirty="0" smtClean="0"/>
              <a:t>POCO </a:t>
            </a:r>
            <a:r>
              <a:rPr lang="zh-TW" altLang="en-US" dirty="0" smtClean="0"/>
              <a:t>隔離法 </a:t>
            </a:r>
            <a:r>
              <a:rPr lang="en-US" altLang="zh-TW" dirty="0" smtClean="0"/>
              <a:t>(</a:t>
            </a:r>
            <a:r>
              <a:rPr lang="zh-TW" altLang="en-US" dirty="0" smtClean="0"/>
              <a:t>將資料結構和資料存取行為分離</a:t>
            </a:r>
            <a:r>
              <a:rPr lang="en-US" altLang="zh-TW" dirty="0" smtClean="0"/>
              <a:t>)</a:t>
            </a:r>
            <a:r>
              <a:rPr lang="zh-TW" altLang="en-US" dirty="0" smtClean="0"/>
              <a:t>。</a:t>
            </a:r>
            <a:endParaRPr lang="en-US" altLang="zh-TW" dirty="0" smtClean="0"/>
          </a:p>
          <a:p>
            <a:r>
              <a:rPr lang="zh-TW" altLang="en-US" dirty="0" smtClean="0"/>
              <a:t>特定行為的 </a:t>
            </a:r>
            <a:r>
              <a:rPr lang="en-US" altLang="zh-TW" dirty="0" smtClean="0"/>
              <a:t>Model</a:t>
            </a:r>
          </a:p>
          <a:p>
            <a:pPr lvl="1"/>
            <a:r>
              <a:rPr lang="en-US" altLang="zh-TW" dirty="0" err="1" smtClean="0"/>
              <a:t>ViewModel</a:t>
            </a:r>
            <a:r>
              <a:rPr lang="en-US" altLang="zh-TW" dirty="0"/>
              <a:t> </a:t>
            </a:r>
            <a:r>
              <a:rPr lang="en-US" altLang="zh-TW" dirty="0" smtClean="0"/>
              <a:t>- </a:t>
            </a:r>
            <a:r>
              <a:rPr lang="zh-TW" altLang="en-US" dirty="0" smtClean="0"/>
              <a:t>給特定的 </a:t>
            </a:r>
            <a:r>
              <a:rPr lang="en-US" altLang="zh-TW" dirty="0" smtClean="0"/>
              <a:t>View </a:t>
            </a:r>
            <a:r>
              <a:rPr lang="zh-TW" altLang="en-US" dirty="0" smtClean="0"/>
              <a:t>使用。</a:t>
            </a:r>
            <a:endParaRPr lang="en-US" altLang="zh-TW" dirty="0" smtClean="0"/>
          </a:p>
          <a:p>
            <a:pPr lvl="1"/>
            <a:r>
              <a:rPr lang="zh-TW" altLang="en-US" dirty="0" smtClean="0"/>
              <a:t>在 </a:t>
            </a:r>
            <a:r>
              <a:rPr lang="en-US" altLang="zh-TW" dirty="0" smtClean="0"/>
              <a:t>Controller </a:t>
            </a:r>
            <a:r>
              <a:rPr lang="zh-TW" altLang="en-US" dirty="0" smtClean="0"/>
              <a:t>內做 </a:t>
            </a:r>
            <a:r>
              <a:rPr lang="en-US" altLang="zh-TW" dirty="0" smtClean="0"/>
              <a:t>Model </a:t>
            </a:r>
            <a:r>
              <a:rPr lang="zh-TW" altLang="en-US" dirty="0" smtClean="0"/>
              <a:t>與 </a:t>
            </a:r>
            <a:r>
              <a:rPr lang="en-US" altLang="zh-TW" dirty="0" err="1" smtClean="0"/>
              <a:t>ViewModel</a:t>
            </a:r>
            <a:r>
              <a:rPr lang="en-US" altLang="zh-TW" dirty="0" smtClean="0"/>
              <a:t> </a:t>
            </a:r>
            <a:r>
              <a:rPr lang="zh-TW" altLang="en-US" dirty="0" smtClean="0"/>
              <a:t>的資料交換。</a:t>
            </a:r>
            <a:endParaRPr lang="zh-TW" altLang="en-US" dirty="0"/>
          </a:p>
        </p:txBody>
      </p:sp>
    </p:spTree>
    <p:extLst>
      <p:ext uri="{BB962C8B-B14F-4D97-AF65-F5344CB8AC3E}">
        <p14:creationId xmlns:p14="http://schemas.microsoft.com/office/powerpoint/2010/main" val="201896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Controller</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smtClean="0"/>
              <a:t>接取要求訊息，查詢或繫結 </a:t>
            </a:r>
            <a:r>
              <a:rPr lang="en-US" altLang="zh-TW" dirty="0" smtClean="0"/>
              <a:t>Model</a:t>
            </a:r>
            <a:r>
              <a:rPr lang="zh-TW" altLang="en-US" dirty="0" smtClean="0"/>
              <a:t>，將結果丟給 </a:t>
            </a:r>
            <a:r>
              <a:rPr lang="en-US" altLang="zh-TW" dirty="0" smtClean="0"/>
              <a:t>View</a:t>
            </a:r>
            <a:r>
              <a:rPr lang="zh-TW" altLang="en-US" dirty="0" smtClean="0"/>
              <a:t>。</a:t>
            </a:r>
            <a:endParaRPr lang="en-US" altLang="zh-TW" dirty="0" smtClean="0"/>
          </a:p>
          <a:p>
            <a:r>
              <a:rPr lang="zh-TW" altLang="en-US" dirty="0" smtClean="0"/>
              <a:t>必須繼承自 </a:t>
            </a:r>
            <a:r>
              <a:rPr lang="en-US" altLang="zh-TW" dirty="0" smtClean="0"/>
              <a:t>Controller </a:t>
            </a:r>
            <a:r>
              <a:rPr lang="zh-TW" altLang="en-US" dirty="0" smtClean="0"/>
              <a:t>類別。</a:t>
            </a:r>
            <a:endParaRPr lang="en-US" altLang="zh-TW" dirty="0" smtClean="0"/>
          </a:p>
          <a:p>
            <a:r>
              <a:rPr lang="zh-TW" altLang="en-US" dirty="0" smtClean="0"/>
              <a:t>定義動作 </a:t>
            </a:r>
            <a:r>
              <a:rPr lang="en-US" altLang="zh-TW" dirty="0" smtClean="0"/>
              <a:t>(Action)</a:t>
            </a:r>
          </a:p>
          <a:p>
            <a:pPr lvl="1"/>
            <a:r>
              <a:rPr lang="zh-TW" altLang="en-US" dirty="0" smtClean="0"/>
              <a:t>處理要求。</a:t>
            </a:r>
            <a:endParaRPr lang="en-US" altLang="zh-TW" dirty="0" smtClean="0"/>
          </a:p>
          <a:p>
            <a:pPr lvl="1"/>
            <a:r>
              <a:rPr lang="zh-TW" altLang="en-US" dirty="0" smtClean="0"/>
              <a:t>決定回傳的類型。</a:t>
            </a:r>
            <a:endParaRPr lang="en-US" altLang="zh-TW" dirty="0" smtClean="0"/>
          </a:p>
          <a:p>
            <a:pPr lvl="2"/>
            <a:r>
              <a:rPr lang="zh-TW" altLang="en-US" dirty="0" smtClean="0"/>
              <a:t>一般 </a:t>
            </a:r>
            <a:r>
              <a:rPr lang="en-US" altLang="zh-TW" dirty="0" smtClean="0"/>
              <a:t>View</a:t>
            </a:r>
          </a:p>
          <a:p>
            <a:pPr lvl="2"/>
            <a:r>
              <a:rPr lang="zh-TW" altLang="en-US" dirty="0" smtClean="0"/>
              <a:t>檔案下載</a:t>
            </a:r>
            <a:endParaRPr lang="en-US" altLang="zh-TW" dirty="0" smtClean="0"/>
          </a:p>
          <a:p>
            <a:pPr lvl="2"/>
            <a:r>
              <a:rPr lang="zh-TW" altLang="en-US" dirty="0" smtClean="0"/>
              <a:t>重導向</a:t>
            </a:r>
            <a:endParaRPr lang="en-US" altLang="zh-TW" dirty="0" smtClean="0"/>
          </a:p>
          <a:p>
            <a:pPr lvl="2"/>
            <a:r>
              <a:rPr lang="en-US" altLang="zh-TW" dirty="0" smtClean="0"/>
              <a:t>…</a:t>
            </a:r>
          </a:p>
        </p:txBody>
      </p:sp>
    </p:spTree>
    <p:extLst>
      <p:ext uri="{BB962C8B-B14F-4D97-AF65-F5344CB8AC3E}">
        <p14:creationId xmlns:p14="http://schemas.microsoft.com/office/powerpoint/2010/main" val="2511348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Controller </a:t>
            </a:r>
            <a:r>
              <a:rPr lang="zh-TW" altLang="en-US" dirty="0" smtClean="0"/>
              <a:t>與 </a:t>
            </a:r>
            <a:r>
              <a:rPr lang="en-US" altLang="zh-TW" dirty="0" smtClean="0"/>
              <a:t>Model </a:t>
            </a:r>
            <a:r>
              <a:rPr lang="zh-TW" altLang="en-US" dirty="0" smtClean="0"/>
              <a:t>互動</a:t>
            </a:r>
            <a:endParaRPr lang="zh-TW" altLang="en-US" dirty="0"/>
          </a:p>
        </p:txBody>
      </p:sp>
      <p:sp>
        <p:nvSpPr>
          <p:cNvPr id="3" name="內容版面配置區 2"/>
          <p:cNvSpPr>
            <a:spLocks noGrp="1"/>
          </p:cNvSpPr>
          <p:nvPr>
            <p:ph idx="1"/>
          </p:nvPr>
        </p:nvSpPr>
        <p:spPr/>
        <p:txBody>
          <a:bodyPr/>
          <a:lstStyle/>
          <a:p>
            <a:r>
              <a:rPr lang="en-US" altLang="zh-TW" dirty="0"/>
              <a:t>Model Binding</a:t>
            </a:r>
          </a:p>
          <a:p>
            <a:pPr lvl="1"/>
            <a:r>
              <a:rPr lang="zh-TW" altLang="en-US" dirty="0"/>
              <a:t>參數的值，由 </a:t>
            </a:r>
            <a:r>
              <a:rPr lang="en-US" altLang="zh-TW" dirty="0"/>
              <a:t>MVC </a:t>
            </a:r>
            <a:r>
              <a:rPr lang="zh-TW" altLang="en-US" dirty="0"/>
              <a:t>核心自動由要求接取。</a:t>
            </a:r>
            <a:endParaRPr lang="en-US" altLang="zh-TW" dirty="0"/>
          </a:p>
          <a:p>
            <a:pPr lvl="1"/>
            <a:r>
              <a:rPr lang="zh-TW" altLang="en-US" dirty="0"/>
              <a:t>預設 </a:t>
            </a:r>
            <a:r>
              <a:rPr lang="en-US" altLang="zh-TW" dirty="0"/>
              <a:t>binding </a:t>
            </a:r>
            <a:r>
              <a:rPr lang="zh-TW" altLang="en-US" dirty="0"/>
              <a:t>已可支援多數需求。</a:t>
            </a:r>
            <a:endParaRPr lang="en-US" altLang="zh-TW" dirty="0"/>
          </a:p>
          <a:p>
            <a:r>
              <a:rPr lang="en-US" altLang="zh-TW" dirty="0"/>
              <a:t>Model Validation</a:t>
            </a:r>
          </a:p>
          <a:p>
            <a:pPr lvl="1"/>
            <a:r>
              <a:rPr lang="zh-TW" altLang="en-US" dirty="0"/>
              <a:t>由 </a:t>
            </a:r>
            <a:r>
              <a:rPr lang="en-US" altLang="zh-TW" dirty="0"/>
              <a:t>Model </a:t>
            </a:r>
            <a:r>
              <a:rPr lang="zh-TW" altLang="en-US" dirty="0"/>
              <a:t>端定義驗證規則。</a:t>
            </a:r>
            <a:endParaRPr lang="en-US" altLang="zh-TW" dirty="0"/>
          </a:p>
          <a:p>
            <a:pPr lvl="1"/>
            <a:r>
              <a:rPr lang="zh-TW" altLang="en-US" dirty="0"/>
              <a:t>由 </a:t>
            </a:r>
            <a:r>
              <a:rPr lang="en-US" altLang="zh-TW" dirty="0" err="1"/>
              <a:t>ModelState.IsValid</a:t>
            </a:r>
            <a:r>
              <a:rPr lang="en-US" altLang="zh-TW" dirty="0"/>
              <a:t> </a:t>
            </a:r>
            <a:r>
              <a:rPr lang="zh-TW" altLang="en-US" dirty="0"/>
              <a:t>確認資料的完整與有效性</a:t>
            </a:r>
            <a:r>
              <a:rPr lang="zh-TW" altLang="en-US" dirty="0" smtClean="0"/>
              <a:t>。</a:t>
            </a:r>
            <a:endParaRPr lang="en-US" altLang="zh-TW" dirty="0" smtClean="0"/>
          </a:p>
          <a:p>
            <a:pPr lvl="1"/>
            <a:r>
              <a:rPr lang="zh-TW" altLang="en-US" dirty="0" smtClean="0"/>
              <a:t>伺服器端檢查</a:t>
            </a:r>
            <a:endParaRPr lang="en-US" altLang="zh-TW" dirty="0" smtClean="0"/>
          </a:p>
          <a:p>
            <a:pPr lvl="2"/>
            <a:r>
              <a:rPr lang="en-US" altLang="zh-TW" dirty="0" err="1" smtClean="0"/>
              <a:t>ModelState.AddModelError</a:t>
            </a:r>
            <a:r>
              <a:rPr lang="en-US" altLang="zh-TW" dirty="0" smtClean="0"/>
              <a:t>() </a:t>
            </a:r>
            <a:r>
              <a:rPr lang="zh-TW" altLang="en-US" dirty="0" smtClean="0"/>
              <a:t>新增驗證錯誤。</a:t>
            </a:r>
            <a:endParaRPr lang="zh-TW" altLang="en-US" dirty="0"/>
          </a:p>
        </p:txBody>
      </p:sp>
    </p:spTree>
    <p:extLst>
      <p:ext uri="{BB962C8B-B14F-4D97-AF65-F5344CB8AC3E}">
        <p14:creationId xmlns:p14="http://schemas.microsoft.com/office/powerpoint/2010/main" val="2379499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r>
              <a:rPr lang="zh-TW" altLang="en-US" dirty="0" smtClean="0"/>
              <a:t>簡單的 </a:t>
            </a:r>
            <a:r>
              <a:rPr lang="en-US" altLang="zh-TW" dirty="0" smtClean="0"/>
              <a:t>Controller/Model </a:t>
            </a:r>
            <a:r>
              <a:rPr lang="zh-TW" altLang="en-US" dirty="0" smtClean="0"/>
              <a:t>互動。</a:t>
            </a:r>
            <a:endParaRPr lang="zh-TW" altLang="en-US" dirty="0"/>
          </a:p>
        </p:txBody>
      </p:sp>
    </p:spTree>
    <p:extLst>
      <p:ext uri="{BB962C8B-B14F-4D97-AF65-F5344CB8AC3E}">
        <p14:creationId xmlns:p14="http://schemas.microsoft.com/office/powerpoint/2010/main" val="372897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View</a:t>
            </a:r>
            <a:endParaRPr lang="zh-TW" altLang="en-US" dirty="0"/>
          </a:p>
        </p:txBody>
      </p:sp>
      <p:sp>
        <p:nvSpPr>
          <p:cNvPr id="3" name="內容版面配置區 2"/>
          <p:cNvSpPr>
            <a:spLocks noGrp="1"/>
          </p:cNvSpPr>
          <p:nvPr>
            <p:ph idx="1"/>
          </p:nvPr>
        </p:nvSpPr>
        <p:spPr/>
        <p:txBody>
          <a:bodyPr/>
          <a:lstStyle/>
          <a:p>
            <a:r>
              <a:rPr lang="zh-TW" altLang="en-US" dirty="0" smtClean="0"/>
              <a:t>接取 </a:t>
            </a:r>
            <a:r>
              <a:rPr lang="en-US" altLang="zh-TW" dirty="0" smtClean="0"/>
              <a:t>Controller </a:t>
            </a:r>
            <a:r>
              <a:rPr lang="zh-TW" altLang="en-US" dirty="0" smtClean="0"/>
              <a:t>的資料，呈現給使用者。</a:t>
            </a:r>
            <a:endParaRPr lang="en-US" altLang="zh-TW" dirty="0" smtClean="0"/>
          </a:p>
          <a:p>
            <a:r>
              <a:rPr lang="zh-TW" altLang="en-US" dirty="0" smtClean="0"/>
              <a:t>沒有 </a:t>
            </a:r>
            <a:r>
              <a:rPr lang="en-US" altLang="zh-TW" dirty="0" smtClean="0"/>
              <a:t>Designer</a:t>
            </a:r>
            <a:r>
              <a:rPr lang="zh-TW" altLang="en-US" dirty="0" smtClean="0"/>
              <a:t>，只有 </a:t>
            </a:r>
            <a:r>
              <a:rPr lang="en-US" altLang="zh-TW" dirty="0" smtClean="0"/>
              <a:t>HTML</a:t>
            </a:r>
            <a:r>
              <a:rPr lang="zh-TW" altLang="en-US" dirty="0"/>
              <a:t> </a:t>
            </a:r>
            <a:r>
              <a:rPr lang="en-US" altLang="zh-TW" dirty="0" smtClean="0"/>
              <a:t>Editor</a:t>
            </a:r>
            <a:r>
              <a:rPr lang="zh-TW" altLang="en-US" dirty="0" smtClean="0"/>
              <a:t>。</a:t>
            </a:r>
            <a:endParaRPr lang="en-US" altLang="zh-TW" dirty="0" smtClean="0"/>
          </a:p>
          <a:p>
            <a:pPr lvl="1"/>
            <a:r>
              <a:rPr lang="zh-TW" altLang="en-US" dirty="0" smtClean="0"/>
              <a:t>套版容易。</a:t>
            </a:r>
            <a:endParaRPr lang="en-US" altLang="zh-TW" dirty="0" smtClean="0"/>
          </a:p>
          <a:p>
            <a:pPr lvl="1"/>
            <a:r>
              <a:rPr lang="zh-TW" altLang="en-US" dirty="0" smtClean="0"/>
              <a:t>必須要了解 </a:t>
            </a:r>
            <a:r>
              <a:rPr lang="en-US" altLang="zh-TW" dirty="0" smtClean="0"/>
              <a:t>HTML </a:t>
            </a:r>
            <a:r>
              <a:rPr lang="zh-TW" altLang="en-US" dirty="0" smtClean="0"/>
              <a:t>的結構。</a:t>
            </a:r>
            <a:endParaRPr lang="en-US" altLang="zh-TW" dirty="0" smtClean="0"/>
          </a:p>
          <a:p>
            <a:pPr lvl="1"/>
            <a:r>
              <a:rPr lang="zh-TW" altLang="en-US" dirty="0" smtClean="0"/>
              <a:t>在 </a:t>
            </a:r>
            <a:r>
              <a:rPr lang="en-US" altLang="zh-TW" dirty="0" smtClean="0"/>
              <a:t>HTML </a:t>
            </a:r>
            <a:r>
              <a:rPr lang="zh-TW" altLang="en-US" dirty="0" smtClean="0"/>
              <a:t>內套用資料。</a:t>
            </a:r>
            <a:endParaRPr lang="en-US" altLang="zh-TW" dirty="0" smtClean="0"/>
          </a:p>
        </p:txBody>
      </p:sp>
    </p:spTree>
    <p:extLst>
      <p:ext uri="{BB962C8B-B14F-4D97-AF65-F5344CB8AC3E}">
        <p14:creationId xmlns:p14="http://schemas.microsoft.com/office/powerpoint/2010/main" val="212914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View</a:t>
            </a:r>
            <a:endParaRPr lang="zh-TW" altLang="en-US" dirty="0"/>
          </a:p>
        </p:txBody>
      </p:sp>
      <p:sp>
        <p:nvSpPr>
          <p:cNvPr id="3" name="內容版面配置區 2"/>
          <p:cNvSpPr>
            <a:spLocks noGrp="1"/>
          </p:cNvSpPr>
          <p:nvPr>
            <p:ph idx="1"/>
          </p:nvPr>
        </p:nvSpPr>
        <p:spPr/>
        <p:txBody>
          <a:bodyPr/>
          <a:lstStyle/>
          <a:p>
            <a:r>
              <a:rPr lang="zh-TW" altLang="en-US" dirty="0" smtClean="0"/>
              <a:t>資料來源</a:t>
            </a:r>
            <a:endParaRPr lang="en-US" altLang="zh-TW" dirty="0" smtClean="0"/>
          </a:p>
          <a:p>
            <a:pPr lvl="1"/>
            <a:r>
              <a:rPr lang="en-US" altLang="zh-TW" dirty="0" smtClean="0"/>
              <a:t>Model: </a:t>
            </a:r>
            <a:r>
              <a:rPr lang="zh-TW" altLang="en-US" dirty="0" smtClean="0"/>
              <a:t>由 </a:t>
            </a:r>
            <a:r>
              <a:rPr lang="en-US" altLang="zh-TW" dirty="0" smtClean="0"/>
              <a:t>Controller </a:t>
            </a:r>
            <a:r>
              <a:rPr lang="zh-TW" altLang="en-US" dirty="0" smtClean="0"/>
              <a:t>中的 </a:t>
            </a:r>
            <a:r>
              <a:rPr lang="en-US" altLang="zh-TW" dirty="0" smtClean="0"/>
              <a:t>View() </a:t>
            </a:r>
            <a:r>
              <a:rPr lang="zh-TW" altLang="en-US" dirty="0" smtClean="0"/>
              <a:t>方法的參數值取得。</a:t>
            </a:r>
            <a:endParaRPr lang="en-US" altLang="zh-TW" dirty="0" smtClean="0"/>
          </a:p>
          <a:p>
            <a:pPr lvl="1"/>
            <a:r>
              <a:rPr lang="en-US" altLang="zh-TW" dirty="0" err="1" smtClean="0"/>
              <a:t>ViewBag</a:t>
            </a:r>
            <a:r>
              <a:rPr lang="en-US" altLang="zh-TW" dirty="0" smtClean="0"/>
              <a:t>: </a:t>
            </a:r>
            <a:r>
              <a:rPr lang="zh-TW" altLang="en-US" dirty="0" smtClean="0"/>
              <a:t>由 </a:t>
            </a:r>
            <a:r>
              <a:rPr lang="en-US" altLang="zh-TW" dirty="0" smtClean="0"/>
              <a:t>Controller </a:t>
            </a:r>
            <a:r>
              <a:rPr lang="zh-TW" altLang="en-US" dirty="0" smtClean="0"/>
              <a:t>定義屬性資訊後取得。</a:t>
            </a:r>
            <a:endParaRPr lang="en-US" altLang="zh-TW" dirty="0" smtClean="0"/>
          </a:p>
          <a:p>
            <a:pPr lvl="1"/>
            <a:r>
              <a:rPr lang="en-US" altLang="zh-TW" dirty="0" err="1" smtClean="0"/>
              <a:t>ViewDataDictionary</a:t>
            </a:r>
            <a:r>
              <a:rPr lang="en-US" altLang="zh-TW" dirty="0" smtClean="0"/>
              <a:t>: </a:t>
            </a:r>
            <a:r>
              <a:rPr lang="zh-TW" altLang="en-US" dirty="0" smtClean="0"/>
              <a:t>由 </a:t>
            </a:r>
            <a:r>
              <a:rPr lang="en-US" altLang="zh-TW" dirty="0"/>
              <a:t>Controller </a:t>
            </a:r>
            <a:r>
              <a:rPr lang="zh-TW" altLang="en-US" dirty="0"/>
              <a:t>定義屬性資訊後</a:t>
            </a:r>
            <a:r>
              <a:rPr lang="zh-TW" altLang="en-US" dirty="0" smtClean="0"/>
              <a:t>取得，屬於鍵值對資料。</a:t>
            </a:r>
            <a:endParaRPr lang="en-US" altLang="zh-TW" dirty="0" smtClean="0"/>
          </a:p>
          <a:p>
            <a:r>
              <a:rPr lang="zh-TW" altLang="en-US" dirty="0" smtClean="0"/>
              <a:t>強型別的 </a:t>
            </a:r>
            <a:r>
              <a:rPr lang="en-US" altLang="zh-TW" dirty="0" smtClean="0"/>
              <a:t>Model </a:t>
            </a:r>
            <a:r>
              <a:rPr lang="zh-TW" altLang="en-US" dirty="0" smtClean="0"/>
              <a:t>資源。</a:t>
            </a:r>
            <a:endParaRPr lang="en-US" altLang="zh-TW" dirty="0" smtClean="0"/>
          </a:p>
          <a:p>
            <a:pPr lvl="1"/>
            <a:r>
              <a:rPr lang="en-US" altLang="zh-TW" dirty="0" smtClean="0"/>
              <a:t>@model </a:t>
            </a:r>
            <a:r>
              <a:rPr lang="zh-TW" altLang="en-US" dirty="0" smtClean="0"/>
              <a:t>定義型別。</a:t>
            </a:r>
            <a:endParaRPr lang="en-US" altLang="zh-TW" dirty="0"/>
          </a:p>
          <a:p>
            <a:pPr lvl="1"/>
            <a:endParaRPr lang="zh-TW" altLang="en-US" dirty="0"/>
          </a:p>
        </p:txBody>
      </p:sp>
    </p:spTree>
    <p:extLst>
      <p:ext uri="{BB962C8B-B14F-4D97-AF65-F5344CB8AC3E}">
        <p14:creationId xmlns:p14="http://schemas.microsoft.com/office/powerpoint/2010/main" val="160050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View</a:t>
            </a:r>
            <a:endParaRPr lang="zh-TW" altLang="en-US" dirty="0"/>
          </a:p>
        </p:txBody>
      </p:sp>
      <p:sp>
        <p:nvSpPr>
          <p:cNvPr id="3" name="內容版面配置區 2"/>
          <p:cNvSpPr>
            <a:spLocks noGrp="1"/>
          </p:cNvSpPr>
          <p:nvPr>
            <p:ph idx="1"/>
          </p:nvPr>
        </p:nvSpPr>
        <p:spPr/>
        <p:txBody>
          <a:bodyPr/>
          <a:lstStyle/>
          <a:p>
            <a:r>
              <a:rPr lang="en-US" altLang="zh-TW" dirty="0" smtClean="0"/>
              <a:t>HTML Helpers</a:t>
            </a:r>
          </a:p>
          <a:p>
            <a:pPr lvl="1"/>
            <a:r>
              <a:rPr lang="zh-TW" altLang="en-US" dirty="0" smtClean="0"/>
              <a:t>輔助產生 </a:t>
            </a:r>
            <a:r>
              <a:rPr lang="en-US" altLang="zh-TW" dirty="0" smtClean="0"/>
              <a:t>HTML</a:t>
            </a:r>
            <a:r>
              <a:rPr lang="zh-TW" altLang="en-US" dirty="0"/>
              <a:t> </a:t>
            </a:r>
            <a:r>
              <a:rPr lang="en-US" altLang="zh-TW" dirty="0" smtClean="0"/>
              <a:t>tags</a:t>
            </a:r>
            <a:r>
              <a:rPr lang="zh-TW" altLang="en-US" dirty="0" smtClean="0"/>
              <a:t>。</a:t>
            </a:r>
            <a:endParaRPr lang="en-US" altLang="zh-TW" dirty="0" smtClean="0"/>
          </a:p>
          <a:p>
            <a:pPr lvl="2"/>
            <a:r>
              <a:rPr lang="zh-TW" altLang="en-US" dirty="0" smtClean="0"/>
              <a:t>表單宣告 </a:t>
            </a:r>
            <a:r>
              <a:rPr lang="en-US" altLang="zh-TW" dirty="0" smtClean="0"/>
              <a:t>(</a:t>
            </a:r>
            <a:r>
              <a:rPr lang="en-US" altLang="zh-TW" dirty="0" err="1" smtClean="0"/>
              <a:t>Html.BeginForm</a:t>
            </a:r>
            <a:r>
              <a:rPr lang="en-US" altLang="zh-TW" dirty="0" smtClean="0"/>
              <a:t>())</a:t>
            </a:r>
            <a:r>
              <a:rPr lang="zh-TW" altLang="en-US" dirty="0" smtClean="0"/>
              <a:t>。</a:t>
            </a:r>
            <a:endParaRPr lang="en-US" altLang="zh-TW" dirty="0" smtClean="0"/>
          </a:p>
          <a:p>
            <a:pPr lvl="2"/>
            <a:r>
              <a:rPr lang="zh-TW" altLang="en-US" dirty="0" smtClean="0"/>
              <a:t>表單控制項 </a:t>
            </a:r>
            <a:r>
              <a:rPr lang="en-US" altLang="zh-TW" dirty="0" smtClean="0"/>
              <a:t>(</a:t>
            </a:r>
            <a:r>
              <a:rPr lang="en-US" altLang="zh-TW" dirty="0" err="1" smtClean="0"/>
              <a:t>Html.DropDownList</a:t>
            </a:r>
            <a:r>
              <a:rPr lang="en-US" altLang="zh-TW" dirty="0" smtClean="0"/>
              <a:t>(), </a:t>
            </a:r>
            <a:r>
              <a:rPr lang="en-US" altLang="zh-TW" dirty="0" err="1" smtClean="0"/>
              <a:t>Html.CheckBox</a:t>
            </a:r>
            <a:r>
              <a:rPr lang="en-US" altLang="zh-TW" dirty="0" smtClean="0"/>
              <a:t>(), </a:t>
            </a:r>
            <a:r>
              <a:rPr lang="en-US" altLang="zh-TW" dirty="0" err="1" smtClean="0"/>
              <a:t>Html.TextBox</a:t>
            </a:r>
            <a:r>
              <a:rPr lang="en-US" altLang="zh-TW" dirty="0" smtClean="0"/>
              <a:t>(), …)</a:t>
            </a:r>
          </a:p>
          <a:p>
            <a:pPr lvl="1"/>
            <a:r>
              <a:rPr lang="zh-TW" altLang="en-US" dirty="0" smtClean="0"/>
              <a:t>產生連結參數 </a:t>
            </a:r>
            <a:r>
              <a:rPr lang="en-US" altLang="zh-TW" dirty="0" smtClean="0"/>
              <a:t>(</a:t>
            </a:r>
            <a:r>
              <a:rPr lang="en-US" altLang="zh-TW" dirty="0" err="1" smtClean="0"/>
              <a:t>Html.ActionLink</a:t>
            </a:r>
            <a:r>
              <a:rPr lang="en-US" altLang="zh-TW" dirty="0" smtClean="0"/>
              <a:t>())</a:t>
            </a:r>
            <a:r>
              <a:rPr lang="zh-TW" altLang="en-US" dirty="0" smtClean="0"/>
              <a:t>。</a:t>
            </a:r>
            <a:endParaRPr lang="en-US" altLang="zh-TW" dirty="0" smtClean="0"/>
          </a:p>
          <a:p>
            <a:pPr lvl="1"/>
            <a:r>
              <a:rPr lang="zh-TW" altLang="en-US" dirty="0" smtClean="0"/>
              <a:t>部份檢視 </a:t>
            </a:r>
            <a:r>
              <a:rPr lang="en-US" altLang="zh-TW" dirty="0" smtClean="0"/>
              <a:t>(</a:t>
            </a:r>
            <a:r>
              <a:rPr lang="en-US" altLang="zh-TW" dirty="0" err="1" smtClean="0"/>
              <a:t>Html.RenderAction</a:t>
            </a:r>
            <a:r>
              <a:rPr lang="en-US" altLang="zh-TW" dirty="0" smtClean="0"/>
              <a:t>(), </a:t>
            </a:r>
            <a:r>
              <a:rPr lang="en-US" altLang="zh-TW" dirty="0" err="1" smtClean="0"/>
              <a:t>Html.RenderPartial</a:t>
            </a:r>
            <a:r>
              <a:rPr lang="en-US" altLang="zh-TW" dirty="0" smtClean="0"/>
              <a:t>())</a:t>
            </a:r>
            <a:r>
              <a:rPr lang="zh-TW" altLang="en-US" dirty="0" smtClean="0"/>
              <a:t>。</a:t>
            </a:r>
            <a:endParaRPr lang="zh-TW" altLang="en-US" dirty="0"/>
          </a:p>
        </p:txBody>
      </p:sp>
    </p:spTree>
    <p:extLst>
      <p:ext uri="{BB962C8B-B14F-4D97-AF65-F5344CB8AC3E}">
        <p14:creationId xmlns:p14="http://schemas.microsoft.com/office/powerpoint/2010/main" val="1421045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r>
              <a:rPr lang="zh-TW" altLang="en-US" dirty="0" smtClean="0"/>
              <a:t>簡單的 </a:t>
            </a:r>
            <a:r>
              <a:rPr lang="en-US" altLang="zh-TW" dirty="0" smtClean="0"/>
              <a:t>Controller/Model/View </a:t>
            </a:r>
            <a:r>
              <a:rPr lang="zh-TW" altLang="en-US" dirty="0" smtClean="0"/>
              <a:t>互動。</a:t>
            </a:r>
            <a:endParaRPr lang="zh-TW" altLang="en-US" dirty="0"/>
          </a:p>
        </p:txBody>
      </p:sp>
    </p:spTree>
    <p:extLst>
      <p:ext uri="{BB962C8B-B14F-4D97-AF65-F5344CB8AC3E}">
        <p14:creationId xmlns:p14="http://schemas.microsoft.com/office/powerpoint/2010/main" val="3096435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ASP.NET Routing</a:t>
            </a:r>
            <a:endParaRPr lang="zh-TW" altLang="en-US" dirty="0"/>
          </a:p>
        </p:txBody>
      </p:sp>
      <p:sp>
        <p:nvSpPr>
          <p:cNvPr id="3" name="內容版面配置區 2"/>
          <p:cNvSpPr>
            <a:spLocks noGrp="1"/>
          </p:cNvSpPr>
          <p:nvPr>
            <p:ph idx="1"/>
          </p:nvPr>
        </p:nvSpPr>
        <p:spPr/>
        <p:txBody>
          <a:bodyPr/>
          <a:lstStyle/>
          <a:p>
            <a:r>
              <a:rPr lang="en-US" altLang="zh-TW" dirty="0" smtClean="0"/>
              <a:t>MVC </a:t>
            </a:r>
            <a:r>
              <a:rPr lang="zh-TW" altLang="en-US" dirty="0" smtClean="0"/>
              <a:t>運作順暢的核心元件。</a:t>
            </a:r>
            <a:endParaRPr lang="en-US" altLang="zh-TW" dirty="0" smtClean="0"/>
          </a:p>
          <a:p>
            <a:r>
              <a:rPr lang="zh-TW" altLang="en-US" dirty="0" smtClean="0"/>
              <a:t>由</a:t>
            </a:r>
            <a:r>
              <a:rPr lang="en-US" altLang="zh-TW" dirty="0"/>
              <a:t> </a:t>
            </a:r>
            <a:r>
              <a:rPr lang="en-US" altLang="zh-TW" dirty="0" smtClean="0"/>
              <a:t>URL </a:t>
            </a:r>
            <a:r>
              <a:rPr lang="zh-TW" altLang="en-US" dirty="0" smtClean="0"/>
              <a:t>決定跑哪個 </a:t>
            </a:r>
            <a:r>
              <a:rPr lang="en-US" altLang="zh-TW" dirty="0" smtClean="0"/>
              <a:t>controller, </a:t>
            </a:r>
            <a:r>
              <a:rPr lang="zh-TW" altLang="en-US" dirty="0" smtClean="0"/>
              <a:t>哪個 </a:t>
            </a:r>
            <a:r>
              <a:rPr lang="en-US" altLang="zh-TW" dirty="0" smtClean="0"/>
              <a:t>action</a:t>
            </a:r>
            <a:r>
              <a:rPr lang="zh-TW" altLang="en-US" dirty="0" smtClean="0"/>
              <a:t>。</a:t>
            </a:r>
            <a:endParaRPr lang="en-US" altLang="zh-TW" dirty="0" smtClean="0"/>
          </a:p>
          <a:p>
            <a:r>
              <a:rPr lang="zh-TW" altLang="en-US" dirty="0" smtClean="0"/>
              <a:t>有預設值。</a:t>
            </a:r>
            <a:endParaRPr lang="zh-TW" altLang="en-US" dirty="0"/>
          </a:p>
        </p:txBody>
      </p:sp>
      <p:sp>
        <p:nvSpPr>
          <p:cNvPr id="4" name="TextBox 4"/>
          <p:cNvSpPr txBox="1"/>
          <p:nvPr/>
        </p:nvSpPr>
        <p:spPr>
          <a:xfrm>
            <a:off x="726165" y="4027029"/>
            <a:ext cx="507536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http://www.adworks.com/photo/display/1</a:t>
            </a:r>
            <a:endParaRPr lang="en-GB" b="0" dirty="0"/>
          </a:p>
        </p:txBody>
      </p:sp>
      <p:sp>
        <p:nvSpPr>
          <p:cNvPr id="5" name="TextBox 5"/>
          <p:cNvSpPr txBox="1"/>
          <p:nvPr/>
        </p:nvSpPr>
        <p:spPr>
          <a:xfrm>
            <a:off x="1595231" y="5593070"/>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Controller</a:t>
            </a:r>
            <a:endParaRPr lang="en-GB" b="0" dirty="0"/>
          </a:p>
        </p:txBody>
      </p:sp>
      <p:sp>
        <p:nvSpPr>
          <p:cNvPr id="6" name="TextBox 6"/>
          <p:cNvSpPr txBox="1"/>
          <p:nvPr/>
        </p:nvSpPr>
        <p:spPr>
          <a:xfrm>
            <a:off x="4319348" y="5593070"/>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Action</a:t>
            </a:r>
            <a:endParaRPr lang="en-GB" b="0" dirty="0"/>
          </a:p>
        </p:txBody>
      </p:sp>
      <p:sp>
        <p:nvSpPr>
          <p:cNvPr id="7" name="TextBox 7"/>
          <p:cNvSpPr txBox="1"/>
          <p:nvPr/>
        </p:nvSpPr>
        <p:spPr>
          <a:xfrm>
            <a:off x="7043465" y="5593069"/>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ID</a:t>
            </a:r>
            <a:endParaRPr lang="en-GB" b="0" dirty="0"/>
          </a:p>
        </p:txBody>
      </p:sp>
      <p:cxnSp>
        <p:nvCxnSpPr>
          <p:cNvPr id="8" name="Straight Arrow Connector 8"/>
          <p:cNvCxnSpPr/>
          <p:nvPr/>
        </p:nvCxnSpPr>
        <p:spPr bwMode="auto">
          <a:xfrm flipH="1">
            <a:off x="2531231" y="4418539"/>
            <a:ext cx="1425277"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9" name="Straight Arrow Connector 9"/>
          <p:cNvCxnSpPr/>
          <p:nvPr/>
        </p:nvCxnSpPr>
        <p:spPr bwMode="auto">
          <a:xfrm>
            <a:off x="5031987" y="4418539"/>
            <a:ext cx="223361"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0" name="Straight Arrow Connector 10"/>
          <p:cNvCxnSpPr/>
          <p:nvPr/>
        </p:nvCxnSpPr>
        <p:spPr bwMode="auto">
          <a:xfrm>
            <a:off x="5612077" y="4421272"/>
            <a:ext cx="2367388" cy="108771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
        <p:nvSpPr>
          <p:cNvPr id="11" name="TextBox 11"/>
          <p:cNvSpPr txBox="1"/>
          <p:nvPr/>
        </p:nvSpPr>
        <p:spPr>
          <a:xfrm>
            <a:off x="2364425" y="4810049"/>
            <a:ext cx="561504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b="0" dirty="0" smtClean="0"/>
              <a:t>Default Route</a:t>
            </a:r>
            <a:endParaRPr lang="en-GB" b="0" dirty="0"/>
          </a:p>
        </p:txBody>
      </p:sp>
    </p:spTree>
    <p:extLst>
      <p:ext uri="{BB962C8B-B14F-4D97-AF65-F5344CB8AC3E}">
        <p14:creationId xmlns:p14="http://schemas.microsoft.com/office/powerpoint/2010/main" val="279467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7217A"/>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560172" y="908180"/>
            <a:ext cx="8064844" cy="2387600"/>
          </a:xfrm>
        </p:spPr>
        <p:txBody>
          <a:bodyPr>
            <a:normAutofit/>
          </a:bodyPr>
          <a:lstStyle/>
          <a:p>
            <a:pPr algn="l"/>
            <a:r>
              <a:rPr lang="zh-TW" altLang="en-US" sz="4800" dirty="0"/>
              <a:t>進入 </a:t>
            </a:r>
            <a:r>
              <a:rPr lang="en-US" altLang="zh-TW" sz="4800" dirty="0" smtClean="0"/>
              <a:t>ASP.NET MVC 5 </a:t>
            </a:r>
            <a:r>
              <a:rPr lang="zh-TW" altLang="en-US" sz="4800" dirty="0" smtClean="0"/>
              <a:t>的</a:t>
            </a:r>
            <a:r>
              <a:rPr lang="zh-TW" altLang="en-US" sz="4800" dirty="0"/>
              <a:t>世界</a:t>
            </a:r>
            <a:endParaRPr lang="zh-TW" altLang="en-US" sz="4800" dirty="0">
              <a:solidFill>
                <a:schemeClr val="bg1"/>
              </a:solidFill>
            </a:endParaRPr>
          </a:p>
        </p:txBody>
      </p:sp>
      <p:sp>
        <p:nvSpPr>
          <p:cNvPr id="3" name="副標題 2"/>
          <p:cNvSpPr>
            <a:spLocks noGrp="1"/>
          </p:cNvSpPr>
          <p:nvPr>
            <p:ph type="subTitle" idx="1"/>
          </p:nvPr>
        </p:nvSpPr>
        <p:spPr>
          <a:xfrm>
            <a:off x="1600200" y="4137498"/>
            <a:ext cx="6858000" cy="1655762"/>
          </a:xfrm>
        </p:spPr>
        <p:txBody>
          <a:bodyPr/>
          <a:lstStyle/>
          <a:p>
            <a:pPr algn="r"/>
            <a:r>
              <a:rPr lang="zh-TW" altLang="en-US"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小朱</a:t>
            </a:r>
            <a:endParaRPr lang="en-US" altLang="zh-TW"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endParaRPr>
          </a:p>
          <a:p>
            <a:pPr algn="r"/>
            <a:r>
              <a:rPr lang="en-US" altLang="zh-TW" dirty="0" smtClean="0">
                <a:solidFill>
                  <a:schemeClr val="bg1"/>
                </a:solidFill>
              </a:rPr>
              <a:t>MS MVP on Windows Azure</a:t>
            </a:r>
          </a:p>
          <a:p>
            <a:pPr algn="r"/>
            <a:r>
              <a:rPr lang="zh-TW" altLang="en-US"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台灣微軟資深講師</a:t>
            </a:r>
            <a:endParaRPr lang="zh-TW" altLang="en-US" dirty="0">
              <a:solidFill>
                <a:schemeClr val="bg1"/>
              </a:solidFill>
              <a:latin typeface="Segoe UI" panose="020B0502040204020203" pitchFamily="34" charset="0"/>
              <a:ea typeface="微軟正黑體" panose="020B0604030504040204" pitchFamily="34" charset="-120"/>
              <a:cs typeface="Segoe UI" panose="020B0502040204020203" pitchFamily="34" charset="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903" y="66462"/>
            <a:ext cx="2611396" cy="1145060"/>
          </a:xfrm>
          <a:prstGeom prst="rect">
            <a:avLst/>
          </a:prstGeom>
        </p:spPr>
      </p:pic>
    </p:spTree>
    <p:extLst>
      <p:ext uri="{BB962C8B-B14F-4D97-AF65-F5344CB8AC3E}">
        <p14:creationId xmlns:p14="http://schemas.microsoft.com/office/powerpoint/2010/main" val="358173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ASP.NET Routing</a:t>
            </a:r>
            <a:endParaRPr lang="zh-TW" altLang="en-US" dirty="0"/>
          </a:p>
        </p:txBody>
      </p:sp>
      <p:pic>
        <p:nvPicPr>
          <p:cNvPr id="5" name="圖片 4"/>
          <p:cNvPicPr>
            <a:picLocks noChangeAspect="1"/>
          </p:cNvPicPr>
          <p:nvPr/>
        </p:nvPicPr>
        <p:blipFill>
          <a:blip r:embed="rId2"/>
          <a:stretch>
            <a:fillRect/>
          </a:stretch>
        </p:blipFill>
        <p:spPr>
          <a:xfrm>
            <a:off x="693662" y="2362053"/>
            <a:ext cx="7748512" cy="2905692"/>
          </a:xfrm>
          <a:prstGeom prst="rect">
            <a:avLst/>
          </a:prstGeom>
        </p:spPr>
      </p:pic>
    </p:spTree>
    <p:extLst>
      <p:ext uri="{BB962C8B-B14F-4D97-AF65-F5344CB8AC3E}">
        <p14:creationId xmlns:p14="http://schemas.microsoft.com/office/powerpoint/2010/main" val="192909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ASP.NET Routing</a:t>
            </a:r>
            <a:endParaRPr lang="zh-TW" altLang="en-US" dirty="0"/>
          </a:p>
        </p:txBody>
      </p:sp>
      <p:sp>
        <p:nvSpPr>
          <p:cNvPr id="6" name="內容版面配置區 2"/>
          <p:cNvSpPr txBox="1">
            <a:spLocks/>
          </p:cNvSpPr>
          <p:nvPr/>
        </p:nvSpPr>
        <p:spPr>
          <a:xfrm>
            <a:off x="628650" y="1825625"/>
            <a:ext cx="78867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smtClean="0"/>
              <a:t>可變長度的 </a:t>
            </a:r>
            <a:r>
              <a:rPr lang="en-US" altLang="zh-TW" dirty="0" smtClean="0"/>
              <a:t>URL </a:t>
            </a:r>
            <a:r>
              <a:rPr lang="zh-TW" altLang="en-US" dirty="0" smtClean="0"/>
              <a:t>參數</a:t>
            </a:r>
            <a:endParaRPr lang="en-US" altLang="zh-TW" dirty="0" smtClean="0"/>
          </a:p>
          <a:p>
            <a:pPr lvl="1"/>
            <a:r>
              <a:rPr lang="en-US" altLang="zh-TW" sz="2500" dirty="0" smtClean="0"/>
              <a:t>query/{</a:t>
            </a:r>
            <a:r>
              <a:rPr lang="en-US" altLang="zh-TW" sz="2500" dirty="0" err="1" smtClean="0"/>
              <a:t>queryname</a:t>
            </a:r>
            <a:r>
              <a:rPr lang="en-US" altLang="zh-TW" sz="2500" dirty="0" smtClean="0"/>
              <a:t>}/{</a:t>
            </a:r>
            <a:r>
              <a:rPr lang="en-US" altLang="zh-TW" sz="2500" b="1" dirty="0" smtClean="0">
                <a:solidFill>
                  <a:srgbClr val="FF0000"/>
                </a:solidFill>
              </a:rPr>
              <a:t>*</a:t>
            </a:r>
            <a:r>
              <a:rPr lang="en-US" altLang="zh-TW" sz="2500" dirty="0" err="1" smtClean="0"/>
              <a:t>queryvalues</a:t>
            </a:r>
            <a:r>
              <a:rPr lang="en-US" altLang="zh-TW" sz="2500" dirty="0" smtClean="0"/>
              <a:t>}</a:t>
            </a:r>
          </a:p>
          <a:p>
            <a:endParaRPr lang="zh-TW" altLang="en-US" dirty="0"/>
          </a:p>
        </p:txBody>
      </p:sp>
      <p:pic>
        <p:nvPicPr>
          <p:cNvPr id="7" name="圖片 6"/>
          <p:cNvPicPr>
            <a:picLocks noChangeAspect="1"/>
          </p:cNvPicPr>
          <p:nvPr/>
        </p:nvPicPr>
        <p:blipFill>
          <a:blip r:embed="rId2"/>
          <a:stretch>
            <a:fillRect/>
          </a:stretch>
        </p:blipFill>
        <p:spPr>
          <a:xfrm>
            <a:off x="888273" y="2994773"/>
            <a:ext cx="7328507" cy="2735467"/>
          </a:xfrm>
          <a:prstGeom prst="rect">
            <a:avLst/>
          </a:prstGeom>
        </p:spPr>
      </p:pic>
    </p:spTree>
    <p:extLst>
      <p:ext uri="{BB962C8B-B14F-4D97-AF65-F5344CB8AC3E}">
        <p14:creationId xmlns:p14="http://schemas.microsoft.com/office/powerpoint/2010/main" val="1925212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Area</a:t>
            </a:r>
            <a:endParaRPr lang="zh-TW" altLang="en-US" dirty="0"/>
          </a:p>
        </p:txBody>
      </p:sp>
      <p:sp>
        <p:nvSpPr>
          <p:cNvPr id="3" name="內容版面配置區 2"/>
          <p:cNvSpPr>
            <a:spLocks noGrp="1"/>
          </p:cNvSpPr>
          <p:nvPr>
            <p:ph idx="1"/>
          </p:nvPr>
        </p:nvSpPr>
        <p:spPr/>
        <p:txBody>
          <a:bodyPr/>
          <a:lstStyle/>
          <a:p>
            <a:r>
              <a:rPr lang="zh-TW" altLang="en-US" dirty="0" smtClean="0"/>
              <a:t>更大型的 </a:t>
            </a:r>
            <a:r>
              <a:rPr lang="en-US" altLang="zh-TW" dirty="0" smtClean="0"/>
              <a:t>Web </a:t>
            </a:r>
            <a:r>
              <a:rPr lang="zh-TW" altLang="en-US" dirty="0" smtClean="0"/>
              <a:t>應用。</a:t>
            </a:r>
            <a:endParaRPr lang="en-US" altLang="zh-TW" dirty="0" smtClean="0"/>
          </a:p>
          <a:p>
            <a:r>
              <a:rPr lang="zh-TW" altLang="en-US" dirty="0" smtClean="0"/>
              <a:t>以 </a:t>
            </a:r>
            <a:r>
              <a:rPr lang="en-US" altLang="zh-TW" dirty="0" smtClean="0"/>
              <a:t>Area </a:t>
            </a:r>
            <a:r>
              <a:rPr lang="zh-TW" altLang="en-US" dirty="0" smtClean="0"/>
              <a:t>來切份系統區塊。</a:t>
            </a:r>
            <a:endParaRPr lang="en-US" altLang="zh-TW" dirty="0" smtClean="0"/>
          </a:p>
          <a:p>
            <a:pPr lvl="1"/>
            <a:r>
              <a:rPr lang="zh-TW" altLang="en-US" dirty="0" smtClean="0"/>
              <a:t>每個 </a:t>
            </a:r>
            <a:r>
              <a:rPr lang="en-US" altLang="zh-TW" dirty="0" smtClean="0"/>
              <a:t>Area </a:t>
            </a:r>
            <a:r>
              <a:rPr lang="zh-TW" altLang="en-US" dirty="0" smtClean="0"/>
              <a:t>下有各自的 </a:t>
            </a:r>
            <a:r>
              <a:rPr lang="en-US" altLang="zh-TW" dirty="0" smtClean="0"/>
              <a:t>controller, view, model </a:t>
            </a:r>
            <a:r>
              <a:rPr lang="zh-TW" altLang="en-US" dirty="0" smtClean="0"/>
              <a:t>等。</a:t>
            </a:r>
            <a:endParaRPr lang="en-US" altLang="zh-TW" dirty="0" smtClean="0"/>
          </a:p>
          <a:p>
            <a:pPr lvl="1"/>
            <a:r>
              <a:rPr lang="zh-TW" altLang="en-US" dirty="0" smtClean="0"/>
              <a:t>由 </a:t>
            </a:r>
            <a:r>
              <a:rPr lang="en-US" altLang="zh-TW" dirty="0" smtClean="0"/>
              <a:t>Routing </a:t>
            </a:r>
            <a:r>
              <a:rPr lang="zh-TW" altLang="en-US" dirty="0" smtClean="0"/>
              <a:t>來決定進入哪個 </a:t>
            </a:r>
            <a:r>
              <a:rPr lang="en-US" altLang="zh-TW" dirty="0" smtClean="0"/>
              <a:t>area</a:t>
            </a:r>
            <a:r>
              <a:rPr lang="zh-TW" altLang="en-US" dirty="0" smtClean="0"/>
              <a:t>。</a:t>
            </a:r>
            <a:endParaRPr lang="zh-TW" altLang="en-US" dirty="0"/>
          </a:p>
        </p:txBody>
      </p:sp>
    </p:spTree>
    <p:extLst>
      <p:ext uri="{BB962C8B-B14F-4D97-AF65-F5344CB8AC3E}">
        <p14:creationId xmlns:p14="http://schemas.microsoft.com/office/powerpoint/2010/main" val="3633129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r>
              <a:rPr lang="en-US" altLang="zh-TW" dirty="0" smtClean="0"/>
              <a:t>ASP.NET Routing</a:t>
            </a:r>
            <a:endParaRPr lang="zh-TW" altLang="en-US" dirty="0"/>
          </a:p>
        </p:txBody>
      </p:sp>
    </p:spTree>
    <p:extLst>
      <p:ext uri="{BB962C8B-B14F-4D97-AF65-F5344CB8AC3E}">
        <p14:creationId xmlns:p14="http://schemas.microsoft.com/office/powerpoint/2010/main" val="3081585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ASP.NET MVC 5</a:t>
            </a:r>
            <a:endParaRPr lang="zh-TW" altLang="en-US" dirty="0"/>
          </a:p>
        </p:txBody>
      </p:sp>
      <p:sp>
        <p:nvSpPr>
          <p:cNvPr id="3" name="內容版面配置區 2"/>
          <p:cNvSpPr>
            <a:spLocks noGrp="1"/>
          </p:cNvSpPr>
          <p:nvPr>
            <p:ph idx="1"/>
          </p:nvPr>
        </p:nvSpPr>
        <p:spPr/>
        <p:txBody>
          <a:bodyPr/>
          <a:lstStyle/>
          <a:p>
            <a:r>
              <a:rPr lang="zh-TW" altLang="en-US" dirty="0" smtClean="0"/>
              <a:t>改變不小，但其實也不大。</a:t>
            </a:r>
            <a:endParaRPr lang="en-US" altLang="zh-TW" dirty="0" smtClean="0"/>
          </a:p>
          <a:p>
            <a:r>
              <a:rPr lang="en-US" altLang="zh-TW" dirty="0" smtClean="0"/>
              <a:t>One ASP.NET</a:t>
            </a:r>
          </a:p>
          <a:p>
            <a:r>
              <a:rPr lang="en-US" altLang="zh-TW" dirty="0" smtClean="0"/>
              <a:t>Scaffolding, </a:t>
            </a:r>
            <a:r>
              <a:rPr lang="zh-TW" altLang="en-US" dirty="0" smtClean="0"/>
              <a:t>驗證過濾器</a:t>
            </a:r>
            <a:r>
              <a:rPr lang="en-US" altLang="zh-TW" dirty="0" smtClean="0"/>
              <a:t>, </a:t>
            </a:r>
            <a:r>
              <a:rPr lang="zh-TW" altLang="en-US" dirty="0" smtClean="0"/>
              <a:t>屬性路由</a:t>
            </a:r>
            <a:r>
              <a:rPr lang="en-US" altLang="zh-TW" dirty="0" smtClean="0"/>
              <a:t>, …</a:t>
            </a:r>
          </a:p>
          <a:p>
            <a:r>
              <a:rPr lang="en-US" altLang="zh-TW" dirty="0" smtClean="0"/>
              <a:t>Web API 2</a:t>
            </a:r>
          </a:p>
          <a:p>
            <a:r>
              <a:rPr lang="en-US" altLang="zh-TW" dirty="0" smtClean="0"/>
              <a:t>ASP.NET Identity</a:t>
            </a:r>
            <a:endParaRPr lang="zh-TW" altLang="en-US" dirty="0"/>
          </a:p>
        </p:txBody>
      </p:sp>
    </p:spTree>
    <p:extLst>
      <p:ext uri="{BB962C8B-B14F-4D97-AF65-F5344CB8AC3E}">
        <p14:creationId xmlns:p14="http://schemas.microsoft.com/office/powerpoint/2010/main" val="3803887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1555295" y="4525818"/>
            <a:ext cx="6116031" cy="1099917"/>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1555294"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1555294" y="2134122"/>
            <a:ext cx="4050939" cy="114611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587840"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3620386"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652931"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5685477"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6718024"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5685477" y="2134122"/>
            <a:ext cx="1985849" cy="114611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573551573"/>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1555295" y="4525818"/>
            <a:ext cx="6116031" cy="1099917"/>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1555294"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1555294" y="2134122"/>
            <a:ext cx="4050939" cy="114611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587840"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3620386"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652931"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5685477"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6718024"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5685477" y="2134122"/>
            <a:ext cx="1985849" cy="114611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522747" y="3360875"/>
            <a:ext cx="953301" cy="1084299"/>
          </a:xfrm>
          <a:prstGeom prst="rect">
            <a:avLst/>
          </a:prstGeom>
          <a:solidFill>
            <a:schemeClr val="accent4">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941"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294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7750572" y="3360875"/>
            <a:ext cx="953301" cy="1084299"/>
          </a:xfrm>
          <a:prstGeom prst="rect">
            <a:avLst/>
          </a:prstGeom>
          <a:solidFill>
            <a:schemeClr val="accent4">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941"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Tree>
    <p:extLst>
      <p:ext uri="{BB962C8B-B14F-4D97-AF65-F5344CB8AC3E}">
        <p14:creationId xmlns:p14="http://schemas.microsoft.com/office/powerpoint/2010/main" val="664580817"/>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522747" y="4525818"/>
            <a:ext cx="8181126" cy="1099917"/>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1555294"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522746" y="2134122"/>
            <a:ext cx="5083486" cy="114611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587840"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3620386"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652931"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5685477"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685484" fontAlgn="base">
              <a:spcBef>
                <a:spcPct val="0"/>
              </a:spcBef>
              <a:spcAft>
                <a:spcPct val="0"/>
              </a:spcAft>
              <a:defRPr/>
            </a:pPr>
            <a:r>
              <a:rPr lang="en-US" sz="2100"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6718024" y="3360875"/>
            <a:ext cx="953301" cy="1084299"/>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100" b="1" kern="0" spc="-3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100"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5685477" y="2134122"/>
            <a:ext cx="3018395" cy="114611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4049"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4049"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522747" y="3360875"/>
            <a:ext cx="953301" cy="1084299"/>
          </a:xfrm>
          <a:prstGeom prst="rect">
            <a:avLst/>
          </a:prstGeom>
          <a:solidFill>
            <a:schemeClr val="accent4">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941"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294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7750572" y="3360875"/>
            <a:ext cx="953301" cy="1084299"/>
          </a:xfrm>
          <a:prstGeom prst="rect">
            <a:avLst/>
          </a:prstGeom>
          <a:solidFill>
            <a:schemeClr val="accent4">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34284" tIns="34284" rIns="34284" bIns="34284" numCol="1" spcCol="0" rtlCol="0" fromWordArt="0" anchor="ctr" anchorCtr="0" forceAA="0" compatLnSpc="1">
            <a:prstTxWarp prst="textNoShape">
              <a:avLst/>
            </a:prstTxWarp>
            <a:noAutofit/>
          </a:bodyPr>
          <a:lstStyle/>
          <a:p>
            <a:pPr algn="ctr" defTabSz="685484" fontAlgn="base">
              <a:spcBef>
                <a:spcPct val="0"/>
              </a:spcBef>
              <a:spcAft>
                <a:spcPct val="0"/>
              </a:spcAft>
              <a:defRPr/>
            </a:pPr>
            <a:r>
              <a:rPr lang="en-US" sz="2941" b="1" kern="0" spc="-3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p>
        </p:txBody>
      </p:sp>
    </p:spTree>
    <p:extLst>
      <p:ext uri="{BB962C8B-B14F-4D97-AF65-F5344CB8AC3E}">
        <p14:creationId xmlns:p14="http://schemas.microsoft.com/office/powerpoint/2010/main" val="2406479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One ASP.NET</a:t>
            </a:r>
            <a:endParaRPr lang="zh-TW" altLang="en-US" dirty="0"/>
          </a:p>
        </p:txBody>
      </p:sp>
      <p:sp>
        <p:nvSpPr>
          <p:cNvPr id="3" name="內容版面配置區 2"/>
          <p:cNvSpPr>
            <a:spLocks noGrp="1"/>
          </p:cNvSpPr>
          <p:nvPr>
            <p:ph idx="1"/>
          </p:nvPr>
        </p:nvSpPr>
        <p:spPr/>
        <p:txBody>
          <a:bodyPr/>
          <a:lstStyle/>
          <a:p>
            <a:r>
              <a:rPr lang="zh-TW" altLang="en-US" dirty="0" smtClean="0"/>
              <a:t>未來只會有一個 </a:t>
            </a:r>
            <a:r>
              <a:rPr lang="en-US" altLang="zh-TW" dirty="0" smtClean="0"/>
              <a:t>ASP.NET Core Service</a:t>
            </a:r>
          </a:p>
          <a:p>
            <a:pPr lvl="1"/>
            <a:r>
              <a:rPr lang="zh-TW" altLang="en-US" dirty="0" smtClean="0"/>
              <a:t>不論是 </a:t>
            </a:r>
            <a:r>
              <a:rPr lang="en-US" altLang="zh-TW" dirty="0" smtClean="0"/>
              <a:t>Web Form, MVC, Web API, SPA </a:t>
            </a:r>
            <a:r>
              <a:rPr lang="zh-TW" altLang="en-US" dirty="0" smtClean="0"/>
              <a:t>等都以同一個基礎發展。</a:t>
            </a:r>
            <a:endParaRPr lang="en-US" altLang="zh-TW" dirty="0" smtClean="0"/>
          </a:p>
          <a:p>
            <a:pPr lvl="1"/>
            <a:r>
              <a:rPr lang="zh-TW" altLang="en-US" dirty="0" smtClean="0"/>
              <a:t>所有 </a:t>
            </a:r>
            <a:r>
              <a:rPr lang="en-US" altLang="zh-TW" dirty="0" smtClean="0"/>
              <a:t>ASP.NET </a:t>
            </a:r>
            <a:r>
              <a:rPr lang="zh-TW" altLang="en-US" dirty="0" smtClean="0"/>
              <a:t>內的核心功能，</a:t>
            </a:r>
            <a:r>
              <a:rPr lang="en-US" altLang="zh-TW" dirty="0" smtClean="0"/>
              <a:t>Web </a:t>
            </a:r>
            <a:r>
              <a:rPr lang="en-US" altLang="zh-TW" dirty="0"/>
              <a:t>Form, MVC, Web API, SPA </a:t>
            </a:r>
            <a:r>
              <a:rPr lang="zh-TW" altLang="en-US" dirty="0" smtClean="0"/>
              <a:t>等都支援，不分類型。</a:t>
            </a:r>
            <a:endParaRPr lang="en-US" altLang="zh-TW" dirty="0" smtClean="0"/>
          </a:p>
          <a:p>
            <a:pPr lvl="1"/>
            <a:r>
              <a:rPr lang="en-US" altLang="zh-TW" dirty="0" smtClean="0"/>
              <a:t>Visual Studio </a:t>
            </a:r>
            <a:r>
              <a:rPr lang="zh-TW" altLang="en-US" dirty="0" smtClean="0"/>
              <a:t>內的範本更乾淨。</a:t>
            </a:r>
            <a:endParaRPr lang="en-US" altLang="zh-TW" dirty="0" smtClean="0"/>
          </a:p>
          <a:p>
            <a:pPr lvl="1"/>
            <a:r>
              <a:rPr lang="zh-TW" altLang="en-US" dirty="0" smtClean="0"/>
              <a:t>開發人員可基於 </a:t>
            </a:r>
            <a:r>
              <a:rPr lang="en-US" altLang="zh-TW" dirty="0" smtClean="0"/>
              <a:t>ASP.NET Core Service </a:t>
            </a:r>
            <a:r>
              <a:rPr lang="zh-TW" altLang="en-US" dirty="0" smtClean="0"/>
              <a:t>開發新服務類型。</a:t>
            </a:r>
            <a:endParaRPr lang="en-US" altLang="zh-TW" dirty="0" smtClean="0"/>
          </a:p>
          <a:p>
            <a:pPr lvl="1"/>
            <a:endParaRPr lang="zh-TW" altLang="en-US" dirty="0"/>
          </a:p>
        </p:txBody>
      </p:sp>
    </p:spTree>
    <p:extLst>
      <p:ext uri="{BB962C8B-B14F-4D97-AF65-F5344CB8AC3E}">
        <p14:creationId xmlns:p14="http://schemas.microsoft.com/office/powerpoint/2010/main" val="3607515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OWIN (Open Web Interface for .NET)</a:t>
            </a:r>
            <a:endParaRPr lang="zh-TW" altLang="en-US" dirty="0"/>
          </a:p>
        </p:txBody>
      </p:sp>
      <p:sp>
        <p:nvSpPr>
          <p:cNvPr id="3" name="內容版面配置區 2"/>
          <p:cNvSpPr>
            <a:spLocks noGrp="1"/>
          </p:cNvSpPr>
          <p:nvPr>
            <p:ph idx="1"/>
          </p:nvPr>
        </p:nvSpPr>
        <p:spPr/>
        <p:txBody>
          <a:bodyPr/>
          <a:lstStyle/>
          <a:p>
            <a:r>
              <a:rPr lang="en-US" altLang="zh-TW" dirty="0" smtClean="0"/>
              <a:t>One ASP.NET </a:t>
            </a:r>
            <a:r>
              <a:rPr lang="zh-TW" altLang="en-US" dirty="0" smtClean="0"/>
              <a:t>的基石。</a:t>
            </a:r>
            <a:endParaRPr lang="en-US" altLang="zh-TW" dirty="0" smtClean="0"/>
          </a:p>
          <a:p>
            <a:r>
              <a:rPr lang="zh-TW" altLang="en-US" dirty="0" smtClean="0"/>
              <a:t>中間層軟體的規格 </a:t>
            </a:r>
            <a:r>
              <a:rPr lang="en-US" altLang="zh-TW" dirty="0" smtClean="0"/>
              <a:t>(Middleware)</a:t>
            </a:r>
            <a:r>
              <a:rPr lang="zh-TW" altLang="en-US" dirty="0" smtClean="0"/>
              <a:t>。</a:t>
            </a:r>
            <a:endParaRPr lang="en-US" altLang="zh-TW" dirty="0" smtClean="0"/>
          </a:p>
          <a:p>
            <a:pPr lvl="1"/>
            <a:r>
              <a:rPr lang="zh-TW" altLang="en-US" dirty="0" smtClean="0"/>
              <a:t>定義向上 </a:t>
            </a:r>
            <a:r>
              <a:rPr lang="en-US" altLang="zh-TW" dirty="0" smtClean="0"/>
              <a:t>(framework) </a:t>
            </a:r>
            <a:r>
              <a:rPr lang="zh-TW" altLang="en-US" dirty="0" smtClean="0"/>
              <a:t>的介面。</a:t>
            </a:r>
            <a:endParaRPr lang="en-US" altLang="zh-TW" dirty="0" smtClean="0"/>
          </a:p>
          <a:p>
            <a:pPr lvl="1"/>
            <a:r>
              <a:rPr lang="zh-TW" altLang="en-US" dirty="0" smtClean="0"/>
              <a:t>定義向下 </a:t>
            </a:r>
            <a:r>
              <a:rPr lang="en-US" altLang="zh-TW" dirty="0" smtClean="0"/>
              <a:t>(host) </a:t>
            </a:r>
            <a:r>
              <a:rPr lang="zh-TW" altLang="en-US" dirty="0" smtClean="0"/>
              <a:t>的功能。</a:t>
            </a:r>
            <a:endParaRPr lang="en-US" altLang="zh-TW" dirty="0" smtClean="0"/>
          </a:p>
          <a:p>
            <a:r>
              <a:rPr lang="zh-TW" altLang="en-US" dirty="0" smtClean="0"/>
              <a:t>微軟的 </a:t>
            </a:r>
            <a:r>
              <a:rPr lang="en-US" altLang="zh-TW" dirty="0" smtClean="0"/>
              <a:t>OWIN </a:t>
            </a:r>
            <a:r>
              <a:rPr lang="zh-TW" altLang="en-US" dirty="0" smtClean="0"/>
              <a:t>實作：</a:t>
            </a:r>
            <a:r>
              <a:rPr lang="en-US" altLang="zh-TW" dirty="0" smtClean="0"/>
              <a:t>Katana Project</a:t>
            </a:r>
            <a:r>
              <a:rPr lang="zh-TW" altLang="en-US" dirty="0" smtClean="0"/>
              <a:t>。</a:t>
            </a:r>
            <a:endParaRPr lang="en-US" altLang="zh-TW" dirty="0" smtClean="0"/>
          </a:p>
          <a:p>
            <a:pPr lvl="1"/>
            <a:r>
              <a:rPr lang="en-US" altLang="zh-TW" dirty="0" smtClean="0"/>
              <a:t>Web API 2 </a:t>
            </a:r>
            <a:r>
              <a:rPr lang="zh-TW" altLang="en-US" dirty="0" smtClean="0"/>
              <a:t>和 </a:t>
            </a:r>
            <a:r>
              <a:rPr lang="en-US" altLang="zh-TW" dirty="0" smtClean="0"/>
              <a:t>ASP.NET Identity </a:t>
            </a:r>
            <a:r>
              <a:rPr lang="zh-TW" altLang="en-US" dirty="0" smtClean="0"/>
              <a:t>的基礎之一。</a:t>
            </a:r>
            <a:endParaRPr lang="en-US" altLang="zh-TW" dirty="0" smtClean="0"/>
          </a:p>
          <a:p>
            <a:pPr lvl="1"/>
            <a:r>
              <a:rPr lang="zh-TW" altLang="en-US" dirty="0" smtClean="0"/>
              <a:t>可支援 </a:t>
            </a:r>
            <a:r>
              <a:rPr lang="en-US" altLang="zh-TW" dirty="0" smtClean="0"/>
              <a:t>IIS hosting </a:t>
            </a:r>
            <a:r>
              <a:rPr lang="zh-TW" altLang="en-US" dirty="0" smtClean="0"/>
              <a:t>或 </a:t>
            </a:r>
            <a:r>
              <a:rPr lang="en-US" altLang="zh-TW" dirty="0" smtClean="0"/>
              <a:t>Self-hosting </a:t>
            </a:r>
            <a:r>
              <a:rPr lang="zh-TW" altLang="en-US" dirty="0" smtClean="0"/>
              <a:t>能力。</a:t>
            </a:r>
            <a:endParaRPr lang="en-US" altLang="zh-TW" dirty="0" smtClean="0"/>
          </a:p>
          <a:p>
            <a:r>
              <a:rPr lang="en-US" altLang="zh-TW" dirty="0" err="1" smtClean="0"/>
              <a:t>NuGet</a:t>
            </a:r>
            <a:r>
              <a:rPr lang="en-US" altLang="zh-TW" dirty="0" smtClean="0"/>
              <a:t>-enabled</a:t>
            </a:r>
            <a:r>
              <a:rPr lang="zh-TW" altLang="en-US" dirty="0" smtClean="0"/>
              <a:t>。</a:t>
            </a:r>
            <a:endParaRPr lang="zh-TW" altLang="en-US" dirty="0"/>
          </a:p>
        </p:txBody>
      </p:sp>
    </p:spTree>
    <p:extLst>
      <p:ext uri="{BB962C8B-B14F-4D97-AF65-F5344CB8AC3E}">
        <p14:creationId xmlns:p14="http://schemas.microsoft.com/office/powerpoint/2010/main" val="100054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lstStyle/>
          <a:p>
            <a:r>
              <a:rPr lang="zh-TW" altLang="en-US" dirty="0" smtClean="0"/>
              <a:t>由 </a:t>
            </a:r>
            <a:r>
              <a:rPr lang="en-US" altLang="zh-TW" dirty="0" smtClean="0"/>
              <a:t>Web Form </a:t>
            </a:r>
            <a:r>
              <a:rPr lang="zh-TW" altLang="en-US" dirty="0" smtClean="0"/>
              <a:t>開發人員的觀點看 </a:t>
            </a:r>
            <a:r>
              <a:rPr lang="en-US" altLang="zh-TW" dirty="0" smtClean="0"/>
              <a:t>MVC</a:t>
            </a:r>
            <a:r>
              <a:rPr lang="zh-TW" altLang="en-US" dirty="0" smtClean="0"/>
              <a:t>。</a:t>
            </a:r>
            <a:endParaRPr lang="en-US" altLang="zh-TW" dirty="0" smtClean="0"/>
          </a:p>
          <a:p>
            <a:r>
              <a:rPr lang="en-US" altLang="zh-TW" dirty="0" smtClean="0"/>
              <a:t>ASP.NET MVC </a:t>
            </a:r>
            <a:r>
              <a:rPr lang="zh-TW" altLang="en-US" dirty="0" smtClean="0"/>
              <a:t>概觀。</a:t>
            </a:r>
            <a:endParaRPr lang="en-US" altLang="zh-TW" dirty="0" smtClean="0"/>
          </a:p>
          <a:p>
            <a:r>
              <a:rPr lang="en-US" altLang="zh-TW" dirty="0" smtClean="0"/>
              <a:t>MVC5 </a:t>
            </a:r>
            <a:r>
              <a:rPr lang="zh-TW" altLang="en-US" dirty="0" smtClean="0"/>
              <a:t>值得關注的新玩意。</a:t>
            </a:r>
            <a:endParaRPr lang="en-US" altLang="zh-TW" dirty="0" smtClean="0"/>
          </a:p>
          <a:p>
            <a:pPr lvl="1"/>
            <a:r>
              <a:rPr lang="en-US" altLang="zh-TW" dirty="0" smtClean="0"/>
              <a:t>One ASP.NET</a:t>
            </a:r>
          </a:p>
          <a:p>
            <a:pPr lvl="1"/>
            <a:r>
              <a:rPr lang="en-US" altLang="zh-TW" dirty="0" smtClean="0"/>
              <a:t>MVC5 </a:t>
            </a:r>
            <a:r>
              <a:rPr lang="zh-TW" altLang="en-US" dirty="0" smtClean="0"/>
              <a:t>新功能</a:t>
            </a:r>
            <a:endParaRPr lang="en-US" altLang="zh-TW" dirty="0" smtClean="0"/>
          </a:p>
          <a:p>
            <a:pPr lvl="1"/>
            <a:r>
              <a:rPr lang="en-US" altLang="zh-TW" dirty="0" smtClean="0"/>
              <a:t>Web API 2 </a:t>
            </a:r>
            <a:r>
              <a:rPr lang="zh-TW" altLang="en-US" dirty="0" smtClean="0"/>
              <a:t>新功能</a:t>
            </a:r>
            <a:endParaRPr lang="en-US" altLang="zh-TW" dirty="0" smtClean="0"/>
          </a:p>
          <a:p>
            <a:pPr lvl="1"/>
            <a:r>
              <a:rPr lang="en-US" altLang="zh-TW" dirty="0" smtClean="0"/>
              <a:t>ASP.NET Identity</a:t>
            </a:r>
          </a:p>
          <a:p>
            <a:endParaRPr lang="en-US" altLang="zh-TW" dirty="0" smtClean="0"/>
          </a:p>
          <a:p>
            <a:endParaRPr lang="zh-TW" altLang="en-US" dirty="0"/>
          </a:p>
        </p:txBody>
      </p:sp>
    </p:spTree>
    <p:extLst>
      <p:ext uri="{BB962C8B-B14F-4D97-AF65-F5344CB8AC3E}">
        <p14:creationId xmlns:p14="http://schemas.microsoft.com/office/powerpoint/2010/main" val="3039348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 5 Scaffolding</a:t>
            </a:r>
            <a:endParaRPr lang="zh-TW" altLang="en-US" dirty="0"/>
          </a:p>
        </p:txBody>
      </p:sp>
      <p:sp>
        <p:nvSpPr>
          <p:cNvPr id="3" name="內容版面配置區 2"/>
          <p:cNvSpPr>
            <a:spLocks noGrp="1"/>
          </p:cNvSpPr>
          <p:nvPr>
            <p:ph idx="1"/>
          </p:nvPr>
        </p:nvSpPr>
        <p:spPr/>
        <p:txBody>
          <a:bodyPr/>
          <a:lstStyle/>
          <a:p>
            <a:r>
              <a:rPr lang="zh-TW" altLang="en-US" dirty="0" smtClean="0"/>
              <a:t>翻譯成 </a:t>
            </a:r>
            <a:r>
              <a:rPr lang="en-US" altLang="zh-TW" dirty="0" smtClean="0"/>
              <a:t>“</a:t>
            </a:r>
            <a:r>
              <a:rPr lang="zh-TW" altLang="en-US" dirty="0" smtClean="0"/>
              <a:t>支架</a:t>
            </a:r>
            <a:r>
              <a:rPr lang="en-US" altLang="zh-TW" dirty="0" smtClean="0"/>
              <a:t>”</a:t>
            </a:r>
            <a:r>
              <a:rPr lang="zh-TW" altLang="en-US" dirty="0" smtClean="0"/>
              <a:t>。</a:t>
            </a:r>
            <a:endParaRPr lang="en-US" altLang="zh-TW" dirty="0" smtClean="0"/>
          </a:p>
          <a:p>
            <a:r>
              <a:rPr lang="zh-TW" altLang="en-US" dirty="0" smtClean="0"/>
              <a:t>所有 </a:t>
            </a:r>
            <a:r>
              <a:rPr lang="en-US" altLang="zh-TW" dirty="0" smtClean="0"/>
              <a:t>ASP.NET MVC </a:t>
            </a:r>
            <a:r>
              <a:rPr lang="zh-TW" altLang="en-US" dirty="0" smtClean="0"/>
              <a:t>該有的元件都能在此找到。</a:t>
            </a:r>
            <a:endParaRPr lang="en-US" altLang="zh-TW" dirty="0" smtClean="0"/>
          </a:p>
          <a:p>
            <a:pPr lvl="1"/>
            <a:r>
              <a:rPr lang="zh-TW" altLang="en-US" dirty="0" smtClean="0"/>
              <a:t>簡化新增 </a:t>
            </a:r>
            <a:r>
              <a:rPr lang="en-US" altLang="zh-TW" dirty="0" smtClean="0"/>
              <a:t>Controller </a:t>
            </a:r>
            <a:r>
              <a:rPr lang="zh-TW" altLang="en-US" dirty="0" smtClean="0"/>
              <a:t>和 </a:t>
            </a:r>
            <a:r>
              <a:rPr lang="en-US" altLang="zh-TW" dirty="0" smtClean="0"/>
              <a:t>View </a:t>
            </a:r>
            <a:r>
              <a:rPr lang="zh-TW" altLang="en-US" dirty="0" smtClean="0"/>
              <a:t>的流程。</a:t>
            </a:r>
            <a:endParaRPr lang="en-US" altLang="zh-TW" dirty="0" smtClean="0"/>
          </a:p>
          <a:p>
            <a:pPr lvl="1"/>
            <a:r>
              <a:rPr lang="zh-TW" altLang="en-US" dirty="0" smtClean="0"/>
              <a:t>支援 </a:t>
            </a:r>
            <a:r>
              <a:rPr lang="en-US" altLang="zh-TW" dirty="0" smtClean="0"/>
              <a:t>Model scaffolding</a:t>
            </a:r>
            <a:r>
              <a:rPr lang="zh-TW" altLang="en-US" dirty="0" smtClean="0"/>
              <a:t>，自動產生相應欄位。</a:t>
            </a:r>
            <a:endParaRPr lang="en-US" altLang="zh-TW" dirty="0" smtClean="0"/>
          </a:p>
          <a:p>
            <a:r>
              <a:rPr lang="zh-TW" altLang="en-US" dirty="0" smtClean="0"/>
              <a:t>在 </a:t>
            </a:r>
            <a:r>
              <a:rPr lang="en-US" altLang="zh-TW" dirty="0" smtClean="0"/>
              <a:t>Web Form </a:t>
            </a:r>
            <a:r>
              <a:rPr lang="zh-TW" altLang="en-US" dirty="0" smtClean="0"/>
              <a:t>應用程式中加入 </a:t>
            </a:r>
            <a:r>
              <a:rPr lang="en-US" altLang="zh-TW" dirty="0" smtClean="0"/>
              <a:t>MVC </a:t>
            </a:r>
            <a:r>
              <a:rPr lang="zh-TW" altLang="en-US" dirty="0" smtClean="0"/>
              <a:t>功能。</a:t>
            </a:r>
            <a:endParaRPr lang="en-US" altLang="zh-TW" dirty="0" smtClean="0"/>
          </a:p>
          <a:p>
            <a:pPr lvl="1"/>
            <a:r>
              <a:rPr lang="zh-TW" altLang="en-US" dirty="0" smtClean="0"/>
              <a:t>最小相依。</a:t>
            </a:r>
            <a:endParaRPr lang="en-US" altLang="zh-TW" dirty="0" smtClean="0"/>
          </a:p>
          <a:p>
            <a:pPr lvl="1"/>
            <a:r>
              <a:rPr lang="zh-TW" altLang="en-US" dirty="0" smtClean="0"/>
              <a:t>完全相依。</a:t>
            </a:r>
            <a:endParaRPr lang="zh-TW" altLang="en-US" dirty="0"/>
          </a:p>
        </p:txBody>
      </p:sp>
    </p:spTree>
    <p:extLst>
      <p:ext uri="{BB962C8B-B14F-4D97-AF65-F5344CB8AC3E}">
        <p14:creationId xmlns:p14="http://schemas.microsoft.com/office/powerpoint/2010/main" val="949844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r>
              <a:rPr lang="en-US" altLang="zh-TW" dirty="0" smtClean="0"/>
              <a:t>MVC 5 Scaffolding</a:t>
            </a:r>
            <a:endParaRPr lang="zh-TW" altLang="en-US" dirty="0"/>
          </a:p>
        </p:txBody>
      </p:sp>
    </p:spTree>
    <p:extLst>
      <p:ext uri="{BB962C8B-B14F-4D97-AF65-F5344CB8AC3E}">
        <p14:creationId xmlns:p14="http://schemas.microsoft.com/office/powerpoint/2010/main" val="3060591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 5 </a:t>
            </a:r>
            <a:r>
              <a:rPr lang="zh-TW" altLang="en-US" dirty="0" smtClean="0"/>
              <a:t>的過濾器</a:t>
            </a:r>
            <a:endParaRPr lang="zh-TW" altLang="en-US" dirty="0"/>
          </a:p>
        </p:txBody>
      </p:sp>
      <p:sp>
        <p:nvSpPr>
          <p:cNvPr id="3" name="內容版面配置區 2"/>
          <p:cNvSpPr>
            <a:spLocks noGrp="1"/>
          </p:cNvSpPr>
          <p:nvPr>
            <p:ph idx="1"/>
          </p:nvPr>
        </p:nvSpPr>
        <p:spPr/>
        <p:txBody>
          <a:bodyPr/>
          <a:lstStyle/>
          <a:p>
            <a:r>
              <a:rPr lang="zh-TW" altLang="en-US" dirty="0" smtClean="0"/>
              <a:t>驗證過濾器 </a:t>
            </a:r>
            <a:r>
              <a:rPr lang="en-US" altLang="zh-TW" dirty="0" smtClean="0"/>
              <a:t>(Authentication Filter)</a:t>
            </a:r>
          </a:p>
          <a:p>
            <a:pPr lvl="1"/>
            <a:r>
              <a:rPr lang="zh-TW" altLang="en-US" dirty="0" smtClean="0"/>
              <a:t>針對特定的 </a:t>
            </a:r>
            <a:r>
              <a:rPr lang="en-US" altLang="zh-TW" dirty="0" smtClean="0"/>
              <a:t>Controller/Action </a:t>
            </a:r>
            <a:r>
              <a:rPr lang="zh-TW" altLang="en-US" dirty="0" smtClean="0"/>
              <a:t>或整個網站設定驗證的處理方式。</a:t>
            </a:r>
            <a:endParaRPr lang="en-US" altLang="zh-TW" dirty="0" smtClean="0"/>
          </a:p>
          <a:p>
            <a:pPr lvl="1"/>
            <a:r>
              <a:rPr lang="zh-TW" altLang="en-US" dirty="0" smtClean="0"/>
              <a:t>實作 </a:t>
            </a:r>
            <a:r>
              <a:rPr lang="en-US" altLang="zh-TW" dirty="0" err="1" smtClean="0"/>
              <a:t>IAuthenticationFilter</a:t>
            </a:r>
            <a:r>
              <a:rPr lang="en-US" altLang="zh-TW" dirty="0" smtClean="0"/>
              <a:t> </a:t>
            </a:r>
            <a:r>
              <a:rPr lang="zh-TW" altLang="en-US" dirty="0" smtClean="0"/>
              <a:t>介面。</a:t>
            </a:r>
            <a:endParaRPr lang="en-US" altLang="zh-TW" dirty="0" smtClean="0"/>
          </a:p>
          <a:p>
            <a:pPr lvl="1"/>
            <a:r>
              <a:rPr lang="zh-TW" altLang="en-US" dirty="0" smtClean="0"/>
              <a:t>繼承自 </a:t>
            </a:r>
            <a:r>
              <a:rPr lang="en-US" altLang="zh-TW" dirty="0" err="1" smtClean="0"/>
              <a:t>ActionFilterAttribute</a:t>
            </a:r>
            <a:r>
              <a:rPr lang="en-US" altLang="zh-TW" dirty="0" smtClean="0"/>
              <a:t> </a:t>
            </a:r>
            <a:r>
              <a:rPr lang="zh-TW" altLang="en-US" dirty="0" smtClean="0"/>
              <a:t>類別。</a:t>
            </a:r>
            <a:endParaRPr lang="en-US" altLang="zh-TW" dirty="0" smtClean="0"/>
          </a:p>
          <a:p>
            <a:r>
              <a:rPr lang="zh-TW" altLang="en-US" dirty="0" smtClean="0"/>
              <a:t>可覆寫式過濾器 </a:t>
            </a:r>
            <a:r>
              <a:rPr lang="en-US" altLang="zh-TW" dirty="0" smtClean="0"/>
              <a:t>(</a:t>
            </a:r>
            <a:r>
              <a:rPr lang="en-US" altLang="zh-TW" dirty="0" err="1" smtClean="0"/>
              <a:t>Overridable</a:t>
            </a:r>
            <a:r>
              <a:rPr lang="en-US" altLang="zh-TW" dirty="0" smtClean="0"/>
              <a:t> Action Filter)</a:t>
            </a:r>
          </a:p>
          <a:p>
            <a:pPr lvl="1"/>
            <a:r>
              <a:rPr lang="zh-TW" altLang="en-US" dirty="0" smtClean="0"/>
              <a:t>藉由覆寫來取消特定 </a:t>
            </a:r>
            <a:r>
              <a:rPr lang="en-US" altLang="zh-TW" dirty="0" smtClean="0"/>
              <a:t>Action Filter </a:t>
            </a:r>
            <a:r>
              <a:rPr lang="zh-TW" altLang="en-US" dirty="0" smtClean="0"/>
              <a:t>的行為。</a:t>
            </a:r>
            <a:endParaRPr lang="zh-TW" altLang="en-US" dirty="0"/>
          </a:p>
        </p:txBody>
      </p:sp>
    </p:spTree>
    <p:extLst>
      <p:ext uri="{BB962C8B-B14F-4D97-AF65-F5344CB8AC3E}">
        <p14:creationId xmlns:p14="http://schemas.microsoft.com/office/powerpoint/2010/main" val="105552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r>
              <a:rPr lang="en-US" altLang="zh-TW" dirty="0" smtClean="0"/>
              <a:t>MVC 5 Authentication Filter</a:t>
            </a:r>
          </a:p>
          <a:p>
            <a:r>
              <a:rPr lang="en-US" altLang="zh-TW" dirty="0" smtClean="0"/>
              <a:t>MVC 5 </a:t>
            </a:r>
            <a:r>
              <a:rPr lang="en-US" altLang="zh-TW" dirty="0" err="1" smtClean="0"/>
              <a:t>Overridable</a:t>
            </a:r>
            <a:r>
              <a:rPr lang="en-US" altLang="zh-TW" dirty="0" smtClean="0"/>
              <a:t> Action Filter</a:t>
            </a:r>
            <a:endParaRPr lang="zh-TW" altLang="en-US" dirty="0"/>
          </a:p>
        </p:txBody>
      </p:sp>
    </p:spTree>
    <p:extLst>
      <p:ext uri="{BB962C8B-B14F-4D97-AF65-F5344CB8AC3E}">
        <p14:creationId xmlns:p14="http://schemas.microsoft.com/office/powerpoint/2010/main" val="3637992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Web API 2</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Web API </a:t>
            </a:r>
            <a:r>
              <a:rPr lang="zh-TW" altLang="en-US" dirty="0" smtClean="0"/>
              <a:t>是類似 </a:t>
            </a:r>
            <a:r>
              <a:rPr lang="en-US" altLang="zh-TW" dirty="0" smtClean="0"/>
              <a:t>MVC </a:t>
            </a:r>
            <a:r>
              <a:rPr lang="zh-TW" altLang="en-US" dirty="0" smtClean="0"/>
              <a:t>架構的 </a:t>
            </a:r>
            <a:r>
              <a:rPr lang="en-US" altLang="zh-TW" dirty="0" err="1" smtClean="0"/>
              <a:t>RESTful</a:t>
            </a:r>
            <a:r>
              <a:rPr lang="en-US" altLang="zh-TW" dirty="0" smtClean="0"/>
              <a:t> API </a:t>
            </a:r>
            <a:r>
              <a:rPr lang="zh-TW" altLang="en-US" dirty="0" smtClean="0"/>
              <a:t>實作應用。</a:t>
            </a:r>
            <a:endParaRPr lang="en-US" altLang="zh-TW" dirty="0" smtClean="0"/>
          </a:p>
          <a:p>
            <a:pPr lvl="1"/>
            <a:r>
              <a:rPr lang="zh-TW" altLang="en-US" dirty="0" smtClean="0"/>
              <a:t>一樣有 </a:t>
            </a:r>
            <a:r>
              <a:rPr lang="en-US" altLang="zh-TW" dirty="0" smtClean="0"/>
              <a:t>Controller</a:t>
            </a:r>
            <a:r>
              <a:rPr lang="zh-TW" altLang="en-US" dirty="0" smtClean="0"/>
              <a:t>，但繼承自 </a:t>
            </a:r>
            <a:r>
              <a:rPr lang="en-US" altLang="zh-TW" dirty="0" err="1" smtClean="0"/>
              <a:t>ApiController</a:t>
            </a:r>
            <a:r>
              <a:rPr lang="zh-TW" altLang="en-US" dirty="0" smtClean="0"/>
              <a:t>。</a:t>
            </a:r>
            <a:endParaRPr lang="en-US" altLang="zh-TW" dirty="0" smtClean="0"/>
          </a:p>
          <a:p>
            <a:pPr lvl="1"/>
            <a:r>
              <a:rPr lang="zh-TW" altLang="en-US" dirty="0" smtClean="0"/>
              <a:t>一樣使用 </a:t>
            </a:r>
            <a:r>
              <a:rPr lang="en-US" altLang="zh-TW" dirty="0" smtClean="0"/>
              <a:t>ASP.NET Routing</a:t>
            </a:r>
            <a:r>
              <a:rPr lang="zh-TW" altLang="en-US" dirty="0" smtClean="0"/>
              <a:t>。</a:t>
            </a:r>
            <a:endParaRPr lang="en-US" altLang="zh-TW" dirty="0" smtClean="0"/>
          </a:p>
          <a:p>
            <a:pPr lvl="1"/>
            <a:r>
              <a:rPr lang="zh-TW" altLang="en-US" dirty="0" smtClean="0"/>
              <a:t>需要加入 </a:t>
            </a:r>
            <a:r>
              <a:rPr lang="en-US" altLang="zh-TW" dirty="0" smtClean="0"/>
              <a:t>Web API Package (</a:t>
            </a:r>
            <a:r>
              <a:rPr lang="en-US" altLang="zh-TW" dirty="0" err="1" smtClean="0"/>
              <a:t>NuGet</a:t>
            </a:r>
            <a:r>
              <a:rPr lang="en-US" altLang="zh-TW" dirty="0" smtClean="0"/>
              <a:t>)</a:t>
            </a:r>
            <a:r>
              <a:rPr lang="zh-TW" altLang="en-US" dirty="0" smtClean="0"/>
              <a:t>。</a:t>
            </a:r>
            <a:endParaRPr lang="en-US" altLang="zh-TW" dirty="0" smtClean="0"/>
          </a:p>
          <a:p>
            <a:pPr lvl="1"/>
            <a:r>
              <a:rPr lang="zh-TW" altLang="en-US" dirty="0" smtClean="0"/>
              <a:t>支援更豐富的 </a:t>
            </a:r>
            <a:r>
              <a:rPr lang="en-US" altLang="zh-TW" dirty="0" smtClean="0"/>
              <a:t>HTTP </a:t>
            </a:r>
            <a:r>
              <a:rPr lang="zh-TW" altLang="en-US" dirty="0" smtClean="0"/>
              <a:t>訊息處理能力。</a:t>
            </a:r>
            <a:endParaRPr lang="en-US" altLang="zh-TW" dirty="0" smtClean="0"/>
          </a:p>
          <a:p>
            <a:r>
              <a:rPr lang="en-US" altLang="zh-TW" dirty="0" smtClean="0"/>
              <a:t>Web API 2 </a:t>
            </a:r>
            <a:r>
              <a:rPr lang="zh-TW" altLang="en-US" dirty="0" smtClean="0"/>
              <a:t>支援了</a:t>
            </a:r>
            <a:r>
              <a:rPr lang="en-US" altLang="zh-TW" dirty="0" smtClean="0"/>
              <a:t>…</a:t>
            </a:r>
          </a:p>
          <a:p>
            <a:pPr lvl="1"/>
            <a:r>
              <a:rPr lang="zh-TW" altLang="en-US" dirty="0" smtClean="0"/>
              <a:t>屬性路由 </a:t>
            </a:r>
            <a:r>
              <a:rPr lang="en-US" altLang="zh-TW" dirty="0" smtClean="0"/>
              <a:t>(attribute routing)</a:t>
            </a:r>
            <a:r>
              <a:rPr lang="zh-TW" altLang="en-US" dirty="0" smtClean="0"/>
              <a:t>。</a:t>
            </a:r>
            <a:endParaRPr lang="en-US" altLang="zh-TW" dirty="0" smtClean="0"/>
          </a:p>
          <a:p>
            <a:pPr lvl="1"/>
            <a:r>
              <a:rPr lang="en-US" altLang="zh-TW" dirty="0" smtClean="0"/>
              <a:t>CORS </a:t>
            </a:r>
            <a:r>
              <a:rPr lang="zh-TW" altLang="en-US" dirty="0" smtClean="0"/>
              <a:t>的支援。</a:t>
            </a:r>
            <a:endParaRPr lang="en-US" altLang="zh-TW" dirty="0" smtClean="0"/>
          </a:p>
          <a:p>
            <a:pPr lvl="1"/>
            <a:r>
              <a:rPr lang="zh-TW" altLang="en-US" dirty="0" smtClean="0"/>
              <a:t>更多</a:t>
            </a:r>
            <a:r>
              <a:rPr lang="en-US" altLang="zh-TW" dirty="0" smtClean="0"/>
              <a:t>… (</a:t>
            </a:r>
            <a:r>
              <a:rPr lang="zh-TW" altLang="en-US" dirty="0" smtClean="0"/>
              <a:t>可參考 </a:t>
            </a:r>
            <a:r>
              <a:rPr lang="en-US" altLang="zh-TW" dirty="0" smtClean="0">
                <a:hlinkClick r:id="rId2"/>
              </a:rPr>
              <a:t>What’s New in Visual Studio 2013</a:t>
            </a:r>
            <a:r>
              <a:rPr lang="en-US" altLang="zh-TW" dirty="0" smtClean="0"/>
              <a:t>)</a:t>
            </a:r>
            <a:r>
              <a:rPr lang="zh-TW" altLang="en-US" dirty="0" smtClean="0"/>
              <a:t>。</a:t>
            </a:r>
            <a:endParaRPr lang="en-US" altLang="zh-TW" dirty="0" smtClean="0"/>
          </a:p>
        </p:txBody>
      </p:sp>
    </p:spTree>
    <p:extLst>
      <p:ext uri="{BB962C8B-B14F-4D97-AF65-F5344CB8AC3E}">
        <p14:creationId xmlns:p14="http://schemas.microsoft.com/office/powerpoint/2010/main" val="185679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r>
              <a:rPr lang="zh-TW" altLang="en-US" dirty="0" smtClean="0"/>
              <a:t>基本的 </a:t>
            </a:r>
            <a:r>
              <a:rPr lang="en-US" altLang="zh-TW" dirty="0" smtClean="0"/>
              <a:t>Web API</a:t>
            </a:r>
          </a:p>
          <a:p>
            <a:r>
              <a:rPr lang="en-US" altLang="zh-TW" dirty="0" smtClean="0"/>
              <a:t>Web API Attribute Routing</a:t>
            </a:r>
          </a:p>
          <a:p>
            <a:r>
              <a:rPr lang="en-US" altLang="zh-TW" dirty="0" smtClean="0"/>
              <a:t>Web API CORS</a:t>
            </a:r>
            <a:endParaRPr lang="zh-TW" altLang="en-US" dirty="0"/>
          </a:p>
        </p:txBody>
      </p:sp>
    </p:spTree>
    <p:extLst>
      <p:ext uri="{BB962C8B-B14F-4D97-AF65-F5344CB8AC3E}">
        <p14:creationId xmlns:p14="http://schemas.microsoft.com/office/powerpoint/2010/main" val="1779071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ASP.NET Identity</a:t>
            </a:r>
            <a:endParaRPr lang="zh-TW" altLang="en-US" dirty="0"/>
          </a:p>
        </p:txBody>
      </p:sp>
      <p:sp>
        <p:nvSpPr>
          <p:cNvPr id="3" name="內容版面配置區 2"/>
          <p:cNvSpPr>
            <a:spLocks noGrp="1"/>
          </p:cNvSpPr>
          <p:nvPr>
            <p:ph idx="1"/>
          </p:nvPr>
        </p:nvSpPr>
        <p:spPr/>
        <p:txBody>
          <a:bodyPr/>
          <a:lstStyle/>
          <a:p>
            <a:r>
              <a:rPr lang="zh-TW" altLang="en-US" dirty="0" smtClean="0"/>
              <a:t>全新的 </a:t>
            </a:r>
            <a:r>
              <a:rPr lang="en-US" altLang="zh-TW" dirty="0" smtClean="0"/>
              <a:t>ASP.NET </a:t>
            </a:r>
            <a:r>
              <a:rPr lang="zh-TW" altLang="en-US" dirty="0" smtClean="0"/>
              <a:t>內建驗證與授權機制。</a:t>
            </a:r>
            <a:endParaRPr lang="en-US" altLang="zh-TW" dirty="0" smtClean="0"/>
          </a:p>
          <a:p>
            <a:pPr lvl="1"/>
            <a:r>
              <a:rPr lang="zh-TW" altLang="en-US" dirty="0" smtClean="0"/>
              <a:t>以 </a:t>
            </a:r>
            <a:r>
              <a:rPr lang="en-US" altLang="zh-TW" dirty="0" smtClean="0"/>
              <a:t>Entity Framework Code-First </a:t>
            </a:r>
            <a:r>
              <a:rPr lang="zh-TW" altLang="en-US" dirty="0" smtClean="0"/>
              <a:t>方式編寫。</a:t>
            </a:r>
            <a:endParaRPr lang="en-US" altLang="zh-TW" dirty="0" smtClean="0"/>
          </a:p>
          <a:p>
            <a:r>
              <a:rPr lang="zh-TW" altLang="en-US" dirty="0" smtClean="0"/>
              <a:t>允許自訂欄位。</a:t>
            </a:r>
            <a:endParaRPr lang="en-US" altLang="zh-TW" dirty="0" smtClean="0"/>
          </a:p>
          <a:p>
            <a:pPr lvl="1"/>
            <a:r>
              <a:rPr lang="zh-TW" altLang="en-US" dirty="0" smtClean="0"/>
              <a:t>這是 </a:t>
            </a:r>
            <a:r>
              <a:rPr lang="en-US" altLang="zh-TW" dirty="0" smtClean="0"/>
              <a:t>ASP.NET Membership </a:t>
            </a:r>
            <a:r>
              <a:rPr lang="zh-TW" altLang="en-US" dirty="0" smtClean="0"/>
              <a:t>被罵最慘的項目之一</a:t>
            </a:r>
            <a:r>
              <a:rPr lang="en-US" altLang="zh-TW" dirty="0" smtClean="0"/>
              <a:t>…</a:t>
            </a:r>
          </a:p>
          <a:p>
            <a:r>
              <a:rPr lang="zh-TW" altLang="en-US" dirty="0" smtClean="0"/>
              <a:t>支援不同的驗證方式 </a:t>
            </a:r>
            <a:r>
              <a:rPr lang="en-US" altLang="zh-TW" dirty="0" smtClean="0"/>
              <a:t>(Windows, Forms, ADFS)</a:t>
            </a:r>
            <a:r>
              <a:rPr lang="zh-TW" altLang="en-US" dirty="0" smtClean="0"/>
              <a:t>。</a:t>
            </a:r>
            <a:endParaRPr lang="en-US" altLang="zh-TW" dirty="0" smtClean="0"/>
          </a:p>
          <a:p>
            <a:r>
              <a:rPr lang="zh-TW" altLang="en-US" dirty="0" smtClean="0"/>
              <a:t>支援 </a:t>
            </a:r>
            <a:r>
              <a:rPr lang="en-US" altLang="zh-TW" dirty="0" err="1" smtClean="0"/>
              <a:t>OAuth</a:t>
            </a:r>
            <a:endParaRPr lang="en-US" altLang="zh-TW" dirty="0" smtClean="0"/>
          </a:p>
          <a:p>
            <a:pPr lvl="1"/>
            <a:r>
              <a:rPr lang="en-US" altLang="zh-TW" dirty="0" smtClean="0"/>
              <a:t>Facebook, Google, Microsoft Account, Twitter</a:t>
            </a:r>
          </a:p>
          <a:p>
            <a:pPr lvl="1"/>
            <a:r>
              <a:rPr lang="zh-TW" altLang="en-US" dirty="0" smtClean="0"/>
              <a:t>由 </a:t>
            </a:r>
            <a:r>
              <a:rPr lang="en-US" altLang="zh-TW" dirty="0" smtClean="0"/>
              <a:t>OWIN </a:t>
            </a:r>
            <a:r>
              <a:rPr lang="zh-TW" altLang="en-US" dirty="0" smtClean="0"/>
              <a:t>所內建。</a:t>
            </a:r>
            <a:endParaRPr lang="zh-TW" altLang="en-US" dirty="0"/>
          </a:p>
        </p:txBody>
      </p:sp>
    </p:spTree>
    <p:extLst>
      <p:ext uri="{BB962C8B-B14F-4D97-AF65-F5344CB8AC3E}">
        <p14:creationId xmlns:p14="http://schemas.microsoft.com/office/powerpoint/2010/main" val="931040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自訂會員資料欄位</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sz="2000" dirty="0" smtClean="0"/>
              <a:t>注意：要先有資料庫。</a:t>
            </a:r>
            <a:endParaRPr lang="en-US" altLang="zh-TW" sz="2000" dirty="0" smtClean="0"/>
          </a:p>
          <a:p>
            <a:pPr marL="514350" indent="-514350">
              <a:buFont typeface="+mj-lt"/>
              <a:buAutoNum type="arabicPeriod"/>
            </a:pPr>
            <a:r>
              <a:rPr lang="zh-TW" altLang="en-US" sz="2000" dirty="0" smtClean="0"/>
              <a:t>啟用 </a:t>
            </a:r>
            <a:r>
              <a:rPr lang="en-US" altLang="zh-TW" sz="2000" dirty="0" smtClean="0"/>
              <a:t>Database Migration (Enable-Migration)</a:t>
            </a:r>
          </a:p>
          <a:p>
            <a:pPr marL="514350" indent="-514350">
              <a:buFont typeface="+mj-lt"/>
              <a:buAutoNum type="arabicPeriod"/>
            </a:pPr>
            <a:r>
              <a:rPr lang="zh-TW" altLang="en-US" sz="2000" dirty="0" smtClean="0"/>
              <a:t>修改 </a:t>
            </a:r>
            <a:r>
              <a:rPr lang="en-US" altLang="zh-TW" sz="2000" dirty="0" smtClean="0"/>
              <a:t>Models/</a:t>
            </a:r>
            <a:r>
              <a:rPr lang="en-US" altLang="zh-TW" sz="2000" dirty="0" err="1" smtClean="0"/>
              <a:t>IdentityModel.cs</a:t>
            </a:r>
            <a:r>
              <a:rPr lang="zh-TW" altLang="en-US" sz="2000" dirty="0"/>
              <a:t> ，加入新</a:t>
            </a:r>
            <a:r>
              <a:rPr lang="zh-TW" altLang="en-US" sz="2000" dirty="0" smtClean="0"/>
              <a:t>欄位</a:t>
            </a:r>
            <a:r>
              <a:rPr lang="zh-TW" altLang="en-US" sz="2000" dirty="0"/>
              <a:t>。</a:t>
            </a:r>
            <a:endParaRPr lang="en-US" altLang="zh-TW" sz="2000" dirty="0" smtClean="0"/>
          </a:p>
          <a:p>
            <a:pPr marL="514350" indent="-514350">
              <a:buFont typeface="+mj-lt"/>
              <a:buAutoNum type="arabicPeriod"/>
            </a:pPr>
            <a:r>
              <a:rPr lang="zh-TW" altLang="en-US" sz="2000" dirty="0" smtClean="0"/>
              <a:t>在 </a:t>
            </a:r>
            <a:r>
              <a:rPr lang="en-US" altLang="zh-TW" sz="2000" dirty="0" smtClean="0"/>
              <a:t>Database Migration </a:t>
            </a:r>
            <a:r>
              <a:rPr lang="zh-TW" altLang="en-US" sz="2000" dirty="0" smtClean="0"/>
              <a:t>中加入新欄位的變更 </a:t>
            </a:r>
            <a:r>
              <a:rPr lang="en-US" altLang="zh-TW" sz="2000" dirty="0" smtClean="0"/>
              <a:t>(Add-Migration)</a:t>
            </a:r>
            <a:r>
              <a:rPr lang="zh-TW" altLang="en-US" sz="2000" dirty="0" smtClean="0"/>
              <a:t>。</a:t>
            </a:r>
            <a:endParaRPr lang="en-US" altLang="zh-TW" sz="2000" dirty="0" smtClean="0"/>
          </a:p>
          <a:p>
            <a:pPr marL="514350" indent="-514350">
              <a:buFont typeface="+mj-lt"/>
              <a:buAutoNum type="arabicPeriod"/>
            </a:pPr>
            <a:r>
              <a:rPr lang="zh-TW" altLang="en-US" sz="2000" dirty="0" smtClean="0"/>
              <a:t>更新資料庫 </a:t>
            </a:r>
            <a:r>
              <a:rPr lang="en-US" altLang="zh-TW" sz="2000" dirty="0" smtClean="0"/>
              <a:t>(Update-Database)</a:t>
            </a:r>
            <a:r>
              <a:rPr lang="zh-TW" altLang="en-US" sz="2000" dirty="0" smtClean="0"/>
              <a:t>。</a:t>
            </a:r>
            <a:endParaRPr lang="en-US" altLang="zh-TW" sz="2000" dirty="0" smtClean="0"/>
          </a:p>
          <a:p>
            <a:pPr marL="514350" indent="-514350">
              <a:buFont typeface="+mj-lt"/>
              <a:buAutoNum type="arabicPeriod"/>
            </a:pPr>
            <a:r>
              <a:rPr lang="zh-TW" altLang="en-US" sz="2000" dirty="0" smtClean="0"/>
              <a:t>修改 </a:t>
            </a:r>
            <a:r>
              <a:rPr lang="en-US" altLang="zh-TW" sz="2000" dirty="0" smtClean="0"/>
              <a:t>Models/</a:t>
            </a:r>
            <a:r>
              <a:rPr lang="en-US" altLang="zh-TW" sz="2000" dirty="0" err="1" smtClean="0"/>
              <a:t>AccountViewModels.cs</a:t>
            </a:r>
            <a:r>
              <a:rPr lang="zh-TW" altLang="en-US" sz="2000" dirty="0" smtClean="0"/>
              <a:t>，加入新欄位的部份。</a:t>
            </a:r>
            <a:endParaRPr lang="en-US" altLang="zh-TW" sz="2000" dirty="0" smtClean="0"/>
          </a:p>
          <a:p>
            <a:pPr marL="514350" indent="-514350">
              <a:buFont typeface="+mj-lt"/>
              <a:buAutoNum type="arabicPeriod"/>
            </a:pPr>
            <a:r>
              <a:rPr lang="zh-TW" altLang="en-US" sz="2000" dirty="0" smtClean="0"/>
              <a:t>修改 </a:t>
            </a:r>
            <a:r>
              <a:rPr lang="en-US" altLang="zh-TW" sz="2000" dirty="0" smtClean="0"/>
              <a:t>Views/</a:t>
            </a:r>
            <a:r>
              <a:rPr lang="en-US" altLang="zh-TW" sz="2000" dirty="0" err="1" smtClean="0"/>
              <a:t>Register.cshtml</a:t>
            </a:r>
            <a:r>
              <a:rPr lang="zh-TW" altLang="en-US" sz="2000" dirty="0"/>
              <a:t>，加入新欄位的部份</a:t>
            </a:r>
            <a:r>
              <a:rPr lang="zh-TW" altLang="en-US" sz="2000" dirty="0" smtClean="0"/>
              <a:t>。</a:t>
            </a:r>
            <a:endParaRPr lang="en-US" altLang="zh-TW" sz="2000" dirty="0" smtClean="0"/>
          </a:p>
          <a:p>
            <a:pPr marL="514350" indent="-514350">
              <a:buFont typeface="+mj-lt"/>
              <a:buAutoNum type="arabicPeriod"/>
            </a:pPr>
            <a:r>
              <a:rPr lang="zh-TW" altLang="en-US" sz="2000" dirty="0" smtClean="0"/>
              <a:t>修改 </a:t>
            </a:r>
            <a:r>
              <a:rPr lang="en-US" altLang="zh-TW" sz="2000" dirty="0" err="1" smtClean="0"/>
              <a:t>AccountController.Register</a:t>
            </a:r>
            <a:r>
              <a:rPr lang="en-US" altLang="zh-TW" sz="2000" dirty="0" smtClean="0"/>
              <a:t>()</a:t>
            </a:r>
            <a:r>
              <a:rPr lang="zh-TW" altLang="en-US" sz="2000" dirty="0"/>
              <a:t> ，加入新欄位的部份</a:t>
            </a:r>
            <a:r>
              <a:rPr lang="zh-TW" altLang="en-US" sz="2000" dirty="0" smtClean="0"/>
              <a:t>。</a:t>
            </a:r>
            <a:endParaRPr lang="en-US" altLang="zh-TW" sz="2000" dirty="0" smtClean="0"/>
          </a:p>
          <a:p>
            <a:pPr marL="514350" indent="-514350">
              <a:buFont typeface="+mj-lt"/>
              <a:buAutoNum type="arabicPeriod"/>
            </a:pPr>
            <a:r>
              <a:rPr lang="zh-TW" altLang="en-US" sz="2000" dirty="0" smtClean="0"/>
              <a:t>執行程式。</a:t>
            </a:r>
            <a:endParaRPr lang="en-US" altLang="zh-TW" sz="2000" dirty="0" smtClean="0"/>
          </a:p>
          <a:p>
            <a:pPr marL="514350" indent="-514350">
              <a:buFont typeface="+mj-lt"/>
              <a:buAutoNum type="arabicPeriod"/>
            </a:pPr>
            <a:endParaRPr lang="zh-TW" altLang="en-US" sz="2000" dirty="0"/>
          </a:p>
        </p:txBody>
      </p:sp>
      <p:sp>
        <p:nvSpPr>
          <p:cNvPr id="4" name="矩形 3"/>
          <p:cNvSpPr/>
          <p:nvPr/>
        </p:nvSpPr>
        <p:spPr>
          <a:xfrm>
            <a:off x="1762898" y="6224009"/>
            <a:ext cx="7079612" cy="369332"/>
          </a:xfrm>
          <a:prstGeom prst="rect">
            <a:avLst/>
          </a:prstGeom>
        </p:spPr>
        <p:txBody>
          <a:bodyPr wrap="square">
            <a:spAutoFit/>
          </a:bodyPr>
          <a:lstStyle/>
          <a:p>
            <a:r>
              <a:rPr lang="en-US" altLang="zh-TW" dirty="0">
                <a:hlinkClick r:id="rId2"/>
              </a:rPr>
              <a:t>http://www.itorian.com/2013/11/customize-users-profile-in-aspnet.html</a:t>
            </a:r>
            <a:endParaRPr lang="zh-TW" altLang="en-US" dirty="0"/>
          </a:p>
        </p:txBody>
      </p:sp>
    </p:spTree>
    <p:extLst>
      <p:ext uri="{BB962C8B-B14F-4D97-AF65-F5344CB8AC3E}">
        <p14:creationId xmlns:p14="http://schemas.microsoft.com/office/powerpoint/2010/main" val="2125232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r>
              <a:rPr lang="en-US" altLang="zh-TW" dirty="0" smtClean="0"/>
              <a:t>ASP.NET Identity</a:t>
            </a:r>
          </a:p>
          <a:p>
            <a:r>
              <a:rPr lang="en-US" altLang="zh-TW" dirty="0" smtClean="0"/>
              <a:t>Facebook </a:t>
            </a:r>
            <a:r>
              <a:rPr lang="zh-TW" altLang="en-US" dirty="0" smtClean="0"/>
              <a:t>驗證</a:t>
            </a:r>
            <a:endParaRPr lang="en-US" altLang="zh-TW" dirty="0" smtClean="0"/>
          </a:p>
          <a:p>
            <a:r>
              <a:rPr lang="zh-TW" altLang="en-US" dirty="0" smtClean="0"/>
              <a:t>自訂會員欄位。</a:t>
            </a:r>
            <a:endParaRPr lang="zh-TW" altLang="en-US" dirty="0"/>
          </a:p>
        </p:txBody>
      </p:sp>
    </p:spTree>
    <p:extLst>
      <p:ext uri="{BB962C8B-B14F-4D97-AF65-F5344CB8AC3E}">
        <p14:creationId xmlns:p14="http://schemas.microsoft.com/office/powerpoint/2010/main" val="1921173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總結</a:t>
            </a:r>
            <a:endParaRPr lang="zh-TW" altLang="en-US" dirty="0"/>
          </a:p>
        </p:txBody>
      </p:sp>
      <p:sp>
        <p:nvSpPr>
          <p:cNvPr id="3" name="內容版面配置區 2"/>
          <p:cNvSpPr>
            <a:spLocks noGrp="1"/>
          </p:cNvSpPr>
          <p:nvPr>
            <p:ph idx="1"/>
          </p:nvPr>
        </p:nvSpPr>
        <p:spPr/>
        <p:txBody>
          <a:bodyPr/>
          <a:lstStyle/>
          <a:p>
            <a:r>
              <a:rPr lang="en-US" altLang="zh-TW" dirty="0" smtClean="0"/>
              <a:t>ASP.NET MVC </a:t>
            </a:r>
            <a:r>
              <a:rPr lang="zh-TW" altLang="en-US" dirty="0" smtClean="0"/>
              <a:t>是未來中大型應用程式的主流</a:t>
            </a:r>
            <a:endParaRPr lang="en-US" altLang="zh-TW" dirty="0" smtClean="0"/>
          </a:p>
          <a:p>
            <a:pPr lvl="1"/>
            <a:r>
              <a:rPr lang="zh-TW" altLang="en-US" dirty="0" smtClean="0"/>
              <a:t>不會也沒必要取代 </a:t>
            </a:r>
            <a:r>
              <a:rPr lang="en-US" altLang="zh-TW" dirty="0" smtClean="0"/>
              <a:t>Web Form</a:t>
            </a:r>
            <a:r>
              <a:rPr lang="zh-TW" altLang="en-US" dirty="0" smtClean="0"/>
              <a:t>。</a:t>
            </a:r>
            <a:endParaRPr lang="en-US" altLang="zh-TW" dirty="0" smtClean="0"/>
          </a:p>
          <a:p>
            <a:pPr lvl="1"/>
            <a:r>
              <a:rPr lang="zh-TW" altLang="en-US" dirty="0" smtClean="0"/>
              <a:t>但它的彈性比 </a:t>
            </a:r>
            <a:r>
              <a:rPr lang="en-US" altLang="zh-TW" dirty="0" smtClean="0"/>
              <a:t>Web Form </a:t>
            </a:r>
            <a:r>
              <a:rPr lang="zh-TW" altLang="en-US" dirty="0" smtClean="0"/>
              <a:t>強太多了。</a:t>
            </a:r>
            <a:endParaRPr lang="en-US" altLang="zh-TW" dirty="0" smtClean="0"/>
          </a:p>
          <a:p>
            <a:r>
              <a:rPr lang="en-US" altLang="zh-TW" dirty="0" smtClean="0"/>
              <a:t>MVC 5, Web API 2 </a:t>
            </a:r>
            <a:r>
              <a:rPr lang="zh-TW" altLang="en-US" dirty="0" smtClean="0"/>
              <a:t>等讓實作 </a:t>
            </a:r>
            <a:r>
              <a:rPr lang="en-US" altLang="zh-TW" dirty="0" smtClean="0"/>
              <a:t>MVC / Web API </a:t>
            </a:r>
            <a:r>
              <a:rPr lang="zh-TW" altLang="en-US" dirty="0" smtClean="0"/>
              <a:t>的應用程式有了更多的選擇。</a:t>
            </a:r>
            <a:endParaRPr lang="en-US" altLang="zh-TW" dirty="0" smtClean="0"/>
          </a:p>
          <a:p>
            <a:r>
              <a:rPr lang="en-US" altLang="zh-TW" dirty="0" smtClean="0"/>
              <a:t>ASP.NET Identity </a:t>
            </a:r>
            <a:r>
              <a:rPr lang="zh-TW" altLang="en-US" dirty="0" smtClean="0"/>
              <a:t>提供了全新的會員管理架構，並支援多種驗證方法。</a:t>
            </a:r>
            <a:endParaRPr lang="zh-TW" altLang="en-US" dirty="0"/>
          </a:p>
        </p:txBody>
      </p:sp>
    </p:spTree>
    <p:extLst>
      <p:ext uri="{BB962C8B-B14F-4D97-AF65-F5344CB8AC3E}">
        <p14:creationId xmlns:p14="http://schemas.microsoft.com/office/powerpoint/2010/main" val="189108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課程目標</a:t>
            </a:r>
            <a:endParaRPr lang="zh-TW" altLang="en-US" dirty="0"/>
          </a:p>
        </p:txBody>
      </p:sp>
      <p:sp>
        <p:nvSpPr>
          <p:cNvPr id="3" name="內容版面配置區 2"/>
          <p:cNvSpPr>
            <a:spLocks noGrp="1"/>
          </p:cNvSpPr>
          <p:nvPr>
            <p:ph idx="1"/>
          </p:nvPr>
        </p:nvSpPr>
        <p:spPr/>
        <p:txBody>
          <a:bodyPr/>
          <a:lstStyle/>
          <a:p>
            <a:r>
              <a:rPr lang="zh-TW" altLang="en-US" dirty="0" smtClean="0"/>
              <a:t>經過本課程後，您可以</a:t>
            </a:r>
            <a:r>
              <a:rPr lang="en-US" altLang="zh-TW" dirty="0" smtClean="0"/>
              <a:t>…</a:t>
            </a:r>
          </a:p>
          <a:p>
            <a:pPr lvl="1"/>
            <a:r>
              <a:rPr lang="zh-TW" altLang="en-US" dirty="0" smtClean="0"/>
              <a:t>說明 </a:t>
            </a:r>
            <a:r>
              <a:rPr lang="en-US" altLang="zh-TW" dirty="0" smtClean="0"/>
              <a:t>MVC </a:t>
            </a:r>
            <a:r>
              <a:rPr lang="zh-TW" altLang="en-US" dirty="0" smtClean="0"/>
              <a:t>的概念。</a:t>
            </a:r>
            <a:endParaRPr lang="en-US" altLang="zh-TW" dirty="0" smtClean="0"/>
          </a:p>
          <a:p>
            <a:pPr lvl="1"/>
            <a:r>
              <a:rPr lang="zh-TW" altLang="en-US" dirty="0" smtClean="0"/>
              <a:t>了解 </a:t>
            </a:r>
            <a:r>
              <a:rPr lang="en-US" altLang="zh-TW" dirty="0" smtClean="0"/>
              <a:t>ASP.NET MVC </a:t>
            </a:r>
            <a:r>
              <a:rPr lang="zh-TW" altLang="en-US" dirty="0" smtClean="0"/>
              <a:t>的架構。</a:t>
            </a:r>
            <a:endParaRPr lang="en-US" altLang="zh-TW" dirty="0" smtClean="0"/>
          </a:p>
          <a:p>
            <a:pPr lvl="1"/>
            <a:r>
              <a:rPr lang="zh-TW" altLang="en-US" dirty="0" smtClean="0"/>
              <a:t>了解 </a:t>
            </a:r>
            <a:r>
              <a:rPr lang="en-US" altLang="zh-TW" dirty="0" smtClean="0"/>
              <a:t>One ASP.NET </a:t>
            </a:r>
            <a:r>
              <a:rPr lang="zh-TW" altLang="en-US" dirty="0" smtClean="0"/>
              <a:t>的概念。</a:t>
            </a:r>
            <a:endParaRPr lang="en-US" altLang="zh-TW" dirty="0" smtClean="0"/>
          </a:p>
          <a:p>
            <a:pPr lvl="1"/>
            <a:r>
              <a:rPr lang="zh-TW" altLang="en-US" dirty="0" smtClean="0"/>
              <a:t>了解 </a:t>
            </a:r>
            <a:r>
              <a:rPr lang="en-US" altLang="zh-TW" dirty="0" smtClean="0"/>
              <a:t>MVC 5, Web API 2 </a:t>
            </a:r>
            <a:r>
              <a:rPr lang="zh-TW" altLang="en-US" dirty="0" smtClean="0"/>
              <a:t>的新功能。</a:t>
            </a:r>
            <a:endParaRPr lang="en-US" altLang="zh-TW" dirty="0" smtClean="0"/>
          </a:p>
          <a:p>
            <a:pPr lvl="1"/>
            <a:r>
              <a:rPr lang="zh-TW" altLang="en-US" dirty="0" smtClean="0"/>
              <a:t>了解 </a:t>
            </a:r>
            <a:r>
              <a:rPr lang="en-US" altLang="zh-TW" dirty="0" smtClean="0"/>
              <a:t>ASP.NET Identity </a:t>
            </a:r>
            <a:r>
              <a:rPr lang="zh-TW" altLang="en-US" dirty="0" smtClean="0"/>
              <a:t>的架構。</a:t>
            </a:r>
            <a:endParaRPr lang="zh-TW" altLang="en-US" dirty="0"/>
          </a:p>
        </p:txBody>
      </p:sp>
    </p:spTree>
    <p:extLst>
      <p:ext uri="{BB962C8B-B14F-4D97-AF65-F5344CB8AC3E}">
        <p14:creationId xmlns:p14="http://schemas.microsoft.com/office/powerpoint/2010/main" val="3257813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lstStyle/>
          <a:p>
            <a:r>
              <a:rPr lang="en-US" altLang="zh-TW" dirty="0" smtClean="0"/>
              <a:t>ASP.NET MVC: </a:t>
            </a:r>
            <a:r>
              <a:rPr lang="en-US" altLang="zh-TW" dirty="0" smtClean="0">
                <a:hlinkClick r:id="rId2"/>
              </a:rPr>
              <a:t>http://asp.net/mvc</a:t>
            </a:r>
            <a:endParaRPr lang="en-US" altLang="zh-TW" dirty="0" smtClean="0"/>
          </a:p>
          <a:p>
            <a:r>
              <a:rPr lang="en-US" altLang="zh-TW" dirty="0" smtClean="0"/>
              <a:t>ASP.NET Web API: </a:t>
            </a:r>
            <a:r>
              <a:rPr lang="en-US" altLang="zh-TW" dirty="0" smtClean="0">
                <a:hlinkClick r:id="rId3"/>
              </a:rPr>
              <a:t>http://asp.net/web-api</a:t>
            </a:r>
            <a:r>
              <a:rPr lang="en-US" altLang="zh-TW" dirty="0" smtClean="0"/>
              <a:t> </a:t>
            </a:r>
          </a:p>
          <a:p>
            <a:r>
              <a:rPr lang="en-US" altLang="zh-TW" dirty="0" smtClean="0"/>
              <a:t>What’s new in Visual Studio 2013: </a:t>
            </a:r>
            <a:r>
              <a:rPr lang="en-US" altLang="zh-TW" dirty="0">
                <a:hlinkClick r:id="rId4"/>
              </a:rPr>
              <a:t>http://www.asp.net/visual-studio/overview/2013/release-notes</a:t>
            </a:r>
            <a:endParaRPr lang="en-US" altLang="zh-TW" dirty="0" smtClean="0"/>
          </a:p>
          <a:p>
            <a:r>
              <a:rPr lang="en-US" altLang="zh-TW" dirty="0" smtClean="0"/>
              <a:t>MSDN </a:t>
            </a:r>
            <a:r>
              <a:rPr lang="zh-TW" altLang="en-US" dirty="0" smtClean="0"/>
              <a:t>台灣部落格上有許多的精采文章。</a:t>
            </a:r>
            <a:endParaRPr lang="en-US" altLang="zh-TW" dirty="0" smtClean="0"/>
          </a:p>
          <a:p>
            <a:r>
              <a:rPr lang="en-US" altLang="zh-TW" dirty="0" err="1" smtClean="0"/>
              <a:t>twMVC</a:t>
            </a:r>
            <a:r>
              <a:rPr lang="en-US" altLang="zh-TW" dirty="0" smtClean="0"/>
              <a:t>: </a:t>
            </a:r>
            <a:r>
              <a:rPr lang="en-US" altLang="zh-TW" dirty="0" smtClean="0">
                <a:hlinkClick r:id="rId5"/>
              </a:rPr>
              <a:t>http://mvc.tw</a:t>
            </a:r>
            <a:r>
              <a:rPr lang="en-US" altLang="zh-TW" dirty="0" smtClean="0"/>
              <a:t> </a:t>
            </a:r>
            <a:endParaRPr lang="zh-TW" altLang="en-US" dirty="0"/>
          </a:p>
        </p:txBody>
      </p:sp>
      <p:pic>
        <p:nvPicPr>
          <p:cNvPr id="3074" name="Picture 2" descr="樂在 Coding 愛上 MVC - twMV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5683" y="5037438"/>
            <a:ext cx="1714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6471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學習 </a:t>
            </a:r>
            <a:r>
              <a:rPr lang="en-US" altLang="zh-TW" dirty="0" smtClean="0"/>
              <a:t>MVC</a:t>
            </a:r>
            <a:r>
              <a:rPr lang="zh-TW" altLang="en-US" dirty="0" smtClean="0"/>
              <a:t>，你可以選擇</a:t>
            </a:r>
            <a:r>
              <a:rPr lang="en-US" altLang="zh-TW" dirty="0" smtClean="0"/>
              <a:t>…</a:t>
            </a:r>
            <a:endParaRPr lang="zh-TW" altLang="en-US" dirty="0"/>
          </a:p>
        </p:txBody>
      </p:sp>
      <p:sp>
        <p:nvSpPr>
          <p:cNvPr id="4" name="內容版面配置區 3"/>
          <p:cNvSpPr>
            <a:spLocks noGrp="1"/>
          </p:cNvSpPr>
          <p:nvPr>
            <p:ph idx="1"/>
          </p:nvPr>
        </p:nvSpPr>
        <p:spPr>
          <a:xfrm>
            <a:off x="359229" y="1461407"/>
            <a:ext cx="4229247" cy="4715556"/>
          </a:xfrm>
        </p:spPr>
        <p:txBody>
          <a:bodyPr>
            <a:normAutofit/>
          </a:bodyPr>
          <a:lstStyle/>
          <a:p>
            <a:r>
              <a:rPr lang="zh-TW" altLang="en-US" dirty="0" smtClean="0"/>
              <a:t>由 </a:t>
            </a:r>
            <a:r>
              <a:rPr lang="en-US" altLang="zh-TW" dirty="0" smtClean="0"/>
              <a:t>6 </a:t>
            </a:r>
            <a:r>
              <a:rPr lang="zh-TW" altLang="en-US" dirty="0" smtClean="0"/>
              <a:t>位 </a:t>
            </a:r>
            <a:r>
              <a:rPr lang="en-US" altLang="zh-TW" dirty="0" smtClean="0"/>
              <a:t>MVP </a:t>
            </a:r>
            <a:r>
              <a:rPr lang="zh-TW" altLang="en-US" dirty="0" smtClean="0"/>
              <a:t>合作執筆。</a:t>
            </a:r>
            <a:endParaRPr lang="en-US" altLang="zh-TW" dirty="0" smtClean="0"/>
          </a:p>
          <a:p>
            <a:pPr lvl="1"/>
            <a:r>
              <a:rPr lang="zh-TW" altLang="en-US" dirty="0" smtClean="0"/>
              <a:t>其中三位是 </a:t>
            </a:r>
            <a:r>
              <a:rPr lang="en-US" altLang="zh-TW" dirty="0" err="1" smtClean="0"/>
              <a:t>twMVC</a:t>
            </a:r>
            <a:r>
              <a:rPr lang="en-US" altLang="zh-TW" dirty="0" smtClean="0"/>
              <a:t> </a:t>
            </a:r>
            <a:r>
              <a:rPr lang="zh-TW" altLang="en-US" dirty="0" smtClean="0"/>
              <a:t>社群創始人。</a:t>
            </a:r>
            <a:endParaRPr lang="en-US" altLang="zh-TW" dirty="0" smtClean="0"/>
          </a:p>
          <a:p>
            <a:r>
              <a:rPr lang="zh-TW" altLang="en-US" dirty="0" smtClean="0"/>
              <a:t>台灣唯一有介紹 </a:t>
            </a:r>
            <a:r>
              <a:rPr lang="en-US" altLang="zh-TW" dirty="0" smtClean="0"/>
              <a:t>Web API </a:t>
            </a:r>
            <a:r>
              <a:rPr lang="zh-TW" altLang="en-US" dirty="0" smtClean="0"/>
              <a:t>且內容超過 </a:t>
            </a:r>
            <a:r>
              <a:rPr lang="en-US" altLang="zh-TW" dirty="0" smtClean="0"/>
              <a:t>200 </a:t>
            </a:r>
            <a:r>
              <a:rPr lang="zh-TW" altLang="en-US" dirty="0" smtClean="0"/>
              <a:t>頁的中文書。</a:t>
            </a:r>
            <a:endParaRPr lang="en-US" altLang="zh-TW" dirty="0" smtClean="0"/>
          </a:p>
          <a:p>
            <a:r>
              <a:rPr lang="zh-TW" altLang="en-US" dirty="0" smtClean="0"/>
              <a:t>台灣最暢銷的 </a:t>
            </a:r>
            <a:r>
              <a:rPr lang="en-US" altLang="zh-TW" dirty="0" smtClean="0"/>
              <a:t>ASP.NET MVC </a:t>
            </a:r>
            <a:r>
              <a:rPr lang="zh-TW" altLang="en-US" dirty="0" smtClean="0"/>
              <a:t>中文書</a:t>
            </a:r>
            <a:r>
              <a:rPr lang="zh-TW" altLang="en-US" dirty="0"/>
              <a:t>。</a:t>
            </a:r>
          </a:p>
        </p:txBody>
      </p:sp>
      <p:pic>
        <p:nvPicPr>
          <p:cNvPr id="4098" name="Picture 2" descr="http://www.gotop.com.tw/Waweb2004/WawebImages/BookXL/ACL036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9180" y="1461407"/>
            <a:ext cx="3664894" cy="496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992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67217A"/>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00765" y="5959359"/>
            <a:ext cx="8068991" cy="720413"/>
          </a:xfrm>
          <a:prstGeom prst="rect">
            <a:avLst/>
          </a:prstGeom>
          <a:noFill/>
          <a:ln w="12700">
            <a:noFill/>
            <a:miter lim="800000"/>
            <a:headEnd type="none" w="sm" len="sm"/>
            <a:tailEnd type="none" w="sm" len="sm"/>
          </a:ln>
          <a:effectLst/>
        </p:spPr>
        <p:txBody>
          <a:bodyPr vert="horz" wrap="square" lIns="179203" tIns="143363" rIns="179203" bIns="143363" numCol="1" anchor="t" anchorCtr="0" compatLnSpc="1">
            <a:prstTxWarp prst="textNoShape">
              <a:avLst/>
            </a:prstTxWarp>
            <a:spAutoFit/>
          </a:bodyPr>
          <a:lstStyle/>
          <a:p>
            <a:pPr defTabSz="913557" eaLnBrk="0" hangingPunct="0"/>
            <a:r>
              <a:rPr lang="en-US" sz="700" dirty="0">
                <a:gradFill>
                  <a:gsLst>
                    <a:gs pos="0">
                      <a:srgbClr val="FFFFFF"/>
                    </a:gs>
                    <a:gs pos="100000">
                      <a:srgbClr val="FFFFFF"/>
                    </a:gs>
                  </a:gsLst>
                  <a:lin ang="5400000" scaled="0"/>
                </a:gradFill>
                <a:cs typeface="Segoe UI" pitchFamily="34" charset="0"/>
              </a:rPr>
              <a:t>© 2013 Microsoft Corporation. All rights reserved. Microsoft, Windows and other product names are or may be registered trademarks and/or trademarks in the U.S. and/or other countries.</a:t>
            </a:r>
          </a:p>
          <a:p>
            <a:pPr defTabSz="913557"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520532" y="3083795"/>
            <a:ext cx="3071754" cy="690417"/>
          </a:xfrm>
          <a:prstGeom prst="rect">
            <a:avLst/>
          </a:prstGeom>
        </p:spPr>
      </p:pic>
    </p:spTree>
    <p:extLst>
      <p:ext uri="{BB962C8B-B14F-4D97-AF65-F5344CB8AC3E}">
        <p14:creationId xmlns:p14="http://schemas.microsoft.com/office/powerpoint/2010/main" val="2890641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MVC </a:t>
            </a:r>
            <a:r>
              <a:rPr lang="zh-TW" altLang="en-US" dirty="0" smtClean="0"/>
              <a:t>是啥</a:t>
            </a:r>
            <a:r>
              <a:rPr lang="en-US" altLang="zh-TW" dirty="0" smtClean="0"/>
              <a:t>?</a:t>
            </a:r>
            <a:endParaRPr lang="zh-TW" altLang="en-US" dirty="0"/>
          </a:p>
        </p:txBody>
      </p:sp>
      <p:sp>
        <p:nvSpPr>
          <p:cNvPr id="3" name="內容版面配置區 2"/>
          <p:cNvSpPr>
            <a:spLocks noGrp="1"/>
          </p:cNvSpPr>
          <p:nvPr>
            <p:ph idx="1"/>
          </p:nvPr>
        </p:nvSpPr>
        <p:spPr>
          <a:xfrm>
            <a:off x="359229" y="1461407"/>
            <a:ext cx="4617932" cy="4715556"/>
          </a:xfrm>
        </p:spPr>
        <p:txBody>
          <a:bodyPr/>
          <a:lstStyle/>
          <a:p>
            <a:r>
              <a:rPr lang="zh-TW" altLang="en-US" dirty="0" smtClean="0"/>
              <a:t>一種程式設計典範。</a:t>
            </a:r>
            <a:endParaRPr lang="en-US" altLang="zh-TW" dirty="0" smtClean="0"/>
          </a:p>
          <a:p>
            <a:pPr lvl="1"/>
            <a:r>
              <a:rPr lang="en-US" altLang="zh-TW" dirty="0" smtClean="0"/>
              <a:t>1970 </a:t>
            </a:r>
            <a:r>
              <a:rPr lang="zh-TW" altLang="en-US" dirty="0" smtClean="0"/>
              <a:t>年代就有了。</a:t>
            </a:r>
            <a:endParaRPr lang="en-US" altLang="zh-TW" dirty="0" smtClean="0"/>
          </a:p>
          <a:p>
            <a:r>
              <a:rPr lang="zh-TW" altLang="en-US" dirty="0" smtClean="0"/>
              <a:t>不是用來找你麻煩的。</a:t>
            </a:r>
            <a:endParaRPr lang="en-US" altLang="zh-TW" dirty="0" smtClean="0"/>
          </a:p>
          <a:p>
            <a:pPr lvl="1"/>
            <a:r>
              <a:rPr lang="zh-TW" altLang="en-US" dirty="0" smtClean="0"/>
              <a:t>更清楚的程式職責。</a:t>
            </a:r>
            <a:endParaRPr lang="en-US" altLang="zh-TW" dirty="0" smtClean="0"/>
          </a:p>
          <a:p>
            <a:pPr lvl="1"/>
            <a:r>
              <a:rPr lang="zh-TW" altLang="en-US" dirty="0" smtClean="0"/>
              <a:t>可測試性 </a:t>
            </a:r>
            <a:r>
              <a:rPr lang="en-US" altLang="zh-TW" dirty="0" smtClean="0"/>
              <a:t>(Testability)</a:t>
            </a:r>
            <a:r>
              <a:rPr lang="zh-TW" altLang="en-US" dirty="0" smtClean="0"/>
              <a:t>。</a:t>
            </a:r>
            <a:endParaRPr lang="en-US" altLang="zh-TW" dirty="0" smtClean="0"/>
          </a:p>
          <a:p>
            <a:r>
              <a:rPr lang="zh-TW" altLang="en-US" dirty="0" smtClean="0"/>
              <a:t>習慣的改變。</a:t>
            </a:r>
            <a:endParaRPr lang="en-US" altLang="zh-TW" dirty="0" smtClean="0"/>
          </a:p>
          <a:p>
            <a:pPr lvl="1"/>
            <a:r>
              <a:rPr lang="zh-TW" altLang="en-US" dirty="0" smtClean="0"/>
              <a:t>這是 </a:t>
            </a:r>
            <a:r>
              <a:rPr lang="en-US" altLang="zh-TW" dirty="0" smtClean="0"/>
              <a:t>Web Form </a:t>
            </a:r>
            <a:r>
              <a:rPr lang="zh-TW" altLang="en-US" dirty="0" smtClean="0"/>
              <a:t>開發人員進階的關卡。</a:t>
            </a:r>
            <a:endParaRPr lang="zh-TW" altLang="en-US" dirty="0"/>
          </a:p>
        </p:txBody>
      </p:sp>
      <p:pic>
        <p:nvPicPr>
          <p:cNvPr id="1026" name="Picture 2" descr="http://big5.sznews.com/horoscope/images/attachement/jpg/site3/20110104/00142245f0fb0e8ccc155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7161" y="1623672"/>
            <a:ext cx="3914775" cy="439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39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Web Form </a:t>
            </a:r>
            <a:r>
              <a:rPr lang="zh-TW" altLang="en-US" dirty="0" smtClean="0"/>
              <a:t>的角度</a:t>
            </a:r>
            <a:r>
              <a:rPr lang="en-US" altLang="zh-TW" dirty="0" smtClean="0"/>
              <a:t>… </a:t>
            </a:r>
            <a:endParaRPr lang="zh-TW" altLang="en-US" dirty="0"/>
          </a:p>
        </p:txBody>
      </p:sp>
      <p:sp>
        <p:nvSpPr>
          <p:cNvPr id="3" name="內容版面配置區 2"/>
          <p:cNvSpPr>
            <a:spLocks noGrp="1"/>
          </p:cNvSpPr>
          <p:nvPr>
            <p:ph idx="1"/>
          </p:nvPr>
        </p:nvSpPr>
        <p:spPr/>
        <p:txBody>
          <a:bodyPr/>
          <a:lstStyle/>
          <a:p>
            <a:r>
              <a:rPr lang="en-US" altLang="zh-TW" dirty="0" smtClean="0"/>
              <a:t>MVC </a:t>
            </a:r>
            <a:r>
              <a:rPr lang="zh-TW" altLang="en-US" dirty="0" smtClean="0"/>
              <a:t>應用程式沒有控制項。</a:t>
            </a:r>
            <a:endParaRPr lang="en-US" altLang="zh-TW" dirty="0" smtClean="0"/>
          </a:p>
          <a:p>
            <a:pPr lvl="1"/>
            <a:r>
              <a:rPr lang="en-US" altLang="zh-TW" dirty="0" smtClean="0"/>
              <a:t>ASP.NET Web Form </a:t>
            </a:r>
            <a:r>
              <a:rPr lang="zh-TW" altLang="en-US" dirty="0" smtClean="0"/>
              <a:t>有一堆控制項。</a:t>
            </a:r>
            <a:endParaRPr lang="en-US" altLang="zh-TW" dirty="0" smtClean="0"/>
          </a:p>
          <a:p>
            <a:pPr lvl="1"/>
            <a:r>
              <a:rPr lang="zh-TW" altLang="en-US" dirty="0" smtClean="0"/>
              <a:t>必須聽命於控制項。</a:t>
            </a:r>
            <a:endParaRPr lang="en-US" altLang="zh-TW" dirty="0" smtClean="0"/>
          </a:p>
          <a:p>
            <a:r>
              <a:rPr lang="en-US" altLang="zh-TW" dirty="0" smtClean="0"/>
              <a:t>MVC </a:t>
            </a:r>
            <a:r>
              <a:rPr lang="zh-TW" altLang="en-US" dirty="0" smtClean="0"/>
              <a:t>的職責分明。</a:t>
            </a:r>
            <a:endParaRPr lang="en-US" altLang="zh-TW" dirty="0" smtClean="0"/>
          </a:p>
          <a:p>
            <a:pPr lvl="1"/>
            <a:r>
              <a:rPr lang="en-US" altLang="zh-TW" dirty="0" smtClean="0"/>
              <a:t>ASP.NET Web Form </a:t>
            </a:r>
            <a:r>
              <a:rPr lang="zh-TW" altLang="en-US" dirty="0" smtClean="0"/>
              <a:t>的職責混合 </a:t>
            </a:r>
            <a:r>
              <a:rPr lang="en-US" altLang="zh-TW" dirty="0" smtClean="0"/>
              <a:t>(</a:t>
            </a:r>
            <a:r>
              <a:rPr lang="en-US" altLang="zh-TW" dirty="0" err="1" smtClean="0"/>
              <a:t>Page_Load</a:t>
            </a:r>
            <a:r>
              <a:rPr lang="en-US" altLang="zh-TW" dirty="0"/>
              <a:t> </a:t>
            </a:r>
            <a:r>
              <a:rPr lang="en-US" altLang="zh-TW" dirty="0" smtClean="0"/>
              <a:t>Only…)</a:t>
            </a:r>
          </a:p>
          <a:p>
            <a:pPr lvl="1"/>
            <a:r>
              <a:rPr lang="zh-TW" altLang="en-US" dirty="0" smtClean="0"/>
              <a:t>要付出很多的心血才能職責分明。</a:t>
            </a:r>
            <a:endParaRPr lang="en-US" altLang="zh-TW" dirty="0" smtClean="0"/>
          </a:p>
          <a:p>
            <a:r>
              <a:rPr lang="en-US" altLang="zh-TW" dirty="0" smtClean="0"/>
              <a:t>MVC </a:t>
            </a:r>
            <a:r>
              <a:rPr lang="zh-TW" altLang="en-US" dirty="0" smtClean="0"/>
              <a:t>不好學。</a:t>
            </a:r>
            <a:endParaRPr lang="en-US" altLang="zh-TW" dirty="0" smtClean="0"/>
          </a:p>
          <a:p>
            <a:pPr lvl="1"/>
            <a:r>
              <a:rPr lang="zh-TW" altLang="en-US" dirty="0" smtClean="0"/>
              <a:t>其實是因為積習難改。</a:t>
            </a:r>
            <a:endParaRPr lang="zh-TW" altLang="en-US" dirty="0"/>
          </a:p>
        </p:txBody>
      </p:sp>
    </p:spTree>
    <p:extLst>
      <p:ext uri="{BB962C8B-B14F-4D97-AF65-F5344CB8AC3E}">
        <p14:creationId xmlns:p14="http://schemas.microsoft.com/office/powerpoint/2010/main" val="392972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什麼是 </a:t>
            </a:r>
            <a:r>
              <a:rPr lang="en-US" altLang="zh-TW" dirty="0" smtClean="0"/>
              <a:t>ASP.NET MVC?</a:t>
            </a:r>
            <a:endParaRPr lang="zh-TW" altLang="en-US" dirty="0"/>
          </a:p>
        </p:txBody>
      </p:sp>
      <p:sp>
        <p:nvSpPr>
          <p:cNvPr id="3" name="內容版面配置區 2"/>
          <p:cNvSpPr>
            <a:spLocks noGrp="1"/>
          </p:cNvSpPr>
          <p:nvPr>
            <p:ph idx="1"/>
          </p:nvPr>
        </p:nvSpPr>
        <p:spPr/>
        <p:txBody>
          <a:bodyPr/>
          <a:lstStyle/>
          <a:p>
            <a:r>
              <a:rPr lang="zh-TW" altLang="en-US" dirty="0" smtClean="0"/>
              <a:t>以 </a:t>
            </a:r>
            <a:r>
              <a:rPr lang="en-US" altLang="zh-TW" dirty="0" smtClean="0"/>
              <a:t>ASP.NET </a:t>
            </a:r>
            <a:r>
              <a:rPr lang="zh-TW" altLang="en-US" dirty="0" smtClean="0"/>
              <a:t>技術實作的 </a:t>
            </a:r>
            <a:r>
              <a:rPr lang="en-US" altLang="zh-TW" dirty="0" smtClean="0"/>
              <a:t>MVC Pattern</a:t>
            </a:r>
            <a:r>
              <a:rPr lang="zh-TW" altLang="en-US" dirty="0" smtClean="0"/>
              <a:t>。</a:t>
            </a:r>
            <a:endParaRPr lang="en-US" altLang="zh-TW" dirty="0" smtClean="0"/>
          </a:p>
          <a:p>
            <a:pPr lvl="1"/>
            <a:r>
              <a:rPr lang="en-US" altLang="zh-TW" dirty="0" smtClean="0"/>
              <a:t>2007 </a:t>
            </a:r>
            <a:r>
              <a:rPr lang="zh-TW" altLang="en-US" dirty="0" smtClean="0"/>
              <a:t>年底開始研發，</a:t>
            </a:r>
            <a:r>
              <a:rPr lang="en-US" altLang="zh-TW" dirty="0" smtClean="0"/>
              <a:t>2009 </a:t>
            </a:r>
            <a:r>
              <a:rPr lang="zh-TW" altLang="en-US" dirty="0" smtClean="0"/>
              <a:t>年才釋出首版。</a:t>
            </a:r>
            <a:endParaRPr lang="en-US" altLang="zh-TW" dirty="0" smtClean="0"/>
          </a:p>
          <a:p>
            <a:pPr lvl="1"/>
            <a:r>
              <a:rPr lang="zh-TW" altLang="en-US" dirty="0" smtClean="0"/>
              <a:t>最新版為 </a:t>
            </a:r>
            <a:r>
              <a:rPr lang="en-US" altLang="zh-TW" dirty="0" smtClean="0"/>
              <a:t>5.0</a:t>
            </a:r>
            <a:r>
              <a:rPr lang="zh-TW" altLang="en-US" dirty="0" smtClean="0"/>
              <a:t>。</a:t>
            </a:r>
            <a:endParaRPr lang="en-US" altLang="zh-TW" dirty="0" smtClean="0"/>
          </a:p>
          <a:p>
            <a:r>
              <a:rPr lang="zh-TW" altLang="en-US" dirty="0" smtClean="0"/>
              <a:t>職責分明</a:t>
            </a:r>
            <a:endParaRPr lang="en-US" altLang="zh-TW" dirty="0" smtClean="0"/>
          </a:p>
          <a:p>
            <a:pPr lvl="1"/>
            <a:r>
              <a:rPr lang="en-US" altLang="zh-TW" dirty="0" smtClean="0"/>
              <a:t>Model, View, Controller</a:t>
            </a:r>
            <a:r>
              <a:rPr lang="zh-TW" altLang="en-US" dirty="0" smtClean="0"/>
              <a:t>，之間互不相依。</a:t>
            </a:r>
            <a:endParaRPr lang="en-US" altLang="zh-TW" dirty="0" smtClean="0"/>
          </a:p>
          <a:p>
            <a:pPr lvl="1"/>
            <a:r>
              <a:rPr lang="zh-TW" altLang="en-US" dirty="0" smtClean="0"/>
              <a:t>比 </a:t>
            </a:r>
            <a:r>
              <a:rPr lang="en-US" altLang="zh-TW" dirty="0" smtClean="0"/>
              <a:t>Web Form </a:t>
            </a:r>
            <a:r>
              <a:rPr lang="zh-TW" altLang="en-US" dirty="0" smtClean="0"/>
              <a:t>更高的彈性。</a:t>
            </a:r>
            <a:endParaRPr lang="en-US" altLang="zh-TW" dirty="0" smtClean="0"/>
          </a:p>
          <a:p>
            <a:r>
              <a:rPr lang="zh-TW" altLang="en-US" dirty="0" smtClean="0"/>
              <a:t>相容於現有的 </a:t>
            </a:r>
            <a:r>
              <a:rPr lang="en-US" altLang="zh-TW" dirty="0" smtClean="0"/>
              <a:t>ASP.NET </a:t>
            </a:r>
            <a:r>
              <a:rPr lang="zh-TW" altLang="en-US" dirty="0" smtClean="0"/>
              <a:t>基本功能。</a:t>
            </a:r>
            <a:endParaRPr lang="en-US" altLang="zh-TW" dirty="0" smtClean="0"/>
          </a:p>
          <a:p>
            <a:r>
              <a:rPr lang="zh-TW" altLang="en-US" dirty="0" smtClean="0"/>
              <a:t>可客製化程度更高。</a:t>
            </a:r>
            <a:endParaRPr lang="en-US" altLang="zh-TW" dirty="0" smtClean="0"/>
          </a:p>
        </p:txBody>
      </p:sp>
    </p:spTree>
    <p:extLst>
      <p:ext uri="{BB962C8B-B14F-4D97-AF65-F5344CB8AC3E}">
        <p14:creationId xmlns:p14="http://schemas.microsoft.com/office/powerpoint/2010/main" val="419496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為什麼要用</a:t>
            </a:r>
            <a:r>
              <a:rPr lang="en-US" altLang="zh-TW" dirty="0" smtClean="0"/>
              <a:t> ASP.NET MVC?</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smtClean="0"/>
              <a:t>習慣取代配置 </a:t>
            </a:r>
            <a:r>
              <a:rPr lang="en-US" altLang="zh-TW" dirty="0" smtClean="0"/>
              <a:t>(Convention over Configuration)</a:t>
            </a:r>
            <a:r>
              <a:rPr lang="zh-TW" altLang="en-US" dirty="0" smtClean="0"/>
              <a:t>。</a:t>
            </a:r>
            <a:endParaRPr lang="en-US" altLang="zh-TW" dirty="0" smtClean="0"/>
          </a:p>
          <a:p>
            <a:pPr lvl="1"/>
            <a:r>
              <a:rPr lang="zh-TW" altLang="en-US" dirty="0" smtClean="0"/>
              <a:t>依規則配置程式即可。</a:t>
            </a:r>
            <a:endParaRPr lang="en-US" altLang="zh-TW" dirty="0" smtClean="0"/>
          </a:p>
          <a:p>
            <a:r>
              <a:rPr lang="zh-TW" altLang="en-US" dirty="0" smtClean="0"/>
              <a:t>輕量化：</a:t>
            </a:r>
            <a:endParaRPr lang="en-US" altLang="zh-TW" dirty="0" smtClean="0"/>
          </a:p>
          <a:p>
            <a:pPr lvl="1"/>
            <a:r>
              <a:rPr lang="zh-TW" altLang="en-US" dirty="0" smtClean="0"/>
              <a:t>拋棄肥大的 </a:t>
            </a:r>
            <a:r>
              <a:rPr lang="en-US" altLang="zh-TW" dirty="0" err="1" smtClean="0"/>
              <a:t>ViewState</a:t>
            </a:r>
            <a:r>
              <a:rPr lang="zh-TW" altLang="en-US" dirty="0" smtClean="0"/>
              <a:t>。</a:t>
            </a:r>
            <a:endParaRPr lang="en-US" altLang="zh-TW" dirty="0" smtClean="0"/>
          </a:p>
          <a:p>
            <a:pPr lvl="1"/>
            <a:r>
              <a:rPr lang="zh-TW" altLang="en-US" dirty="0" smtClean="0"/>
              <a:t>套版時比 </a:t>
            </a:r>
            <a:r>
              <a:rPr lang="en-US" altLang="zh-TW" dirty="0" smtClean="0"/>
              <a:t>Web Form </a:t>
            </a:r>
            <a:r>
              <a:rPr lang="zh-TW" altLang="en-US" dirty="0" smtClean="0"/>
              <a:t>更快更輕鬆。</a:t>
            </a:r>
            <a:endParaRPr lang="en-US" altLang="zh-TW" dirty="0" smtClean="0"/>
          </a:p>
          <a:p>
            <a:pPr lvl="1"/>
            <a:r>
              <a:rPr lang="zh-TW" altLang="en-US" dirty="0" smtClean="0"/>
              <a:t>強型別的支援 </a:t>
            </a:r>
            <a:r>
              <a:rPr lang="en-US" altLang="zh-TW" dirty="0" smtClean="0"/>
              <a:t>(coding by </a:t>
            </a:r>
            <a:r>
              <a:rPr lang="en-US" altLang="zh-TW" dirty="0" err="1"/>
              <a:t>I</a:t>
            </a:r>
            <a:r>
              <a:rPr lang="en-US" altLang="zh-TW" dirty="0" err="1" smtClean="0"/>
              <a:t>ntellisense</a:t>
            </a:r>
            <a:r>
              <a:rPr lang="en-US" altLang="zh-TW" dirty="0" smtClean="0"/>
              <a:t>)</a:t>
            </a:r>
            <a:r>
              <a:rPr lang="zh-TW" altLang="en-US" dirty="0" smtClean="0"/>
              <a:t>。</a:t>
            </a:r>
            <a:endParaRPr lang="en-US" altLang="zh-TW" dirty="0" smtClean="0"/>
          </a:p>
          <a:p>
            <a:r>
              <a:rPr lang="zh-TW" altLang="en-US" dirty="0" smtClean="0"/>
              <a:t>物件導向的強化：</a:t>
            </a:r>
            <a:endParaRPr lang="en-US" altLang="zh-TW" dirty="0" smtClean="0"/>
          </a:p>
          <a:p>
            <a:pPr lvl="1"/>
            <a:r>
              <a:rPr lang="zh-TW" altLang="en-US" dirty="0" smtClean="0"/>
              <a:t>職責分明。</a:t>
            </a:r>
            <a:endParaRPr lang="en-US" altLang="zh-TW" dirty="0" smtClean="0"/>
          </a:p>
          <a:p>
            <a:pPr lvl="1"/>
            <a:r>
              <a:rPr lang="zh-TW" altLang="en-US" dirty="0" smtClean="0"/>
              <a:t>更具彈性。</a:t>
            </a:r>
            <a:endParaRPr lang="en-US" altLang="zh-TW" dirty="0" smtClean="0"/>
          </a:p>
          <a:p>
            <a:pPr lvl="1"/>
            <a:r>
              <a:rPr lang="zh-TW" altLang="en-US" dirty="0" smtClean="0"/>
              <a:t>可測試。</a:t>
            </a:r>
            <a:endParaRPr lang="zh-TW" altLang="en-US" dirty="0"/>
          </a:p>
        </p:txBody>
      </p:sp>
    </p:spTree>
    <p:extLst>
      <p:ext uri="{BB962C8B-B14F-4D97-AF65-F5344CB8AC3E}">
        <p14:creationId xmlns:p14="http://schemas.microsoft.com/office/powerpoint/2010/main" val="417783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習慣取代配置</a:t>
            </a:r>
            <a:endParaRPr lang="zh-TW" altLang="en-US" dirty="0"/>
          </a:p>
        </p:txBody>
      </p:sp>
      <p:sp>
        <p:nvSpPr>
          <p:cNvPr id="3" name="內容版面配置區 2"/>
          <p:cNvSpPr>
            <a:spLocks noGrp="1"/>
          </p:cNvSpPr>
          <p:nvPr>
            <p:ph idx="1"/>
          </p:nvPr>
        </p:nvSpPr>
        <p:spPr>
          <a:xfrm>
            <a:off x="359229" y="1461407"/>
            <a:ext cx="5637917" cy="4715556"/>
          </a:xfrm>
        </p:spPr>
        <p:txBody>
          <a:bodyPr/>
          <a:lstStyle/>
          <a:p>
            <a:r>
              <a:rPr lang="zh-TW" altLang="en-US" dirty="0" smtClean="0"/>
              <a:t>專案結構</a:t>
            </a:r>
            <a:endParaRPr lang="en-US" altLang="zh-TW" dirty="0" smtClean="0"/>
          </a:p>
          <a:p>
            <a:pPr lvl="1"/>
            <a:r>
              <a:rPr lang="zh-TW" altLang="en-US" dirty="0" smtClean="0"/>
              <a:t>東西該擺哪就擺哪。</a:t>
            </a:r>
            <a:endParaRPr lang="en-US" altLang="zh-TW" dirty="0" smtClean="0"/>
          </a:p>
          <a:p>
            <a:pPr lvl="1"/>
            <a:r>
              <a:rPr lang="zh-TW" altLang="en-US" dirty="0" smtClean="0"/>
              <a:t>容易尋找。</a:t>
            </a:r>
            <a:endParaRPr lang="en-US" altLang="zh-TW" dirty="0" smtClean="0"/>
          </a:p>
          <a:p>
            <a:r>
              <a:rPr lang="zh-TW" altLang="en-US" dirty="0" smtClean="0"/>
              <a:t>命名規則</a:t>
            </a:r>
            <a:endParaRPr lang="en-US" altLang="zh-TW" dirty="0" smtClean="0"/>
          </a:p>
          <a:p>
            <a:pPr lvl="1"/>
            <a:r>
              <a:rPr lang="en-US" altLang="zh-TW" dirty="0" smtClean="0"/>
              <a:t>Controller </a:t>
            </a:r>
            <a:r>
              <a:rPr lang="zh-TW" altLang="en-US" dirty="0" smtClean="0"/>
              <a:t>的命名一定要有 </a:t>
            </a:r>
            <a:r>
              <a:rPr lang="en-US" altLang="zh-TW" dirty="0" smtClean="0"/>
              <a:t>“Controller”</a:t>
            </a:r>
            <a:r>
              <a:rPr lang="zh-TW" altLang="en-US" dirty="0" smtClean="0"/>
              <a:t>。</a:t>
            </a:r>
            <a:endParaRPr lang="en-US" altLang="zh-TW" dirty="0" smtClean="0"/>
          </a:p>
          <a:p>
            <a:pPr lvl="1"/>
            <a:r>
              <a:rPr lang="zh-TW" altLang="en-US" dirty="0" smtClean="0"/>
              <a:t>共用的 </a:t>
            </a:r>
            <a:r>
              <a:rPr lang="en-US" altLang="zh-TW" dirty="0" smtClean="0"/>
              <a:t>View </a:t>
            </a:r>
            <a:r>
              <a:rPr lang="zh-TW" altLang="en-US" dirty="0" smtClean="0"/>
              <a:t>一定要用 </a:t>
            </a:r>
            <a:r>
              <a:rPr lang="en-US" altLang="zh-TW" dirty="0" smtClean="0"/>
              <a:t>“_” </a:t>
            </a:r>
            <a:r>
              <a:rPr lang="zh-TW" altLang="en-US" dirty="0" smtClean="0"/>
              <a:t>開頭。</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6472587" y="1202556"/>
            <a:ext cx="2304020" cy="5561933"/>
          </a:xfrm>
          <a:prstGeom prst="rect">
            <a:avLst/>
          </a:prstGeom>
        </p:spPr>
      </p:pic>
    </p:spTree>
    <p:extLst>
      <p:ext uri="{BB962C8B-B14F-4D97-AF65-F5344CB8AC3E}">
        <p14:creationId xmlns:p14="http://schemas.microsoft.com/office/powerpoint/2010/main" val="2786505303"/>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TotalTime>
  <Words>1740</Words>
  <Application>Microsoft Office PowerPoint</Application>
  <PresentationFormat>如螢幕大小 (4:3)</PresentationFormat>
  <Paragraphs>280</Paragraphs>
  <Slides>42</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42</vt:i4>
      </vt:variant>
    </vt:vector>
  </HeadingPairs>
  <TitlesOfParts>
    <vt:vector size="49" baseType="lpstr">
      <vt:lpstr>微軟正黑體</vt:lpstr>
      <vt:lpstr>新細明體</vt:lpstr>
      <vt:lpstr>Arial</vt:lpstr>
      <vt:lpstr>Calibri</vt:lpstr>
      <vt:lpstr>Segoe UI</vt:lpstr>
      <vt:lpstr>Segoe UI Light</vt:lpstr>
      <vt:lpstr>Office 佈景主題</vt:lpstr>
      <vt:lpstr>PowerPoint 簡報</vt:lpstr>
      <vt:lpstr>進入 ASP.NET MVC 5 的世界</vt:lpstr>
      <vt:lpstr>Agenda</vt:lpstr>
      <vt:lpstr>課程目標</vt:lpstr>
      <vt:lpstr>MVC 是啥?</vt:lpstr>
      <vt:lpstr>Web Form 的角度… </vt:lpstr>
      <vt:lpstr>什麼是 ASP.NET MVC?</vt:lpstr>
      <vt:lpstr>為什麼要用 ASP.NET MVC?</vt:lpstr>
      <vt:lpstr>習慣取代配置</vt:lpstr>
      <vt:lpstr>PowerPoint 簡報</vt:lpstr>
      <vt:lpstr>Model</vt:lpstr>
      <vt:lpstr>Controller</vt:lpstr>
      <vt:lpstr>Controller 與 Model 互動</vt:lpstr>
      <vt:lpstr>PowerPoint 簡報</vt:lpstr>
      <vt:lpstr>View</vt:lpstr>
      <vt:lpstr>View</vt:lpstr>
      <vt:lpstr>View</vt:lpstr>
      <vt:lpstr>PowerPoint 簡報</vt:lpstr>
      <vt:lpstr>ASP.NET Routing</vt:lpstr>
      <vt:lpstr>ASP.NET Routing</vt:lpstr>
      <vt:lpstr>ASP.NET Routing</vt:lpstr>
      <vt:lpstr>Area</vt:lpstr>
      <vt:lpstr>PowerPoint 簡報</vt:lpstr>
      <vt:lpstr>ASP.NET MVC 5</vt:lpstr>
      <vt:lpstr>One ASP.NET</vt:lpstr>
      <vt:lpstr>One ASP.NET</vt:lpstr>
      <vt:lpstr>One ASP.NET</vt:lpstr>
      <vt:lpstr>One ASP.NET</vt:lpstr>
      <vt:lpstr>OWIN (Open Web Interface for .NET)</vt:lpstr>
      <vt:lpstr>MVC 5 Scaffolding</vt:lpstr>
      <vt:lpstr>PowerPoint 簡報</vt:lpstr>
      <vt:lpstr>MVC 5 的過濾器</vt:lpstr>
      <vt:lpstr>PowerPoint 簡報</vt:lpstr>
      <vt:lpstr>Web API 2</vt:lpstr>
      <vt:lpstr>PowerPoint 簡報</vt:lpstr>
      <vt:lpstr>ASP.NET Identity</vt:lpstr>
      <vt:lpstr>自訂會員資料欄位</vt:lpstr>
      <vt:lpstr>PowerPoint 簡報</vt:lpstr>
      <vt:lpstr>總結</vt:lpstr>
      <vt:lpstr>References</vt:lpstr>
      <vt:lpstr>學習 MVC，你可以選擇…</vt:lpstr>
      <vt:lpstr>PowerPoint 簡報</vt:lpstr>
    </vt:vector>
  </TitlesOfParts>
  <Company>小朱軟體技術工坊</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小朱</dc:creator>
  <cp:lastModifiedBy>小朱</cp:lastModifiedBy>
  <cp:revision>38</cp:revision>
  <dcterms:created xsi:type="dcterms:W3CDTF">2013-11-30T08:20:16Z</dcterms:created>
  <dcterms:modified xsi:type="dcterms:W3CDTF">2013-12-06T04:54:09Z</dcterms:modified>
</cp:coreProperties>
</file>