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256" r:id="rId3"/>
    <p:sldId id="258" r:id="rId4"/>
    <p:sldId id="300" r:id="rId5"/>
    <p:sldId id="259" r:id="rId6"/>
    <p:sldId id="260" r:id="rId7"/>
    <p:sldId id="261" r:id="rId8"/>
    <p:sldId id="262" r:id="rId9"/>
    <p:sldId id="263" r:id="rId10"/>
    <p:sldId id="264" r:id="rId11"/>
    <p:sldId id="265" r:id="rId12"/>
    <p:sldId id="266" r:id="rId13"/>
    <p:sldId id="267" r:id="rId14"/>
    <p:sldId id="301"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 id="283" r:id="rId29"/>
    <p:sldId id="281" r:id="rId30"/>
    <p:sldId id="282"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8" r:id="rId45"/>
    <p:sldId id="299" r:id="rId4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4B22D2A8-0255-40A3-97D7-A8729936992A}">
          <p14:sldIdLst>
            <p14:sldId id="257"/>
            <p14:sldId id="256"/>
            <p14:sldId id="258"/>
            <p14:sldId id="300"/>
            <p14:sldId id="259"/>
            <p14:sldId id="260"/>
            <p14:sldId id="261"/>
            <p14:sldId id="262"/>
            <p14:sldId id="263"/>
            <p14:sldId id="264"/>
            <p14:sldId id="265"/>
            <p14:sldId id="266"/>
            <p14:sldId id="267"/>
            <p14:sldId id="301"/>
            <p14:sldId id="268"/>
            <p14:sldId id="269"/>
            <p14:sldId id="270"/>
            <p14:sldId id="271"/>
            <p14:sldId id="272"/>
            <p14:sldId id="273"/>
            <p14:sldId id="274"/>
            <p14:sldId id="275"/>
            <p14:sldId id="276"/>
            <p14:sldId id="277"/>
            <p14:sldId id="278"/>
            <p14:sldId id="280"/>
            <p14:sldId id="279"/>
            <p14:sldId id="283"/>
            <p14:sldId id="281"/>
            <p14:sldId id="282"/>
            <p14:sldId id="284"/>
            <p14:sldId id="285"/>
            <p14:sldId id="286"/>
            <p14:sldId id="287"/>
            <p14:sldId id="288"/>
            <p14:sldId id="289"/>
            <p14:sldId id="290"/>
            <p14:sldId id="291"/>
            <p14:sldId id="292"/>
            <p14:sldId id="293"/>
            <p14:sldId id="294"/>
            <p14:sldId id="295"/>
            <p14:sldId id="296"/>
            <p14:sldId id="298"/>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4" autoAdjust="0"/>
    <p:restoredTop sz="94660"/>
  </p:normalViewPr>
  <p:slideViewPr>
    <p:cSldViewPr snapToGrid="0">
      <p:cViewPr varScale="1">
        <p:scale>
          <a:sx n="96" d="100"/>
          <a:sy n="96" d="100"/>
        </p:scale>
        <p:origin x="10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0892A-4E9C-457B-9AE9-C5C26A418A17}" type="datetimeFigureOut">
              <a:rPr lang="zh-TW" altLang="en-US" smtClean="0"/>
              <a:t>2013/12/6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92656-1767-4966-8B81-D4CFEBFDCBD4}" type="slidenum">
              <a:rPr lang="zh-TW" altLang="en-US" smtClean="0"/>
              <a:t>‹#›</a:t>
            </a:fld>
            <a:endParaRPr lang="zh-TW" altLang="en-US"/>
          </a:p>
        </p:txBody>
      </p:sp>
    </p:spTree>
    <p:extLst>
      <p:ext uri="{BB962C8B-B14F-4D97-AF65-F5344CB8AC3E}">
        <p14:creationId xmlns:p14="http://schemas.microsoft.com/office/powerpoint/2010/main" val="2467803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45</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solidFill>
                  <a:prstClr val="black"/>
                </a:solidFill>
              </a:rPr>
              <a:pPr/>
              <a:t>12/6/2013 10:12 AM</a:t>
            </a:fld>
            <a:endParaRPr lang="en-US" dirty="0">
              <a:solidFill>
                <a:prstClr val="black"/>
              </a:solidFill>
            </a:endParaRPr>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gradFill>
                <a:gsLst>
                  <a:gs pos="1250">
                    <a:prstClr val="black"/>
                  </a:gs>
                  <a:gs pos="100000">
                    <a:prstClr val="black"/>
                  </a:gs>
                </a:gsLst>
                <a:lin ang="5400000" scaled="0"/>
              </a:gradFill>
            </a:endParaRPr>
          </a:p>
        </p:txBody>
      </p:sp>
    </p:spTree>
    <p:extLst>
      <p:ext uri="{BB962C8B-B14F-4D97-AF65-F5344CB8AC3E}">
        <p14:creationId xmlns:p14="http://schemas.microsoft.com/office/powerpoint/2010/main" val="81885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rgbClr val="67217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20266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7" y="228600"/>
            <a:ext cx="8363938" cy="609398"/>
          </a:xfrm>
        </p:spPr>
        <p:txBody>
          <a:bodyPr/>
          <a:lstStyle>
            <a:lvl1pPr>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7" y="1447800"/>
            <a:ext cx="8363938" cy="221443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2163713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605674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a:lnSpc>
                <a:spcPct val="125000"/>
              </a:lnSpc>
              <a:defRPr>
                <a:solidFill>
                  <a:schemeClr val="tx1"/>
                </a:solidFill>
              </a:defRPr>
            </a:lvl1pPr>
            <a:lvl2pPr>
              <a:lnSpc>
                <a:spcPct val="125000"/>
              </a:lnSpc>
              <a:defRPr>
                <a:solidFill>
                  <a:schemeClr val="tx1"/>
                </a:solidFill>
              </a:defRPr>
            </a:lvl2pPr>
            <a:lvl3pPr>
              <a:lnSpc>
                <a:spcPct val="125000"/>
              </a:lnSpc>
              <a:defRPr>
                <a:solidFill>
                  <a:schemeClr val="tx1"/>
                </a:solidFill>
              </a:defRPr>
            </a:lvl3pPr>
            <a:lvl4pPr>
              <a:lnSpc>
                <a:spcPct val="125000"/>
              </a:lnSpc>
              <a:defRPr>
                <a:solidFill>
                  <a:schemeClr val="tx1"/>
                </a:solidFill>
              </a:defRPr>
            </a:lvl4pPr>
            <a:lvl5pPr>
              <a:lnSpc>
                <a:spcPct val="125000"/>
              </a:lnSpc>
              <a:defRPr>
                <a:solidFill>
                  <a:schemeClr val="tx1"/>
                </a:solidFill>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0288244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rgbClr val="67217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416187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359229" y="1477736"/>
            <a:ext cx="4155621" cy="469922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49" y="1477736"/>
            <a:ext cx="4147457" cy="4699227"/>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5" name="Date Placeholder 4"/>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28877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319597" y="104775"/>
            <a:ext cx="8579473" cy="981075"/>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318405" y="1329078"/>
            <a:ext cx="41785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319597" y="2319678"/>
            <a:ext cx="4178585" cy="3869985"/>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329078"/>
            <a:ext cx="42699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319678"/>
            <a:ext cx="4269920" cy="3869985"/>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7" name="Date Placeholder 6"/>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996174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249372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37046652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自訂版面配置">
    <p:spTree>
      <p:nvGrpSpPr>
        <p:cNvPr id="1" name=""/>
        <p:cNvGrpSpPr/>
        <p:nvPr/>
      </p:nvGrpSpPr>
      <p:grpSpPr>
        <a:xfrm>
          <a:off x="0" y="0"/>
          <a:ext cx="0" cy="0"/>
          <a:chOff x="0" y="0"/>
          <a:chExt cx="0" cy="0"/>
        </a:xfrm>
      </p:grpSpPr>
      <p:sp>
        <p:nvSpPr>
          <p:cNvPr id="10" name="矩形 9"/>
          <p:cNvSpPr/>
          <p:nvPr userDrawn="1"/>
        </p:nvSpPr>
        <p:spPr>
          <a:xfrm>
            <a:off x="0" y="1298121"/>
            <a:ext cx="9144000" cy="1273629"/>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Title 1"/>
          <p:cNvSpPr txBox="1">
            <a:spLocks/>
          </p:cNvSpPr>
          <p:nvPr userDrawn="1"/>
        </p:nvSpPr>
        <p:spPr>
          <a:xfrm>
            <a:off x="363311" y="1473652"/>
            <a:ext cx="8417378" cy="9225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6000" dirty="0" smtClean="0">
                <a:solidFill>
                  <a:schemeClr val="bg1"/>
                </a:solidFill>
                <a:latin typeface="Segoe UI" panose="020B0502040204020203" pitchFamily="34" charset="0"/>
                <a:cs typeface="Segoe UI" panose="020B0502040204020203" pitchFamily="34" charset="0"/>
              </a:rPr>
              <a:t>demo</a:t>
            </a:r>
            <a:endParaRPr lang="en-US" sz="6000" dirty="0">
              <a:solidFill>
                <a:schemeClr val="bg1"/>
              </a:solidFill>
              <a:latin typeface="Segoe UI" panose="020B0502040204020203" pitchFamily="34" charset="0"/>
              <a:cs typeface="Segoe UI" panose="020B0502040204020203" pitchFamily="34" charset="0"/>
            </a:endParaRPr>
          </a:p>
        </p:txBody>
      </p:sp>
      <p:sp>
        <p:nvSpPr>
          <p:cNvPr id="16" name="內容版面配置區 15"/>
          <p:cNvSpPr>
            <a:spLocks noGrp="1"/>
          </p:cNvSpPr>
          <p:nvPr>
            <p:ph sz="quarter" idx="10"/>
          </p:nvPr>
        </p:nvSpPr>
        <p:spPr>
          <a:xfrm>
            <a:off x="604838" y="2849563"/>
            <a:ext cx="7902575" cy="2832100"/>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3310760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9076C37-23E3-47A8-A656-6A4099933227}" type="datetimeFigureOut">
              <a:rPr lang="zh-TW" altLang="en-US" smtClean="0"/>
              <a:t>2013/12/6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6551C60-3E5C-450B-BE20-9DD0F1D5E262}" type="slidenum">
              <a:rPr lang="zh-TW" altLang="en-US" smtClean="0"/>
              <a:t>‹#›</a:t>
            </a:fld>
            <a:endParaRPr lang="zh-TW" altLang="en-US"/>
          </a:p>
        </p:txBody>
      </p:sp>
    </p:spTree>
    <p:extLst>
      <p:ext uri="{BB962C8B-B14F-4D97-AF65-F5344CB8AC3E}">
        <p14:creationId xmlns:p14="http://schemas.microsoft.com/office/powerpoint/2010/main" val="9388783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a:xfrm>
            <a:off x="0" y="0"/>
            <a:ext cx="9144000" cy="1167493"/>
          </a:xfrm>
          <a:prstGeom prst="rect">
            <a:avLst/>
          </a:prstGeom>
          <a:solidFill>
            <a:srgbClr val="67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Placeholder 1"/>
          <p:cNvSpPr>
            <a:spLocks noGrp="1"/>
          </p:cNvSpPr>
          <p:nvPr>
            <p:ph type="title"/>
          </p:nvPr>
        </p:nvSpPr>
        <p:spPr>
          <a:xfrm>
            <a:off x="359229" y="122464"/>
            <a:ext cx="8417378" cy="922565"/>
          </a:xfrm>
          <a:prstGeom prst="rect">
            <a:avLst/>
          </a:prstGeom>
          <a:noFill/>
        </p:spPr>
        <p:txBody>
          <a:bodyPr vert="horz" lIns="91440" tIns="45720" rIns="91440" bIns="45720" rtlCol="0" anchor="ctr">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359229" y="1461407"/>
            <a:ext cx="8417378" cy="4715556"/>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fld id="{69076C37-23E3-47A8-A656-6A4099933227}" type="datetimeFigureOut">
              <a:rPr lang="zh-TW" altLang="en-US" smtClean="0"/>
              <a:pPr/>
              <a:t>2013/12/6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stStyle>
          <a:p>
            <a:fld id="{C6551C60-3E5C-450B-BE20-9DD0F1D5E262}" type="slidenum">
              <a:rPr lang="zh-TW" altLang="en-US" smtClean="0"/>
              <a:pPr/>
              <a:t>‹#›</a:t>
            </a:fld>
            <a:endParaRPr lang="zh-TW" altLang="en-US"/>
          </a:p>
        </p:txBody>
      </p:sp>
    </p:spTree>
    <p:extLst>
      <p:ext uri="{BB962C8B-B14F-4D97-AF65-F5344CB8AC3E}">
        <p14:creationId xmlns:p14="http://schemas.microsoft.com/office/powerpoint/2010/main" val="1160845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70" r:id="rId9"/>
    <p:sldLayoutId id="2147483673" r:id="rId10"/>
    <p:sldLayoutId id="214748367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微軟正黑體" panose="020B0604030504040204" pitchFamily="34" charset="-120"/>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微軟正黑體" panose="020B0604030504040204" pitchFamily="34" charset="-12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ignalR/SignalR/wiki/Projects-Using-SignalR"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hyperlink" Target="http://redis.io/download"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MSOpenTech/redis/tree/2.6/bin/release" TargetMode="External"/><Relationship Id="rId2" Type="http://schemas.openxmlformats.org/officeDocument/2006/relationships/hyperlink" Target="https://github.com/MSOpenTech/redis" TargetMode="Externa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blogs.msdn.com/b/msdntaiwan/archive/2013/09/09/signalr-reimagine-web-development.aspx" TargetMode="External"/><Relationship Id="rId2" Type="http://schemas.openxmlformats.org/officeDocument/2006/relationships/hyperlink" Target="http://www.asp.net/signalr/overview/signalr-2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393612" y="1556822"/>
            <a:ext cx="8247879" cy="2752920"/>
          </a:xfrm>
          <a:prstGeom prst="rect">
            <a:avLst/>
          </a:prstGeom>
        </p:spPr>
      </p:pic>
      <p:sp>
        <p:nvSpPr>
          <p:cNvPr id="3" name="文字方塊 2"/>
          <p:cNvSpPr txBox="1"/>
          <p:nvPr/>
        </p:nvSpPr>
        <p:spPr>
          <a:xfrm>
            <a:off x="4069491" y="4777946"/>
            <a:ext cx="4572000" cy="400110"/>
          </a:xfrm>
          <a:prstGeom prst="rect">
            <a:avLst/>
          </a:prstGeom>
          <a:noFill/>
        </p:spPr>
        <p:txBody>
          <a:bodyPr wrap="square" rtlCol="0">
            <a:spAutoFit/>
          </a:bodyPr>
          <a:lstStyle/>
          <a:p>
            <a:pPr algn="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11/29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台北，</a:t>
            </a: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12/06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高雄，</a:t>
            </a:r>
            <a:r>
              <a:rPr lang="en-US" altLang="zh-TW"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12/20 </a:t>
            </a:r>
            <a:r>
              <a:rPr lang="zh-TW" altLang="en-US" sz="2000"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台中</a:t>
            </a:r>
            <a:endParaRPr lang="zh-TW" altLang="en-US" sz="2000" dirty="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16655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長時輪詢 </a:t>
            </a:r>
            <a:r>
              <a:rPr lang="en-US" altLang="zh-TW" dirty="0"/>
              <a:t>(Long-term Polling)</a:t>
            </a:r>
            <a:endParaRPr lang="zh-TW" altLang="en-US" dirty="0"/>
          </a:p>
        </p:txBody>
      </p:sp>
      <p:sp>
        <p:nvSpPr>
          <p:cNvPr id="3" name="內容版面配置區 2"/>
          <p:cNvSpPr>
            <a:spLocks noGrp="1"/>
          </p:cNvSpPr>
          <p:nvPr>
            <p:ph idx="1"/>
          </p:nvPr>
        </p:nvSpPr>
        <p:spPr/>
        <p:txBody>
          <a:bodyPr/>
          <a:lstStyle/>
          <a:p>
            <a:r>
              <a:rPr lang="zh-TW" altLang="en-US" dirty="0" smtClean="0"/>
              <a:t>實作長時輪詢</a:t>
            </a:r>
            <a:endParaRPr lang="en-US" altLang="zh-TW" dirty="0" smtClean="0"/>
          </a:p>
          <a:p>
            <a:pPr lvl="1"/>
            <a:r>
              <a:rPr lang="zh-TW" altLang="en-US" dirty="0" smtClean="0"/>
              <a:t>伺服器端</a:t>
            </a:r>
            <a:endParaRPr lang="en-US" altLang="zh-TW" dirty="0" smtClean="0"/>
          </a:p>
          <a:p>
            <a:pPr lvl="2"/>
            <a:r>
              <a:rPr lang="en-US" altLang="zh-TW" dirty="0" err="1" smtClean="0"/>
              <a:t>Websocket</a:t>
            </a:r>
            <a:r>
              <a:rPr lang="en-US" altLang="zh-TW" dirty="0" smtClean="0"/>
              <a:t> Server (IIS8+)</a:t>
            </a:r>
          </a:p>
          <a:p>
            <a:pPr lvl="2"/>
            <a:r>
              <a:rPr lang="en-US" altLang="zh-TW" dirty="0" smtClean="0"/>
              <a:t>HTTP</a:t>
            </a:r>
            <a:r>
              <a:rPr lang="zh-TW" altLang="en-US" dirty="0"/>
              <a:t> </a:t>
            </a:r>
            <a:r>
              <a:rPr lang="en-US" altLang="zh-TW" dirty="0" smtClean="0"/>
              <a:t>Handler </a:t>
            </a:r>
          </a:p>
          <a:p>
            <a:pPr lvl="2"/>
            <a:r>
              <a:rPr lang="en-US" altLang="zh-TW" dirty="0" smtClean="0"/>
              <a:t>Web API</a:t>
            </a:r>
          </a:p>
          <a:p>
            <a:pPr lvl="1"/>
            <a:r>
              <a:rPr lang="zh-TW" altLang="en-US" dirty="0" smtClean="0"/>
              <a:t>用戶端</a:t>
            </a:r>
            <a:endParaRPr lang="en-US" altLang="zh-TW" dirty="0" smtClean="0"/>
          </a:p>
          <a:p>
            <a:pPr lvl="2"/>
            <a:r>
              <a:rPr lang="en-US" altLang="zh-TW" dirty="0" smtClean="0"/>
              <a:t>AJAX</a:t>
            </a:r>
          </a:p>
          <a:p>
            <a:pPr lvl="2"/>
            <a:r>
              <a:rPr lang="en-US" altLang="zh-TW" dirty="0" smtClean="0"/>
              <a:t>Web Worker (Multithreading Web)</a:t>
            </a:r>
            <a:endParaRPr lang="zh-TW" altLang="en-US" dirty="0"/>
          </a:p>
        </p:txBody>
      </p:sp>
    </p:spTree>
    <p:extLst>
      <p:ext uri="{BB962C8B-B14F-4D97-AF65-F5344CB8AC3E}">
        <p14:creationId xmlns:p14="http://schemas.microsoft.com/office/powerpoint/2010/main" val="3020686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長時輪詢 </a:t>
            </a:r>
            <a:r>
              <a:rPr lang="en-US" altLang="zh-TW" dirty="0"/>
              <a:t>(Long-term Polling)</a:t>
            </a:r>
            <a:endParaRPr lang="zh-TW" altLang="en-US" dirty="0"/>
          </a:p>
        </p:txBody>
      </p:sp>
      <p:pic>
        <p:nvPicPr>
          <p:cNvPr id="4098" name="Picture 2" descr="http://pic.pimg.tw/pqzm66/1312384594-94710873abd9d783441904dd28ab59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86" y="1796878"/>
            <a:ext cx="7248663" cy="423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2466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長時輪詢 </a:t>
            </a:r>
            <a:r>
              <a:rPr lang="en-US" altLang="zh-TW" dirty="0"/>
              <a:t>(Long-term Polling)</a:t>
            </a:r>
            <a:endParaRPr lang="zh-TW" altLang="en-US" dirty="0"/>
          </a:p>
        </p:txBody>
      </p:sp>
      <p:sp>
        <p:nvSpPr>
          <p:cNvPr id="3" name="內容版面配置區 2"/>
          <p:cNvSpPr>
            <a:spLocks noGrp="1"/>
          </p:cNvSpPr>
          <p:nvPr>
            <p:ph idx="1"/>
          </p:nvPr>
        </p:nvSpPr>
        <p:spPr/>
        <p:txBody>
          <a:bodyPr/>
          <a:lstStyle/>
          <a:p>
            <a:r>
              <a:rPr lang="zh-TW" altLang="en-US" dirty="0" smtClean="0"/>
              <a:t>其實，有更簡單的作法</a:t>
            </a:r>
            <a:r>
              <a:rPr lang="en-US" altLang="zh-TW" dirty="0" smtClean="0"/>
              <a:t>…</a:t>
            </a:r>
            <a:endParaRPr lang="zh-TW" altLang="en-US" dirty="0"/>
          </a:p>
        </p:txBody>
      </p:sp>
      <p:pic>
        <p:nvPicPr>
          <p:cNvPr id="5124" name="Picture 4" descr="http://www.jobmarket.tw/bbs/attachment.php?attachmentid=1555&amp;d=13643496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601" y="2221558"/>
            <a:ext cx="7438340" cy="408862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805935" y="5663852"/>
            <a:ext cx="7447006" cy="646331"/>
          </a:xfrm>
          <a:prstGeom prst="rect">
            <a:avLst/>
          </a:prstGeom>
          <a:solidFill>
            <a:schemeClr val="bg1"/>
          </a:solidFill>
        </p:spPr>
        <p:txBody>
          <a:bodyPr wrap="square" rtlCol="0">
            <a:spAutoFit/>
          </a:bodyPr>
          <a:lstStyle/>
          <a:p>
            <a:pPr algn="ctr"/>
            <a:r>
              <a:rPr lang="zh-TW" altLang="en-US" dirty="0" smtClean="0">
                <a:latin typeface="微軟正黑體" panose="020B0604030504040204" pitchFamily="34" charset="-120"/>
                <a:ea typeface="微軟正黑體" panose="020B0604030504040204" pitchFamily="34" charset="-120"/>
              </a:rPr>
              <a:t>有個技術好讚喔，有需要就聽完這場吧</a:t>
            </a:r>
            <a:endParaRPr lang="en-US" altLang="zh-TW" dirty="0" smtClean="0">
              <a:latin typeface="微軟正黑體" panose="020B0604030504040204" pitchFamily="34" charset="-120"/>
              <a:ea typeface="微軟正黑體" panose="020B0604030504040204" pitchFamily="34" charset="-120"/>
            </a:endParaRPr>
          </a:p>
          <a:p>
            <a:pPr algn="ctr"/>
            <a:r>
              <a:rPr lang="en-US" altLang="zh-TW" dirty="0" smtClean="0">
                <a:latin typeface="Segoe UI" panose="020B0502040204020203" pitchFamily="34" charset="0"/>
                <a:ea typeface="微軟正黑體" panose="020B0604030504040204" pitchFamily="34" charset="-120"/>
                <a:cs typeface="Segoe UI" panose="020B0502040204020203" pitchFamily="34" charset="0"/>
              </a:rPr>
              <a:t>I’ve got a good technology, keep this session if you want it.</a:t>
            </a:r>
            <a:endParaRPr lang="zh-TW" altLang="en-US" dirty="0">
              <a:latin typeface="Segoe UI" panose="020B0502040204020203" pitchFamily="34" charset="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23851950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ASP.NET </a:t>
            </a:r>
            <a:r>
              <a:rPr lang="en-US" altLang="zh-TW" dirty="0" err="1" smtClean="0"/>
              <a:t>SignalR</a:t>
            </a:r>
            <a:endParaRPr lang="zh-TW" altLang="en-US" dirty="0"/>
          </a:p>
        </p:txBody>
      </p:sp>
      <p:sp>
        <p:nvSpPr>
          <p:cNvPr id="3" name="內容版面配置區 2"/>
          <p:cNvSpPr>
            <a:spLocks noGrp="1"/>
          </p:cNvSpPr>
          <p:nvPr>
            <p:ph idx="1"/>
          </p:nvPr>
        </p:nvSpPr>
        <p:spPr/>
        <p:txBody>
          <a:bodyPr/>
          <a:lstStyle/>
          <a:p>
            <a:r>
              <a:rPr lang="en-US" altLang="zh-TW" dirty="0" smtClean="0"/>
              <a:t>ASP.NET </a:t>
            </a:r>
            <a:r>
              <a:rPr lang="zh-TW" altLang="en-US" dirty="0" smtClean="0"/>
              <a:t>上的長時輪詢實作。</a:t>
            </a:r>
            <a:endParaRPr lang="en-US" altLang="zh-TW" dirty="0" smtClean="0"/>
          </a:p>
          <a:p>
            <a:r>
              <a:rPr lang="zh-TW" altLang="en-US" dirty="0" smtClean="0"/>
              <a:t>支援 </a:t>
            </a:r>
            <a:r>
              <a:rPr lang="en-US" altLang="zh-TW" dirty="0" smtClean="0"/>
              <a:t>Web Form, MVC, SPA </a:t>
            </a:r>
            <a:r>
              <a:rPr lang="zh-TW" altLang="en-US" dirty="0" smtClean="0"/>
              <a:t>等應用程式。</a:t>
            </a:r>
            <a:endParaRPr lang="en-US" altLang="zh-TW" dirty="0" smtClean="0"/>
          </a:p>
          <a:p>
            <a:r>
              <a:rPr lang="zh-TW" altLang="en-US" dirty="0" smtClean="0"/>
              <a:t>概念簡單。</a:t>
            </a:r>
            <a:endParaRPr lang="en-US" altLang="zh-TW" dirty="0" smtClean="0"/>
          </a:p>
          <a:p>
            <a:r>
              <a:rPr lang="zh-TW" altLang="en-US" dirty="0" smtClean="0"/>
              <a:t>自動管理不同的訊息傳送模型。</a:t>
            </a:r>
            <a:endParaRPr lang="en-US" altLang="zh-TW" dirty="0" smtClean="0"/>
          </a:p>
          <a:p>
            <a:pPr lvl="1"/>
            <a:r>
              <a:rPr lang="en-US" altLang="zh-TW" dirty="0" smtClean="0"/>
              <a:t>Broadcast</a:t>
            </a:r>
          </a:p>
          <a:p>
            <a:pPr lvl="1"/>
            <a:r>
              <a:rPr lang="en-US" altLang="zh-TW" dirty="0" smtClean="0"/>
              <a:t>Multicast</a:t>
            </a:r>
          </a:p>
          <a:p>
            <a:pPr lvl="1"/>
            <a:r>
              <a:rPr lang="en-US" altLang="zh-TW" dirty="0" smtClean="0"/>
              <a:t>Unicast</a:t>
            </a:r>
            <a:endParaRPr lang="zh-TW" altLang="en-US" dirty="0"/>
          </a:p>
        </p:txBody>
      </p:sp>
      <p:pic>
        <p:nvPicPr>
          <p:cNvPr id="6146" name="Picture 2" descr="http://rionscode.files.wordpress.com/2013/04/signal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6545" y="4244142"/>
            <a:ext cx="3067455" cy="261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8370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r>
              <a:rPr lang="zh-TW" altLang="en-US" dirty="0" smtClean="0"/>
              <a:t>有趣的 </a:t>
            </a:r>
            <a:r>
              <a:rPr lang="en-US" altLang="zh-TW" dirty="0" err="1" smtClean="0"/>
              <a:t>SignalR</a:t>
            </a:r>
            <a:r>
              <a:rPr lang="en-US" altLang="zh-TW" dirty="0" smtClean="0"/>
              <a:t> </a:t>
            </a:r>
            <a:r>
              <a:rPr lang="zh-TW" altLang="en-US" smtClean="0"/>
              <a:t>應用：</a:t>
            </a:r>
            <a:r>
              <a:rPr lang="en-US" altLang="zh-TW" smtClean="0">
                <a:hlinkClick r:id="rId2"/>
              </a:rPr>
              <a:t>https</a:t>
            </a:r>
            <a:r>
              <a:rPr lang="en-US" altLang="zh-TW" dirty="0">
                <a:hlinkClick r:id="rId2"/>
              </a:rPr>
              <a:t>://github.com/SignalR/SignalR/wiki/Projects-Using-SignalR</a:t>
            </a:r>
            <a:endParaRPr lang="zh-TW" altLang="en-US" dirty="0"/>
          </a:p>
        </p:txBody>
      </p:sp>
    </p:spTree>
    <p:extLst>
      <p:ext uri="{BB962C8B-B14F-4D97-AF65-F5344CB8AC3E}">
        <p14:creationId xmlns:p14="http://schemas.microsoft.com/office/powerpoint/2010/main" val="323594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normAutofit/>
          </a:bodyPr>
          <a:lstStyle/>
          <a:p>
            <a:pPr marL="0" indent="0">
              <a:buNone/>
            </a:pPr>
            <a:r>
              <a:rPr lang="zh-TW" altLang="en-US" sz="3600" dirty="0" smtClean="0"/>
              <a:t>簡單的 </a:t>
            </a:r>
            <a:r>
              <a:rPr lang="en-US" altLang="zh-TW" sz="3600" dirty="0" smtClean="0"/>
              <a:t>ASP.NET </a:t>
            </a:r>
            <a:r>
              <a:rPr lang="en-US" altLang="zh-TW" sz="3600" dirty="0" err="1" smtClean="0"/>
              <a:t>SignalR</a:t>
            </a:r>
            <a:r>
              <a:rPr lang="en-US" altLang="zh-TW" sz="3600" dirty="0" smtClean="0"/>
              <a:t> </a:t>
            </a:r>
            <a:r>
              <a:rPr lang="zh-TW" altLang="en-US" sz="3600" dirty="0" smtClean="0"/>
              <a:t>應用程式</a:t>
            </a:r>
            <a:endParaRPr lang="zh-TW" altLang="en-US" sz="3600" dirty="0"/>
          </a:p>
        </p:txBody>
      </p:sp>
    </p:spTree>
    <p:extLst>
      <p:ext uri="{BB962C8B-B14F-4D97-AF65-F5344CB8AC3E}">
        <p14:creationId xmlns:p14="http://schemas.microsoft.com/office/powerpoint/2010/main" val="29953831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加入 </a:t>
            </a:r>
            <a:r>
              <a:rPr lang="en-US" altLang="zh-TW" dirty="0" err="1" smtClean="0"/>
              <a:t>SignalR</a:t>
            </a:r>
            <a:r>
              <a:rPr lang="en-US" altLang="zh-TW" dirty="0" smtClean="0"/>
              <a:t> </a:t>
            </a:r>
            <a:r>
              <a:rPr lang="zh-TW" altLang="en-US" dirty="0" smtClean="0"/>
              <a:t>功能</a:t>
            </a:r>
            <a:endParaRPr lang="zh-TW" altLang="en-US" dirty="0"/>
          </a:p>
        </p:txBody>
      </p:sp>
      <p:sp>
        <p:nvSpPr>
          <p:cNvPr id="3" name="內容版面配置區 2"/>
          <p:cNvSpPr>
            <a:spLocks noGrp="1"/>
          </p:cNvSpPr>
          <p:nvPr>
            <p:ph idx="1"/>
          </p:nvPr>
        </p:nvSpPr>
        <p:spPr/>
        <p:txBody>
          <a:bodyPr/>
          <a:lstStyle/>
          <a:p>
            <a:r>
              <a:rPr lang="zh-TW" altLang="en-US" dirty="0" smtClean="0"/>
              <a:t>伺服器端需求</a:t>
            </a:r>
            <a:endParaRPr lang="en-US" altLang="zh-TW" dirty="0" smtClean="0"/>
          </a:p>
          <a:p>
            <a:pPr lvl="1"/>
            <a:r>
              <a:rPr lang="en-US" altLang="zh-TW" dirty="0" smtClean="0"/>
              <a:t>IIS 8.0 (</a:t>
            </a:r>
            <a:r>
              <a:rPr lang="zh-TW" altLang="en-US" dirty="0" smtClean="0"/>
              <a:t>啟用 </a:t>
            </a:r>
            <a:r>
              <a:rPr lang="en-US" altLang="zh-TW" dirty="0" err="1" smtClean="0"/>
              <a:t>Websocket</a:t>
            </a:r>
            <a:r>
              <a:rPr lang="en-US" altLang="zh-TW" dirty="0" smtClean="0"/>
              <a:t>), IIS Express (</a:t>
            </a:r>
            <a:r>
              <a:rPr lang="zh-TW" altLang="en-US" dirty="0" smtClean="0"/>
              <a:t>預設已啟用 </a:t>
            </a:r>
            <a:r>
              <a:rPr lang="en-US" altLang="zh-TW" dirty="0" err="1" smtClean="0"/>
              <a:t>Websocket</a:t>
            </a:r>
            <a:r>
              <a:rPr lang="en-US" altLang="zh-TW" dirty="0" smtClean="0"/>
              <a:t>)</a:t>
            </a:r>
            <a:r>
              <a:rPr lang="zh-TW" altLang="en-US" dirty="0" smtClean="0"/>
              <a:t>。</a:t>
            </a:r>
            <a:endParaRPr lang="en-US" altLang="zh-TW" dirty="0" smtClean="0"/>
          </a:p>
          <a:p>
            <a:pPr lvl="1"/>
            <a:r>
              <a:rPr lang="en-US" altLang="zh-TW" dirty="0" smtClean="0"/>
              <a:t>IIS 7.5/7.0</a:t>
            </a:r>
            <a:r>
              <a:rPr lang="zh-TW" altLang="en-US" dirty="0" smtClean="0"/>
              <a:t>，需要啟用無副檔名的 </a:t>
            </a:r>
            <a:r>
              <a:rPr lang="en-US" altLang="zh-TW" dirty="0" smtClean="0"/>
              <a:t>URL </a:t>
            </a:r>
            <a:r>
              <a:rPr lang="zh-TW" altLang="en-US" dirty="0" smtClean="0"/>
              <a:t>處理能力。</a:t>
            </a:r>
            <a:endParaRPr lang="en-US" altLang="zh-TW" dirty="0" smtClean="0"/>
          </a:p>
          <a:p>
            <a:pPr lvl="1"/>
            <a:r>
              <a:rPr lang="zh-TW" altLang="en-US" dirty="0" smtClean="0"/>
              <a:t>必須執行在整合管線模式 </a:t>
            </a:r>
            <a:r>
              <a:rPr lang="en-US" altLang="zh-TW" dirty="0" smtClean="0"/>
              <a:t>(Integrated Pipeline Mode)</a:t>
            </a:r>
            <a:r>
              <a:rPr lang="zh-TW" altLang="en-US" dirty="0" smtClean="0"/>
              <a:t>，不可以執行於傳統模式 </a:t>
            </a:r>
            <a:r>
              <a:rPr lang="en-US" altLang="zh-TW" dirty="0" smtClean="0"/>
              <a:t>(Classic Mode)</a:t>
            </a:r>
            <a:r>
              <a:rPr lang="zh-TW" altLang="en-US" dirty="0" smtClean="0"/>
              <a:t>。</a:t>
            </a:r>
            <a:endParaRPr lang="en-US" altLang="zh-TW" dirty="0" smtClean="0"/>
          </a:p>
          <a:p>
            <a:pPr lvl="1"/>
            <a:r>
              <a:rPr lang="zh-TW" altLang="en-US" dirty="0" smtClean="0"/>
              <a:t>應用程式必須是 </a:t>
            </a:r>
            <a:r>
              <a:rPr lang="en-US" altLang="zh-TW" dirty="0" smtClean="0"/>
              <a:t>“</a:t>
            </a:r>
            <a:r>
              <a:rPr lang="zh-TW" altLang="en-US" dirty="0" smtClean="0"/>
              <a:t>完全信任</a:t>
            </a:r>
            <a:r>
              <a:rPr lang="en-US" altLang="zh-TW" dirty="0" smtClean="0"/>
              <a:t>”</a:t>
            </a:r>
            <a:r>
              <a:rPr lang="zh-TW" altLang="en-US" dirty="0" smtClean="0"/>
              <a:t>。</a:t>
            </a:r>
            <a:endParaRPr lang="en-US" altLang="zh-TW" dirty="0" smtClean="0"/>
          </a:p>
          <a:p>
            <a:pPr lvl="1"/>
            <a:r>
              <a:rPr lang="en-US" altLang="zh-TW" dirty="0" err="1" smtClean="0"/>
              <a:t>SignalR</a:t>
            </a:r>
            <a:r>
              <a:rPr lang="en-US" altLang="zh-TW" dirty="0" smtClean="0"/>
              <a:t> 2.0 </a:t>
            </a:r>
            <a:r>
              <a:rPr lang="zh-TW" altLang="en-US" dirty="0" smtClean="0"/>
              <a:t>要求使用 </a:t>
            </a:r>
            <a:r>
              <a:rPr lang="en-US" altLang="zh-TW" dirty="0" smtClean="0"/>
              <a:t>.NET Framework 4.5</a:t>
            </a:r>
            <a:r>
              <a:rPr lang="zh-TW" altLang="en-US" dirty="0" smtClean="0"/>
              <a:t>。</a:t>
            </a:r>
            <a:endParaRPr lang="zh-TW" altLang="en-US" dirty="0"/>
          </a:p>
        </p:txBody>
      </p:sp>
    </p:spTree>
    <p:extLst>
      <p:ext uri="{BB962C8B-B14F-4D97-AF65-F5344CB8AC3E}">
        <p14:creationId xmlns:p14="http://schemas.microsoft.com/office/powerpoint/2010/main" val="1556694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加入 </a:t>
            </a:r>
            <a:r>
              <a:rPr lang="en-US" altLang="zh-TW" dirty="0" err="1" smtClean="0"/>
              <a:t>SignalR</a:t>
            </a:r>
            <a:r>
              <a:rPr lang="en-US" altLang="zh-TW" dirty="0" smtClean="0"/>
              <a:t> </a:t>
            </a:r>
            <a:r>
              <a:rPr lang="zh-TW" altLang="en-US" dirty="0" smtClean="0"/>
              <a:t>功能</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瀏覽器需求</a:t>
            </a:r>
            <a:endParaRPr lang="en-US" altLang="zh-TW" dirty="0" smtClean="0"/>
          </a:p>
          <a:p>
            <a:pPr lvl="1" fontAlgn="base"/>
            <a:r>
              <a:rPr lang="en-US" altLang="zh-TW" dirty="0" smtClean="0"/>
              <a:t>IE 8, 9, 10, 11</a:t>
            </a:r>
            <a:r>
              <a:rPr lang="zh-TW" altLang="en-US" dirty="0" smtClean="0"/>
              <a:t>，不論是桌面，手機或 </a:t>
            </a:r>
            <a:r>
              <a:rPr lang="en-US" altLang="zh-TW" dirty="0" smtClean="0"/>
              <a:t>Modern UI </a:t>
            </a:r>
            <a:r>
              <a:rPr lang="zh-TW" altLang="en-US" dirty="0" smtClean="0"/>
              <a:t>都支援。</a:t>
            </a:r>
            <a:endParaRPr lang="en-US" altLang="zh-TW" dirty="0"/>
          </a:p>
          <a:p>
            <a:pPr lvl="1" fontAlgn="base"/>
            <a:r>
              <a:rPr lang="en-US" altLang="zh-TW" dirty="0"/>
              <a:t>Mozilla </a:t>
            </a:r>
            <a:r>
              <a:rPr lang="en-US" altLang="zh-TW" dirty="0" smtClean="0"/>
              <a:t>Firefox </a:t>
            </a:r>
            <a:r>
              <a:rPr lang="zh-TW" altLang="en-US" dirty="0" smtClean="0"/>
              <a:t>與 </a:t>
            </a:r>
            <a:r>
              <a:rPr lang="en-US" altLang="zh-TW" dirty="0" smtClean="0"/>
              <a:t>Google Chrome</a:t>
            </a:r>
            <a:r>
              <a:rPr lang="zh-TW" altLang="en-US" dirty="0" smtClean="0"/>
              <a:t>：目前的版本 </a:t>
            </a:r>
            <a:r>
              <a:rPr lang="en-US" altLang="zh-TW" dirty="0" smtClean="0"/>
              <a:t>– 1</a:t>
            </a:r>
            <a:r>
              <a:rPr lang="zh-TW" altLang="en-US" dirty="0" smtClean="0"/>
              <a:t>，同時適用於 </a:t>
            </a:r>
            <a:r>
              <a:rPr lang="en-US" altLang="zh-TW" dirty="0" smtClean="0"/>
              <a:t>Windows </a:t>
            </a:r>
            <a:r>
              <a:rPr lang="zh-TW" altLang="en-US" dirty="0" smtClean="0"/>
              <a:t>和 </a:t>
            </a:r>
            <a:r>
              <a:rPr lang="en-US" altLang="zh-TW" dirty="0" smtClean="0"/>
              <a:t>Mac </a:t>
            </a:r>
            <a:r>
              <a:rPr lang="zh-TW" altLang="en-US" dirty="0" smtClean="0"/>
              <a:t>平台。</a:t>
            </a:r>
            <a:endParaRPr lang="en-US" altLang="zh-TW" dirty="0"/>
          </a:p>
          <a:p>
            <a:pPr lvl="1" fontAlgn="base"/>
            <a:r>
              <a:rPr lang="en-US" altLang="zh-TW" dirty="0" smtClean="0"/>
              <a:t>Safari</a:t>
            </a:r>
            <a:r>
              <a:rPr lang="zh-TW" altLang="en-US" dirty="0" smtClean="0"/>
              <a:t>：目前</a:t>
            </a:r>
            <a:r>
              <a:rPr lang="zh-TW" altLang="en-US" dirty="0"/>
              <a:t>的版本 </a:t>
            </a:r>
            <a:r>
              <a:rPr lang="en-US" altLang="zh-TW" dirty="0"/>
              <a:t>– 1</a:t>
            </a:r>
            <a:r>
              <a:rPr lang="zh-TW" altLang="en-US" dirty="0"/>
              <a:t>，同時適用於 </a:t>
            </a:r>
            <a:r>
              <a:rPr lang="en-US" altLang="zh-TW" dirty="0" smtClean="0"/>
              <a:t>Mac </a:t>
            </a:r>
            <a:r>
              <a:rPr lang="zh-TW" altLang="en-US" dirty="0" smtClean="0"/>
              <a:t>和 </a:t>
            </a:r>
            <a:r>
              <a:rPr lang="en-US" altLang="zh-TW" dirty="0" smtClean="0"/>
              <a:t>IOS </a:t>
            </a:r>
            <a:r>
              <a:rPr lang="zh-TW" altLang="en-US" dirty="0" smtClean="0"/>
              <a:t>平台</a:t>
            </a:r>
            <a:r>
              <a:rPr lang="zh-TW" altLang="en-US" dirty="0"/>
              <a:t>。 </a:t>
            </a:r>
            <a:endParaRPr lang="en-US" altLang="zh-TW" dirty="0" smtClean="0"/>
          </a:p>
          <a:p>
            <a:pPr lvl="1" fontAlgn="base"/>
            <a:r>
              <a:rPr lang="en-US" altLang="zh-TW" dirty="0" smtClean="0"/>
              <a:t>Opera</a:t>
            </a:r>
            <a:r>
              <a:rPr lang="zh-TW" altLang="en-US" dirty="0" smtClean="0"/>
              <a:t>：</a:t>
            </a:r>
            <a:r>
              <a:rPr lang="zh-TW" altLang="en-US" dirty="0"/>
              <a:t>目前的版本 </a:t>
            </a:r>
            <a:r>
              <a:rPr lang="en-US" altLang="zh-TW" dirty="0"/>
              <a:t>– 1</a:t>
            </a:r>
            <a:r>
              <a:rPr lang="zh-TW" altLang="en-US" dirty="0" smtClean="0"/>
              <a:t>，只支援 </a:t>
            </a:r>
            <a:r>
              <a:rPr lang="en-US" altLang="zh-TW" dirty="0" smtClean="0"/>
              <a:t>Windows </a:t>
            </a:r>
            <a:r>
              <a:rPr lang="zh-TW" altLang="en-US" dirty="0" smtClean="0"/>
              <a:t>平台。</a:t>
            </a:r>
            <a:endParaRPr lang="en-US" altLang="zh-TW" dirty="0" smtClean="0"/>
          </a:p>
          <a:p>
            <a:pPr lvl="1" fontAlgn="base"/>
            <a:r>
              <a:rPr lang="en-US" altLang="zh-TW" dirty="0" smtClean="0"/>
              <a:t>Android </a:t>
            </a:r>
            <a:r>
              <a:rPr lang="zh-TW" altLang="en-US" dirty="0" smtClean="0"/>
              <a:t>瀏覽器。</a:t>
            </a:r>
            <a:endParaRPr lang="en-US" altLang="zh-TW" dirty="0"/>
          </a:p>
          <a:p>
            <a:pPr lvl="1"/>
            <a:endParaRPr lang="en-US" altLang="zh-TW" dirty="0" smtClean="0"/>
          </a:p>
        </p:txBody>
      </p:sp>
    </p:spTree>
    <p:extLst>
      <p:ext uri="{BB962C8B-B14F-4D97-AF65-F5344CB8AC3E}">
        <p14:creationId xmlns:p14="http://schemas.microsoft.com/office/powerpoint/2010/main" val="1320035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加入 </a:t>
            </a:r>
            <a:r>
              <a:rPr lang="en-US" altLang="zh-TW" dirty="0" err="1" smtClean="0"/>
              <a:t>SignalR</a:t>
            </a:r>
            <a:r>
              <a:rPr lang="en-US" altLang="zh-TW" dirty="0" smtClean="0"/>
              <a:t> </a:t>
            </a:r>
            <a:r>
              <a:rPr lang="zh-TW" altLang="en-US" dirty="0" smtClean="0"/>
              <a:t>功能</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通訊方式需求</a:t>
            </a:r>
            <a:endParaRPr lang="en-US" altLang="zh-TW" dirty="0" smtClean="0"/>
          </a:p>
          <a:p>
            <a:pPr lvl="1"/>
            <a:endParaRPr lang="en-US" altLang="zh-TW" dirty="0" smtClean="0"/>
          </a:p>
        </p:txBody>
      </p:sp>
      <p:pic>
        <p:nvPicPr>
          <p:cNvPr id="4" name="圖片 3"/>
          <p:cNvPicPr>
            <a:picLocks noChangeAspect="1"/>
          </p:cNvPicPr>
          <p:nvPr/>
        </p:nvPicPr>
        <p:blipFill>
          <a:blip r:embed="rId2"/>
          <a:stretch>
            <a:fillRect/>
          </a:stretch>
        </p:blipFill>
        <p:spPr>
          <a:xfrm>
            <a:off x="508943" y="2293897"/>
            <a:ext cx="8105819" cy="3760913"/>
          </a:xfrm>
          <a:prstGeom prst="rect">
            <a:avLst/>
          </a:prstGeom>
        </p:spPr>
      </p:pic>
    </p:spTree>
    <p:extLst>
      <p:ext uri="{BB962C8B-B14F-4D97-AF65-F5344CB8AC3E}">
        <p14:creationId xmlns:p14="http://schemas.microsoft.com/office/powerpoint/2010/main" val="21503181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加入 </a:t>
            </a:r>
            <a:r>
              <a:rPr lang="en-US" altLang="zh-TW" dirty="0" err="1" smtClean="0"/>
              <a:t>SignalR</a:t>
            </a:r>
            <a:r>
              <a:rPr lang="en-US" altLang="zh-TW" dirty="0" smtClean="0"/>
              <a:t> </a:t>
            </a:r>
            <a:r>
              <a:rPr lang="zh-TW" altLang="en-US" dirty="0" smtClean="0"/>
              <a:t>功能</a:t>
            </a:r>
            <a:endParaRPr lang="zh-TW" altLang="en-US" dirty="0"/>
          </a:p>
        </p:txBody>
      </p:sp>
      <p:sp>
        <p:nvSpPr>
          <p:cNvPr id="3" name="內容版面配置區 2"/>
          <p:cNvSpPr>
            <a:spLocks noGrp="1"/>
          </p:cNvSpPr>
          <p:nvPr>
            <p:ph idx="1"/>
          </p:nvPr>
        </p:nvSpPr>
        <p:spPr/>
        <p:txBody>
          <a:bodyPr>
            <a:normAutofit/>
          </a:bodyPr>
          <a:lstStyle/>
          <a:p>
            <a:r>
              <a:rPr lang="zh-TW" altLang="en-US" dirty="0" smtClean="0"/>
              <a:t>非瀏覽器型用戶端需求</a:t>
            </a:r>
            <a:endParaRPr lang="en-US" altLang="zh-TW" dirty="0" smtClean="0"/>
          </a:p>
          <a:p>
            <a:pPr lvl="1"/>
            <a:endParaRPr lang="en-US" altLang="zh-TW" dirty="0" smtClean="0"/>
          </a:p>
        </p:txBody>
      </p:sp>
      <p:pic>
        <p:nvPicPr>
          <p:cNvPr id="5" name="圖片 4"/>
          <p:cNvPicPr>
            <a:picLocks noChangeAspect="1"/>
          </p:cNvPicPr>
          <p:nvPr/>
        </p:nvPicPr>
        <p:blipFill>
          <a:blip r:embed="rId2"/>
          <a:stretch>
            <a:fillRect/>
          </a:stretch>
        </p:blipFill>
        <p:spPr>
          <a:xfrm>
            <a:off x="1870637" y="2153036"/>
            <a:ext cx="5383552" cy="2048261"/>
          </a:xfrm>
          <a:prstGeom prst="rect">
            <a:avLst/>
          </a:prstGeom>
        </p:spPr>
      </p:pic>
      <p:pic>
        <p:nvPicPr>
          <p:cNvPr id="6" name="圖片 5"/>
          <p:cNvPicPr>
            <a:picLocks noChangeAspect="1"/>
          </p:cNvPicPr>
          <p:nvPr/>
        </p:nvPicPr>
        <p:blipFill>
          <a:blip r:embed="rId3"/>
          <a:stretch>
            <a:fillRect/>
          </a:stretch>
        </p:blipFill>
        <p:spPr>
          <a:xfrm>
            <a:off x="1870637" y="4300060"/>
            <a:ext cx="5383552" cy="2486538"/>
          </a:xfrm>
          <a:prstGeom prst="rect">
            <a:avLst/>
          </a:prstGeom>
        </p:spPr>
      </p:pic>
    </p:spTree>
    <p:extLst>
      <p:ext uri="{BB962C8B-B14F-4D97-AF65-F5344CB8AC3E}">
        <p14:creationId xmlns:p14="http://schemas.microsoft.com/office/powerpoint/2010/main" val="987786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560172" y="908180"/>
            <a:ext cx="8064844" cy="2387600"/>
          </a:xfrm>
        </p:spPr>
        <p:txBody>
          <a:bodyPr>
            <a:normAutofit/>
          </a:bodyPr>
          <a:lstStyle/>
          <a:p>
            <a:pPr algn="l"/>
            <a:r>
              <a:rPr lang="zh-TW" altLang="en-US" sz="5400" dirty="0"/>
              <a:t>打造即時互動</a:t>
            </a:r>
            <a:r>
              <a:rPr lang="zh-TW" altLang="en-US" sz="5400" dirty="0" smtClean="0"/>
              <a:t>網站的</a:t>
            </a:r>
            <a:r>
              <a:rPr lang="zh-TW" altLang="en-US" sz="5400" dirty="0"/>
              <a:t>秘訣 </a:t>
            </a:r>
            <a:r>
              <a:rPr lang="en-US" altLang="zh-TW" sz="5400" dirty="0" smtClean="0"/>
              <a:t>– ASP.NET </a:t>
            </a:r>
            <a:r>
              <a:rPr lang="en-US" altLang="zh-TW" sz="5400" dirty="0" err="1" smtClean="0"/>
              <a:t>SignalR</a:t>
            </a:r>
            <a:r>
              <a:rPr lang="en-US" altLang="zh-TW" sz="5400" dirty="0" smtClean="0"/>
              <a:t> </a:t>
            </a:r>
            <a:r>
              <a:rPr lang="zh-TW" altLang="en-US" sz="5400" dirty="0" smtClean="0"/>
              <a:t>入門</a:t>
            </a:r>
            <a:r>
              <a:rPr lang="en-US" altLang="zh-TW" sz="5400" dirty="0" smtClean="0"/>
              <a:t> </a:t>
            </a:r>
            <a:endParaRPr lang="zh-TW" altLang="en-US" sz="5400" dirty="0">
              <a:solidFill>
                <a:schemeClr val="bg1"/>
              </a:solidFill>
            </a:endParaRPr>
          </a:p>
        </p:txBody>
      </p:sp>
      <p:sp>
        <p:nvSpPr>
          <p:cNvPr id="3" name="副標題 2"/>
          <p:cNvSpPr>
            <a:spLocks noGrp="1"/>
          </p:cNvSpPr>
          <p:nvPr>
            <p:ph type="subTitle" idx="1"/>
          </p:nvPr>
        </p:nvSpPr>
        <p:spPr>
          <a:xfrm>
            <a:off x="1600200" y="4137498"/>
            <a:ext cx="6858000" cy="1655762"/>
          </a:xfrm>
        </p:spPr>
        <p:txBody>
          <a:bodyPr/>
          <a:lstStyle/>
          <a:p>
            <a:pPr algn="r"/>
            <a:r>
              <a:rPr lang="zh-TW" altLang="en-US"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小朱</a:t>
            </a:r>
            <a:endParaRPr lang="en-US" altLang="zh-TW"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a:p>
            <a:pPr algn="r"/>
            <a:r>
              <a:rPr lang="en-US" altLang="zh-TW" dirty="0" smtClean="0">
                <a:solidFill>
                  <a:schemeClr val="bg1"/>
                </a:solidFill>
              </a:rPr>
              <a:t>MS MVP on Windows Azure</a:t>
            </a:r>
          </a:p>
          <a:p>
            <a:pPr algn="r"/>
            <a:r>
              <a:rPr lang="zh-TW" altLang="en-US" dirty="0" smtClean="0">
                <a:solidFill>
                  <a:schemeClr val="bg1"/>
                </a:solidFill>
                <a:latin typeface="Segoe UI" panose="020B0502040204020203" pitchFamily="34" charset="0"/>
                <a:ea typeface="微軟正黑體" panose="020B0604030504040204" pitchFamily="34" charset="-120"/>
                <a:cs typeface="Segoe UI" panose="020B0502040204020203" pitchFamily="34" charset="0"/>
              </a:rPr>
              <a:t>台灣微軟資深講師</a:t>
            </a:r>
            <a:endParaRPr lang="zh-TW" altLang="en-US" dirty="0">
              <a:solidFill>
                <a:schemeClr val="bg1"/>
              </a:solidFill>
              <a:latin typeface="Segoe UI" panose="020B0502040204020203" pitchFamily="34" charset="0"/>
              <a:ea typeface="微軟正黑體" panose="020B0604030504040204" pitchFamily="34" charset="-120"/>
              <a:cs typeface="Segoe UI" panose="020B0502040204020203" pitchFamily="34" charset="0"/>
            </a:endParaRPr>
          </a:p>
        </p:txBody>
      </p:sp>
    </p:spTree>
    <p:extLst>
      <p:ext uri="{BB962C8B-B14F-4D97-AF65-F5344CB8AC3E}">
        <p14:creationId xmlns:p14="http://schemas.microsoft.com/office/powerpoint/2010/main" val="358173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加入 </a:t>
            </a:r>
            <a:r>
              <a:rPr lang="en-US" altLang="zh-TW" dirty="0" err="1"/>
              <a:t>SignalR</a:t>
            </a:r>
            <a:r>
              <a:rPr lang="en-US" altLang="zh-TW" dirty="0"/>
              <a:t> </a:t>
            </a:r>
            <a:r>
              <a:rPr lang="zh-TW" altLang="en-US" dirty="0"/>
              <a:t>功能</a:t>
            </a:r>
          </a:p>
        </p:txBody>
      </p:sp>
      <p:sp>
        <p:nvSpPr>
          <p:cNvPr id="3" name="內容版面配置區 2"/>
          <p:cNvSpPr>
            <a:spLocks noGrp="1"/>
          </p:cNvSpPr>
          <p:nvPr>
            <p:ph idx="1"/>
          </p:nvPr>
        </p:nvSpPr>
        <p:spPr/>
        <p:txBody>
          <a:bodyPr/>
          <a:lstStyle/>
          <a:p>
            <a:r>
              <a:rPr lang="zh-TW" altLang="en-US" dirty="0" smtClean="0"/>
              <a:t>在 </a:t>
            </a:r>
            <a:r>
              <a:rPr lang="en-US" altLang="zh-TW" dirty="0" smtClean="0"/>
              <a:t>Web Form </a:t>
            </a:r>
            <a:r>
              <a:rPr lang="zh-TW" altLang="en-US" dirty="0" smtClean="0"/>
              <a:t>或 </a:t>
            </a:r>
            <a:r>
              <a:rPr lang="en-US" altLang="zh-TW" dirty="0" smtClean="0"/>
              <a:t>MVC </a:t>
            </a:r>
            <a:r>
              <a:rPr lang="zh-TW" altLang="en-US" dirty="0" smtClean="0"/>
              <a:t>專案中加入 </a:t>
            </a:r>
            <a:r>
              <a:rPr lang="en-US" altLang="zh-TW" dirty="0" err="1" smtClean="0"/>
              <a:t>SignalR</a:t>
            </a:r>
            <a:r>
              <a:rPr lang="zh-TW" altLang="en-US" dirty="0" smtClean="0"/>
              <a:t>。</a:t>
            </a:r>
            <a:endParaRPr lang="en-US" altLang="zh-TW" dirty="0" smtClean="0"/>
          </a:p>
          <a:p>
            <a:pPr lvl="1"/>
            <a:r>
              <a:rPr lang="zh-TW" altLang="en-US" dirty="0" smtClean="0"/>
              <a:t>萬能的 </a:t>
            </a:r>
            <a:r>
              <a:rPr lang="en-US" altLang="zh-TW" dirty="0" err="1" smtClean="0"/>
              <a:t>NuGet</a:t>
            </a:r>
            <a:r>
              <a:rPr lang="en-US" altLang="zh-TW" dirty="0"/>
              <a:t>: </a:t>
            </a:r>
            <a:endParaRPr lang="en-US" altLang="zh-TW" dirty="0" smtClean="0"/>
          </a:p>
          <a:p>
            <a:pPr lvl="2"/>
            <a:r>
              <a:rPr lang="en-US" altLang="zh-TW" dirty="0" smtClean="0">
                <a:latin typeface="Consolas" panose="020B0609020204030204" pitchFamily="49" charset="0"/>
                <a:cs typeface="Consolas" panose="020B0609020204030204" pitchFamily="49" charset="0"/>
              </a:rPr>
              <a:t>install-package </a:t>
            </a:r>
            <a:r>
              <a:rPr lang="en-US" altLang="zh-TW" dirty="0" err="1" smtClean="0">
                <a:latin typeface="Consolas" panose="020B0609020204030204" pitchFamily="49" charset="0"/>
                <a:cs typeface="Consolas" panose="020B0609020204030204" pitchFamily="49" charset="0"/>
              </a:rPr>
              <a:t>Microsoft.AspNet.SignalR</a:t>
            </a:r>
            <a:endParaRPr lang="en-US" altLang="zh-TW" dirty="0" smtClean="0">
              <a:latin typeface="Consolas" panose="020B0609020204030204" pitchFamily="49" charset="0"/>
              <a:cs typeface="Consolas" panose="020B0609020204030204" pitchFamily="49" charset="0"/>
            </a:endParaRPr>
          </a:p>
        </p:txBody>
      </p:sp>
      <p:pic>
        <p:nvPicPr>
          <p:cNvPr id="4" name="圖片 3"/>
          <p:cNvPicPr>
            <a:picLocks noChangeAspect="1"/>
          </p:cNvPicPr>
          <p:nvPr/>
        </p:nvPicPr>
        <p:blipFill>
          <a:blip r:embed="rId2"/>
          <a:stretch>
            <a:fillRect/>
          </a:stretch>
        </p:blipFill>
        <p:spPr>
          <a:xfrm>
            <a:off x="1318055" y="3121778"/>
            <a:ext cx="6236042" cy="3611607"/>
          </a:xfrm>
          <a:prstGeom prst="rect">
            <a:avLst/>
          </a:prstGeom>
        </p:spPr>
      </p:pic>
    </p:spTree>
    <p:extLst>
      <p:ext uri="{BB962C8B-B14F-4D97-AF65-F5344CB8AC3E}">
        <p14:creationId xmlns:p14="http://schemas.microsoft.com/office/powerpoint/2010/main" val="22806322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normAutofit/>
          </a:bodyPr>
          <a:lstStyle/>
          <a:p>
            <a:pPr marL="0" indent="0">
              <a:buNone/>
            </a:pPr>
            <a:r>
              <a:rPr lang="zh-TW" altLang="en-US" sz="3600" dirty="0" smtClean="0"/>
              <a:t>加入 </a:t>
            </a:r>
            <a:r>
              <a:rPr lang="en-US" altLang="zh-TW" sz="3600" dirty="0" smtClean="0"/>
              <a:t>ASP.NET </a:t>
            </a:r>
            <a:r>
              <a:rPr lang="en-US" altLang="zh-TW" sz="3600" dirty="0" err="1" smtClean="0"/>
              <a:t>SignalR</a:t>
            </a:r>
            <a:r>
              <a:rPr lang="en-US" altLang="zh-TW" sz="3600" dirty="0" smtClean="0"/>
              <a:t> </a:t>
            </a:r>
            <a:r>
              <a:rPr lang="zh-TW" altLang="en-US" sz="3600" dirty="0" smtClean="0"/>
              <a:t>到專案</a:t>
            </a:r>
            <a:endParaRPr lang="zh-TW" altLang="en-US" sz="3600" dirty="0"/>
          </a:p>
        </p:txBody>
      </p:sp>
    </p:spTree>
    <p:extLst>
      <p:ext uri="{BB962C8B-B14F-4D97-AF65-F5344CB8AC3E}">
        <p14:creationId xmlns:p14="http://schemas.microsoft.com/office/powerpoint/2010/main" val="41082472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SignalR</a:t>
            </a:r>
            <a:r>
              <a:rPr lang="en-US" altLang="zh-TW" dirty="0" smtClean="0"/>
              <a:t> </a:t>
            </a:r>
            <a:r>
              <a:rPr lang="zh-TW" altLang="en-US" dirty="0" smtClean="0"/>
              <a:t>通訊模型</a:t>
            </a:r>
            <a:endParaRPr lang="zh-TW" altLang="en-US" dirty="0"/>
          </a:p>
        </p:txBody>
      </p:sp>
      <p:pic>
        <p:nvPicPr>
          <p:cNvPr id="8194" name="Picture 2" descr="SignalR Architecture Diagram showing APIs, transports, and cli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07" y="1583121"/>
            <a:ext cx="7232821" cy="486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42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Hub</a:t>
            </a:r>
            <a:endParaRPr lang="zh-TW" altLang="en-US" dirty="0"/>
          </a:p>
        </p:txBody>
      </p:sp>
      <p:sp>
        <p:nvSpPr>
          <p:cNvPr id="3" name="內容版面配置區 2"/>
          <p:cNvSpPr>
            <a:spLocks noGrp="1"/>
          </p:cNvSpPr>
          <p:nvPr>
            <p:ph idx="1"/>
          </p:nvPr>
        </p:nvSpPr>
        <p:spPr/>
        <p:txBody>
          <a:bodyPr/>
          <a:lstStyle/>
          <a:p>
            <a:r>
              <a:rPr lang="en-US" altLang="zh-TW" dirty="0" smtClean="0"/>
              <a:t>Hub </a:t>
            </a:r>
            <a:r>
              <a:rPr lang="zh-TW" altLang="en-US" dirty="0" smtClean="0"/>
              <a:t>是高階的要求處理端。</a:t>
            </a:r>
            <a:endParaRPr lang="en-US" altLang="zh-TW" dirty="0" smtClean="0"/>
          </a:p>
          <a:p>
            <a:r>
              <a:rPr lang="zh-TW" altLang="en-US" dirty="0" smtClean="0"/>
              <a:t>允許類似 </a:t>
            </a:r>
            <a:r>
              <a:rPr lang="en-US" altLang="zh-TW" dirty="0" smtClean="0"/>
              <a:t>RPC </a:t>
            </a:r>
            <a:r>
              <a:rPr lang="zh-TW" altLang="en-US" dirty="0" smtClean="0"/>
              <a:t>的直接呼叫</a:t>
            </a:r>
            <a:endParaRPr lang="en-US" altLang="zh-TW" dirty="0" smtClean="0"/>
          </a:p>
          <a:p>
            <a:pPr lvl="1"/>
            <a:r>
              <a:rPr lang="en-US" altLang="zh-TW" dirty="0" smtClean="0"/>
              <a:t>Client to Server</a:t>
            </a:r>
          </a:p>
          <a:p>
            <a:pPr lvl="1"/>
            <a:r>
              <a:rPr lang="en-US" altLang="zh-TW" dirty="0" smtClean="0"/>
              <a:t>Server to Client</a:t>
            </a:r>
          </a:p>
          <a:p>
            <a:r>
              <a:rPr lang="zh-TW" altLang="en-US" dirty="0" smtClean="0"/>
              <a:t>基於 </a:t>
            </a:r>
            <a:r>
              <a:rPr lang="en-US" altLang="zh-TW" dirty="0" smtClean="0"/>
              <a:t>Connection API </a:t>
            </a:r>
            <a:r>
              <a:rPr lang="zh-TW" altLang="en-US" dirty="0" smtClean="0"/>
              <a:t>之上。</a:t>
            </a:r>
            <a:endParaRPr lang="en-US" altLang="zh-TW" dirty="0" smtClean="0"/>
          </a:p>
          <a:p>
            <a:r>
              <a:rPr lang="zh-TW" altLang="en-US" dirty="0" smtClean="0"/>
              <a:t>自動產生 </a:t>
            </a:r>
            <a:r>
              <a:rPr lang="en-US" altLang="zh-TW" dirty="0" smtClean="0"/>
              <a:t>Proxy (JavaScript)</a:t>
            </a:r>
            <a:r>
              <a:rPr lang="zh-TW" altLang="en-US" dirty="0" smtClean="0"/>
              <a:t>。</a:t>
            </a:r>
            <a:endParaRPr lang="zh-TW" altLang="en-US" dirty="0"/>
          </a:p>
        </p:txBody>
      </p:sp>
    </p:spTree>
    <p:extLst>
      <p:ext uri="{BB962C8B-B14F-4D97-AF65-F5344CB8AC3E}">
        <p14:creationId xmlns:p14="http://schemas.microsoft.com/office/powerpoint/2010/main" val="34798822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Hub</a:t>
            </a:r>
            <a:endParaRPr lang="zh-TW" altLang="en-US" dirty="0"/>
          </a:p>
        </p:txBody>
      </p:sp>
      <p:pic>
        <p:nvPicPr>
          <p:cNvPr id="3" name="Picture 2" descr="Invoking methods with Signal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856" y="1345341"/>
            <a:ext cx="5676900" cy="531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52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Connection</a:t>
            </a:r>
            <a:endParaRPr lang="zh-TW" altLang="en-US" dirty="0"/>
          </a:p>
        </p:txBody>
      </p:sp>
      <p:sp>
        <p:nvSpPr>
          <p:cNvPr id="3" name="內容版面配置區 2"/>
          <p:cNvSpPr>
            <a:spLocks noGrp="1"/>
          </p:cNvSpPr>
          <p:nvPr>
            <p:ph idx="1"/>
          </p:nvPr>
        </p:nvSpPr>
        <p:spPr/>
        <p:txBody>
          <a:bodyPr/>
          <a:lstStyle/>
          <a:p>
            <a:r>
              <a:rPr lang="zh-TW" altLang="en-US" dirty="0" smtClean="0"/>
              <a:t>低階的要求連線處理程式。</a:t>
            </a:r>
            <a:endParaRPr lang="en-US" altLang="zh-TW" dirty="0" smtClean="0"/>
          </a:p>
          <a:p>
            <a:r>
              <a:rPr lang="en-US" altLang="zh-TW" dirty="0" smtClean="0"/>
              <a:t>Hub </a:t>
            </a:r>
            <a:r>
              <a:rPr lang="zh-TW" altLang="en-US" dirty="0" smtClean="0"/>
              <a:t>會由 </a:t>
            </a:r>
            <a:r>
              <a:rPr lang="en-US" altLang="zh-TW" dirty="0" smtClean="0"/>
              <a:t>Connection </a:t>
            </a:r>
            <a:r>
              <a:rPr lang="zh-TW" altLang="en-US" dirty="0" smtClean="0"/>
              <a:t>來取得 </a:t>
            </a:r>
            <a:r>
              <a:rPr lang="en-US" altLang="zh-TW" dirty="0" smtClean="0"/>
              <a:t>User/Group</a:t>
            </a:r>
            <a:r>
              <a:rPr lang="zh-TW" altLang="en-US" dirty="0" smtClean="0"/>
              <a:t>。</a:t>
            </a:r>
            <a:endParaRPr lang="en-US" altLang="zh-TW" dirty="0" smtClean="0"/>
          </a:p>
          <a:p>
            <a:r>
              <a:rPr lang="zh-TW" altLang="en-US" dirty="0" smtClean="0"/>
              <a:t>負責資料的廣播，群播或單點播送。</a:t>
            </a:r>
            <a:endParaRPr lang="en-US" altLang="zh-TW" dirty="0" smtClean="0"/>
          </a:p>
          <a:p>
            <a:r>
              <a:rPr lang="zh-TW" altLang="en-US" dirty="0" smtClean="0"/>
              <a:t>類似 </a:t>
            </a:r>
            <a:r>
              <a:rPr lang="en-US" altLang="zh-TW" dirty="0" smtClean="0"/>
              <a:t>WCF </a:t>
            </a:r>
            <a:r>
              <a:rPr lang="zh-TW" altLang="en-US" dirty="0" smtClean="0"/>
              <a:t>等連線導向的 </a:t>
            </a:r>
            <a:r>
              <a:rPr lang="en-US" altLang="zh-TW" dirty="0" smtClean="0"/>
              <a:t>API</a:t>
            </a:r>
            <a:r>
              <a:rPr lang="zh-TW" altLang="en-US" dirty="0" smtClean="0"/>
              <a:t>。</a:t>
            </a:r>
            <a:endParaRPr lang="zh-TW" altLang="en-US" dirty="0"/>
          </a:p>
        </p:txBody>
      </p:sp>
    </p:spTree>
    <p:extLst>
      <p:ext uri="{BB962C8B-B14F-4D97-AF65-F5344CB8AC3E}">
        <p14:creationId xmlns:p14="http://schemas.microsoft.com/office/powerpoint/2010/main" val="1738357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Connection</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連線的類型</a:t>
            </a:r>
            <a:endParaRPr lang="en-US" altLang="zh-TW" dirty="0" smtClean="0"/>
          </a:p>
          <a:p>
            <a:pPr lvl="1"/>
            <a:r>
              <a:rPr lang="en-US" altLang="zh-TW" dirty="0" err="1" smtClean="0"/>
              <a:t>SignalR</a:t>
            </a:r>
            <a:r>
              <a:rPr lang="en-US" altLang="zh-TW" dirty="0" smtClean="0"/>
              <a:t> Connection: </a:t>
            </a:r>
            <a:r>
              <a:rPr lang="zh-TW" altLang="en-US" dirty="0" smtClean="0"/>
              <a:t>由程式控制的 </a:t>
            </a:r>
            <a:r>
              <a:rPr lang="en-US" altLang="zh-TW" dirty="0" smtClean="0"/>
              <a:t>connection</a:t>
            </a:r>
            <a:r>
              <a:rPr lang="zh-TW" altLang="en-US" dirty="0" smtClean="0"/>
              <a:t>，並且會在連線期間產生不同的連線相關事件，以控制連線時的用戶端或伺服器端行為。</a:t>
            </a:r>
            <a:endParaRPr lang="en-US" altLang="zh-TW" dirty="0" smtClean="0"/>
          </a:p>
          <a:p>
            <a:pPr lvl="1"/>
            <a:r>
              <a:rPr lang="en-US" altLang="zh-TW" dirty="0" smtClean="0"/>
              <a:t>Transport Connection: </a:t>
            </a:r>
            <a:r>
              <a:rPr lang="zh-TW" altLang="en-US" dirty="0" smtClean="0"/>
              <a:t>由 </a:t>
            </a:r>
            <a:r>
              <a:rPr lang="en-US" altLang="zh-TW" dirty="0" err="1" smtClean="0"/>
              <a:t>SignalR</a:t>
            </a:r>
            <a:r>
              <a:rPr lang="en-US" altLang="zh-TW" dirty="0" smtClean="0"/>
              <a:t> </a:t>
            </a:r>
            <a:r>
              <a:rPr lang="zh-TW" altLang="en-US" dirty="0" smtClean="0"/>
              <a:t>觸發，於 </a:t>
            </a:r>
            <a:r>
              <a:rPr lang="en-US" altLang="zh-TW" dirty="0" smtClean="0"/>
              <a:t>Comet </a:t>
            </a:r>
            <a:r>
              <a:rPr lang="zh-TW" altLang="en-US" dirty="0" smtClean="0"/>
              <a:t>或是 </a:t>
            </a:r>
            <a:r>
              <a:rPr lang="en-US" altLang="zh-TW" dirty="0" err="1" smtClean="0"/>
              <a:t>Websocket</a:t>
            </a:r>
            <a:r>
              <a:rPr lang="en-US" altLang="zh-TW" dirty="0" smtClean="0"/>
              <a:t> </a:t>
            </a:r>
            <a:r>
              <a:rPr lang="zh-TW" altLang="en-US" dirty="0" smtClean="0"/>
              <a:t>所建立的連線，當實體連線中斷時也會隨之中斷，並回傳事件給 </a:t>
            </a:r>
            <a:r>
              <a:rPr lang="en-US" altLang="zh-TW" dirty="0" err="1" smtClean="0"/>
              <a:t>SignalR</a:t>
            </a:r>
            <a:r>
              <a:rPr lang="zh-TW" altLang="en-US" dirty="0" smtClean="0"/>
              <a:t>。</a:t>
            </a:r>
            <a:endParaRPr lang="en-US" altLang="zh-TW" dirty="0" smtClean="0"/>
          </a:p>
          <a:p>
            <a:pPr lvl="1"/>
            <a:r>
              <a:rPr lang="en-US" altLang="zh-TW" dirty="0" smtClean="0"/>
              <a:t>Physical Connection: </a:t>
            </a:r>
            <a:r>
              <a:rPr lang="zh-TW" altLang="en-US" dirty="0" smtClean="0"/>
              <a:t>實際負責資料傳輸的連線，包含有線或無線傳輸。由 </a:t>
            </a:r>
            <a:r>
              <a:rPr lang="en-US" altLang="zh-TW" dirty="0" smtClean="0"/>
              <a:t>Transport API </a:t>
            </a:r>
            <a:r>
              <a:rPr lang="zh-TW" altLang="en-US" dirty="0" smtClean="0"/>
              <a:t>來建立，並且由 </a:t>
            </a:r>
            <a:r>
              <a:rPr lang="en-US" altLang="zh-TW" dirty="0" smtClean="0"/>
              <a:t>Transport API </a:t>
            </a:r>
            <a:r>
              <a:rPr lang="zh-TW" altLang="en-US" dirty="0" smtClean="0"/>
              <a:t>來判斷實體連線的中斷情況來決定是否要中斷 </a:t>
            </a:r>
            <a:r>
              <a:rPr lang="en-US" altLang="zh-TW" dirty="0" smtClean="0"/>
              <a:t>Transport Connection</a:t>
            </a:r>
            <a:r>
              <a:rPr lang="zh-TW" altLang="en-US" dirty="0" smtClean="0"/>
              <a:t>。</a:t>
            </a:r>
            <a:endParaRPr lang="zh-TW" altLang="en-US" dirty="0"/>
          </a:p>
        </p:txBody>
      </p:sp>
    </p:spTree>
    <p:extLst>
      <p:ext uri="{BB962C8B-B14F-4D97-AF65-F5344CB8AC3E}">
        <p14:creationId xmlns:p14="http://schemas.microsoft.com/office/powerpoint/2010/main" val="27880816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Connection Lifetime</a:t>
            </a:r>
            <a:endParaRPr lang="zh-TW" altLang="en-US" dirty="0"/>
          </a:p>
        </p:txBody>
      </p:sp>
      <p:sp>
        <p:nvSpPr>
          <p:cNvPr id="3" name="內容版面配置區 2"/>
          <p:cNvSpPr>
            <a:spLocks noGrp="1"/>
          </p:cNvSpPr>
          <p:nvPr>
            <p:ph idx="1"/>
          </p:nvPr>
        </p:nvSpPr>
        <p:spPr/>
        <p:txBody>
          <a:bodyPr/>
          <a:lstStyle/>
          <a:p>
            <a:r>
              <a:rPr lang="zh-TW" altLang="en-US" dirty="0" smtClean="0"/>
              <a:t>連線的生命週期</a:t>
            </a:r>
            <a:endParaRPr lang="en-US" altLang="zh-TW" dirty="0" smtClean="0"/>
          </a:p>
          <a:p>
            <a:pPr lvl="1"/>
            <a:r>
              <a:rPr lang="en-US" altLang="zh-TW" dirty="0" smtClean="0"/>
              <a:t>Connect</a:t>
            </a:r>
          </a:p>
          <a:p>
            <a:pPr lvl="1"/>
            <a:r>
              <a:rPr lang="en-US" altLang="zh-TW" dirty="0" smtClean="0"/>
              <a:t>Reconnect</a:t>
            </a:r>
          </a:p>
          <a:p>
            <a:pPr lvl="1"/>
            <a:r>
              <a:rPr lang="en-US" altLang="zh-TW" dirty="0" smtClean="0"/>
              <a:t>Disconnect</a:t>
            </a:r>
          </a:p>
        </p:txBody>
      </p:sp>
      <p:pic>
        <p:nvPicPr>
          <p:cNvPr id="11266" name="Picture 2" descr="Transport disconne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042" y="2767914"/>
            <a:ext cx="5897565" cy="3204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3727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Transport</a:t>
            </a:r>
            <a:endParaRPr lang="zh-TW" altLang="en-US" dirty="0"/>
          </a:p>
        </p:txBody>
      </p:sp>
      <p:sp>
        <p:nvSpPr>
          <p:cNvPr id="3" name="內容版面配置區 2"/>
          <p:cNvSpPr>
            <a:spLocks noGrp="1"/>
          </p:cNvSpPr>
          <p:nvPr>
            <p:ph idx="1"/>
          </p:nvPr>
        </p:nvSpPr>
        <p:spPr/>
        <p:txBody>
          <a:bodyPr/>
          <a:lstStyle/>
          <a:p>
            <a:r>
              <a:rPr lang="en-US" altLang="zh-TW" dirty="0" smtClean="0"/>
              <a:t>HTML5-based</a:t>
            </a:r>
          </a:p>
          <a:p>
            <a:pPr lvl="1"/>
            <a:r>
              <a:rPr lang="en-US" altLang="zh-TW" dirty="0" err="1" smtClean="0"/>
              <a:t>Websockets</a:t>
            </a:r>
            <a:r>
              <a:rPr lang="en-US" altLang="zh-TW" dirty="0" smtClean="0"/>
              <a:t>: </a:t>
            </a:r>
            <a:r>
              <a:rPr lang="zh-TW" altLang="en-US" dirty="0" smtClean="0"/>
              <a:t>雙向通訊 </a:t>
            </a:r>
            <a:r>
              <a:rPr lang="en-US" altLang="zh-TW" dirty="0" smtClean="0"/>
              <a:t>(</a:t>
            </a:r>
            <a:r>
              <a:rPr lang="zh-TW" altLang="en-US" dirty="0" smtClean="0"/>
              <a:t>需要雙方都支援才行</a:t>
            </a:r>
            <a:r>
              <a:rPr lang="en-US" altLang="zh-TW" dirty="0" smtClean="0"/>
              <a:t>)</a:t>
            </a:r>
            <a:r>
              <a:rPr lang="zh-TW" altLang="en-US" dirty="0" smtClean="0"/>
              <a:t>。</a:t>
            </a:r>
            <a:endParaRPr lang="en-US" altLang="zh-TW" dirty="0" smtClean="0"/>
          </a:p>
          <a:p>
            <a:pPr lvl="1"/>
            <a:r>
              <a:rPr lang="en-US" altLang="zh-TW" dirty="0" smtClean="0"/>
              <a:t>Server Sent Events: </a:t>
            </a:r>
            <a:r>
              <a:rPr lang="zh-TW" altLang="en-US" dirty="0" smtClean="0"/>
              <a:t>單向通訊 </a:t>
            </a:r>
            <a:r>
              <a:rPr lang="en-US" altLang="zh-TW" dirty="0" smtClean="0"/>
              <a:t>(IE </a:t>
            </a:r>
            <a:r>
              <a:rPr lang="zh-TW" altLang="en-US" dirty="0" smtClean="0"/>
              <a:t>不支援</a:t>
            </a:r>
            <a:r>
              <a:rPr lang="en-US" altLang="zh-TW" dirty="0" smtClean="0"/>
              <a:t>)</a:t>
            </a:r>
            <a:r>
              <a:rPr lang="zh-TW" altLang="en-US" dirty="0" smtClean="0"/>
              <a:t>。</a:t>
            </a:r>
            <a:endParaRPr lang="en-US" altLang="zh-TW" dirty="0" smtClean="0"/>
          </a:p>
          <a:p>
            <a:r>
              <a:rPr lang="en-US" altLang="zh-TW" dirty="0" smtClean="0"/>
              <a:t>Comet-based</a:t>
            </a:r>
          </a:p>
          <a:p>
            <a:pPr lvl="1"/>
            <a:r>
              <a:rPr lang="en-US" altLang="zh-TW" dirty="0" smtClean="0"/>
              <a:t>Forever Frame: </a:t>
            </a:r>
            <a:r>
              <a:rPr lang="zh-TW" altLang="en-US" dirty="0" smtClean="0"/>
              <a:t>隱藏的 </a:t>
            </a:r>
            <a:r>
              <a:rPr lang="en-US" altLang="zh-TW" dirty="0" smtClean="0"/>
              <a:t>IFRAME (</a:t>
            </a:r>
            <a:r>
              <a:rPr lang="zh-TW" altLang="en-US" dirty="0" smtClean="0"/>
              <a:t>只有 </a:t>
            </a:r>
            <a:r>
              <a:rPr lang="en-US" altLang="zh-TW" dirty="0" smtClean="0"/>
              <a:t>IE </a:t>
            </a:r>
            <a:r>
              <a:rPr lang="zh-TW" altLang="en-US" dirty="0" smtClean="0"/>
              <a:t>支援</a:t>
            </a:r>
            <a:r>
              <a:rPr lang="en-US" altLang="zh-TW" dirty="0" smtClean="0"/>
              <a:t>)</a:t>
            </a:r>
            <a:r>
              <a:rPr lang="zh-TW" altLang="en-US" dirty="0" smtClean="0"/>
              <a:t>。</a:t>
            </a:r>
            <a:endParaRPr lang="en-US" altLang="zh-TW" dirty="0" smtClean="0"/>
          </a:p>
          <a:p>
            <a:pPr lvl="1"/>
            <a:r>
              <a:rPr lang="en-US" altLang="zh-TW" dirty="0" smtClean="0"/>
              <a:t>Ajax Long Polling: </a:t>
            </a:r>
            <a:r>
              <a:rPr lang="zh-TW" altLang="en-US" dirty="0" smtClean="0"/>
              <a:t>傳統的作法。</a:t>
            </a:r>
            <a:endParaRPr lang="zh-TW" altLang="en-US" dirty="0"/>
          </a:p>
        </p:txBody>
      </p:sp>
    </p:spTree>
    <p:extLst>
      <p:ext uri="{BB962C8B-B14F-4D97-AF65-F5344CB8AC3E}">
        <p14:creationId xmlns:p14="http://schemas.microsoft.com/office/powerpoint/2010/main" val="12799979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Websockets</a:t>
            </a:r>
            <a:r>
              <a:rPr lang="en-US" altLang="zh-TW" dirty="0" smtClean="0"/>
              <a:t> </a:t>
            </a:r>
            <a:r>
              <a:rPr lang="zh-TW" altLang="en-US" dirty="0" smtClean="0"/>
              <a:t>與</a:t>
            </a:r>
            <a:r>
              <a:rPr lang="en-US" altLang="zh-TW" dirty="0" smtClean="0"/>
              <a:t> </a:t>
            </a:r>
            <a:r>
              <a:rPr lang="en-US" altLang="zh-TW" dirty="0" err="1" smtClean="0"/>
              <a:t>SignalR</a:t>
            </a:r>
            <a:endParaRPr lang="zh-TW" altLang="en-US" dirty="0"/>
          </a:p>
        </p:txBody>
      </p:sp>
      <p:sp>
        <p:nvSpPr>
          <p:cNvPr id="4" name="文字版面配置區 3"/>
          <p:cNvSpPr>
            <a:spLocks noGrp="1"/>
          </p:cNvSpPr>
          <p:nvPr>
            <p:ph type="body" idx="1"/>
          </p:nvPr>
        </p:nvSpPr>
        <p:spPr/>
        <p:txBody>
          <a:bodyPr/>
          <a:lstStyle/>
          <a:p>
            <a:r>
              <a:rPr lang="en-US" altLang="zh-TW" dirty="0" err="1" smtClean="0"/>
              <a:t>Websocket</a:t>
            </a:r>
            <a:r>
              <a:rPr lang="en-US" altLang="zh-TW" dirty="0" smtClean="0"/>
              <a:t> </a:t>
            </a:r>
            <a:r>
              <a:rPr lang="zh-TW" altLang="en-US" dirty="0" smtClean="0"/>
              <a:t>運作於</a:t>
            </a:r>
            <a:r>
              <a:rPr lang="en-US" altLang="zh-TW" dirty="0" smtClean="0"/>
              <a:t>…</a:t>
            </a:r>
            <a:endParaRPr lang="zh-TW" altLang="en-US" dirty="0"/>
          </a:p>
        </p:txBody>
      </p:sp>
      <p:sp>
        <p:nvSpPr>
          <p:cNvPr id="5" name="內容版面配置區 4"/>
          <p:cNvSpPr>
            <a:spLocks noGrp="1"/>
          </p:cNvSpPr>
          <p:nvPr>
            <p:ph sz="half" idx="2"/>
          </p:nvPr>
        </p:nvSpPr>
        <p:spPr/>
        <p:txBody>
          <a:bodyPr>
            <a:normAutofit fontScale="85000" lnSpcReduction="10000"/>
          </a:bodyPr>
          <a:lstStyle/>
          <a:p>
            <a:r>
              <a:rPr lang="en-US" altLang="zh-TW" dirty="0" smtClean="0"/>
              <a:t>ASP.NET 4.5</a:t>
            </a:r>
            <a:r>
              <a:rPr lang="zh-TW" altLang="en-US" dirty="0" smtClean="0"/>
              <a:t>，且執行於 </a:t>
            </a:r>
            <a:r>
              <a:rPr lang="en-US" altLang="zh-TW" dirty="0" smtClean="0"/>
              <a:t>Windows Server 2012</a:t>
            </a:r>
          </a:p>
          <a:p>
            <a:r>
              <a:rPr lang="zh-TW" altLang="en-US" dirty="0" smtClean="0"/>
              <a:t>用戶端使用 </a:t>
            </a:r>
            <a:r>
              <a:rPr lang="en-US" altLang="zh-TW" dirty="0" smtClean="0"/>
              <a:t>IE10+ </a:t>
            </a:r>
            <a:r>
              <a:rPr lang="zh-TW" altLang="en-US" dirty="0" smtClean="0"/>
              <a:t>或最新的 </a:t>
            </a:r>
            <a:r>
              <a:rPr lang="en-US" altLang="zh-TW" dirty="0" smtClean="0"/>
              <a:t>Chrome, FF, Safari</a:t>
            </a:r>
          </a:p>
          <a:p>
            <a:r>
              <a:rPr lang="zh-TW" altLang="en-US" dirty="0" smtClean="0"/>
              <a:t>網路中的負載平衡器支援它。</a:t>
            </a:r>
            <a:endParaRPr lang="en-US" altLang="zh-TW" dirty="0" smtClean="0"/>
          </a:p>
          <a:p>
            <a:r>
              <a:rPr lang="zh-TW" altLang="en-US" dirty="0" smtClean="0"/>
              <a:t>用戶端的負載平衡器支援它。</a:t>
            </a:r>
            <a:endParaRPr lang="en-US" altLang="zh-TW" dirty="0" smtClean="0"/>
          </a:p>
          <a:p>
            <a:r>
              <a:rPr lang="zh-TW" altLang="en-US" dirty="0" smtClean="0"/>
              <a:t>滿足 </a:t>
            </a:r>
            <a:r>
              <a:rPr lang="en-US" altLang="zh-TW" dirty="0" err="1" smtClean="0"/>
              <a:t>Websocket</a:t>
            </a:r>
            <a:r>
              <a:rPr lang="en-US" altLang="zh-TW" dirty="0" smtClean="0"/>
              <a:t> </a:t>
            </a:r>
            <a:r>
              <a:rPr lang="zh-TW" altLang="en-US" dirty="0" smtClean="0"/>
              <a:t>的要求</a:t>
            </a:r>
            <a:endParaRPr lang="en-US" altLang="zh-TW" dirty="0" smtClean="0"/>
          </a:p>
          <a:p>
            <a:r>
              <a:rPr lang="zh-TW" altLang="en-US" dirty="0" smtClean="0"/>
              <a:t>必須以低階通訊的方式實作 </a:t>
            </a:r>
            <a:r>
              <a:rPr lang="en-US" altLang="zh-TW" dirty="0" err="1" smtClean="0"/>
              <a:t>Websocket</a:t>
            </a:r>
            <a:endParaRPr lang="en-US" altLang="zh-TW" dirty="0" smtClean="0"/>
          </a:p>
          <a:p>
            <a:r>
              <a:rPr lang="zh-TW" altLang="en-US" dirty="0" smtClean="0"/>
              <a:t>要自行管理擴展行為。</a:t>
            </a:r>
            <a:endParaRPr lang="zh-TW" altLang="en-US" dirty="0"/>
          </a:p>
        </p:txBody>
      </p:sp>
      <p:sp>
        <p:nvSpPr>
          <p:cNvPr id="6" name="文字版面配置區 5"/>
          <p:cNvSpPr>
            <a:spLocks noGrp="1"/>
          </p:cNvSpPr>
          <p:nvPr>
            <p:ph type="body" sz="quarter" idx="3"/>
          </p:nvPr>
        </p:nvSpPr>
        <p:spPr/>
        <p:txBody>
          <a:bodyPr/>
          <a:lstStyle/>
          <a:p>
            <a:r>
              <a:rPr lang="en-US" altLang="zh-TW" dirty="0" err="1" smtClean="0"/>
              <a:t>SignalR</a:t>
            </a:r>
            <a:r>
              <a:rPr lang="en-US" altLang="zh-TW" dirty="0" smtClean="0"/>
              <a:t> </a:t>
            </a:r>
            <a:r>
              <a:rPr lang="zh-TW" altLang="en-US" dirty="0" smtClean="0"/>
              <a:t>運作於</a:t>
            </a:r>
            <a:r>
              <a:rPr lang="en-US" altLang="zh-TW" dirty="0" smtClean="0"/>
              <a:t>…</a:t>
            </a:r>
            <a:endParaRPr lang="zh-TW" altLang="en-US" dirty="0"/>
          </a:p>
        </p:txBody>
      </p:sp>
      <p:sp>
        <p:nvSpPr>
          <p:cNvPr id="7" name="內容版面配置區 6"/>
          <p:cNvSpPr>
            <a:spLocks noGrp="1"/>
          </p:cNvSpPr>
          <p:nvPr>
            <p:ph sz="quarter" idx="4"/>
          </p:nvPr>
        </p:nvSpPr>
        <p:spPr/>
        <p:txBody>
          <a:bodyPr>
            <a:normAutofit/>
          </a:bodyPr>
          <a:lstStyle/>
          <a:p>
            <a:r>
              <a:rPr lang="zh-TW" altLang="en-US" dirty="0" smtClean="0"/>
              <a:t>只要滿足 </a:t>
            </a:r>
            <a:r>
              <a:rPr lang="en-US" altLang="zh-TW" dirty="0" err="1" smtClean="0"/>
              <a:t>SignalR</a:t>
            </a:r>
            <a:r>
              <a:rPr lang="en-US" altLang="zh-TW" dirty="0" smtClean="0"/>
              <a:t> </a:t>
            </a:r>
            <a:r>
              <a:rPr lang="zh-TW" altLang="en-US" dirty="0" smtClean="0"/>
              <a:t>的需求即可。</a:t>
            </a:r>
            <a:endParaRPr lang="en-US" altLang="zh-TW" dirty="0" smtClean="0"/>
          </a:p>
          <a:p>
            <a:r>
              <a:rPr lang="zh-TW" altLang="en-US" dirty="0" smtClean="0"/>
              <a:t>當 </a:t>
            </a:r>
            <a:r>
              <a:rPr lang="en-US" altLang="zh-TW" dirty="0" err="1" smtClean="0"/>
              <a:t>Websocket</a:t>
            </a:r>
            <a:r>
              <a:rPr lang="en-US" altLang="zh-TW" dirty="0" smtClean="0"/>
              <a:t> </a:t>
            </a:r>
            <a:r>
              <a:rPr lang="zh-TW" altLang="en-US" dirty="0" smtClean="0"/>
              <a:t>可用時會以 </a:t>
            </a:r>
            <a:r>
              <a:rPr lang="en-US" altLang="zh-TW" dirty="0" err="1" smtClean="0"/>
              <a:t>Websocket</a:t>
            </a:r>
            <a:r>
              <a:rPr lang="en-US" altLang="zh-TW" dirty="0" smtClean="0"/>
              <a:t> </a:t>
            </a:r>
            <a:r>
              <a:rPr lang="zh-TW" altLang="en-US" dirty="0" smtClean="0"/>
              <a:t>為載具。</a:t>
            </a:r>
            <a:endParaRPr lang="en-US" altLang="zh-TW" dirty="0" smtClean="0"/>
          </a:p>
          <a:p>
            <a:r>
              <a:rPr lang="zh-TW" altLang="en-US" dirty="0" smtClean="0"/>
              <a:t>簡單又具威力的 </a:t>
            </a:r>
            <a:r>
              <a:rPr lang="en-US" altLang="zh-TW" dirty="0" smtClean="0"/>
              <a:t>API</a:t>
            </a:r>
            <a:r>
              <a:rPr lang="zh-TW" altLang="en-US" dirty="0" smtClean="0"/>
              <a:t>。</a:t>
            </a:r>
            <a:endParaRPr lang="en-US" altLang="zh-TW" dirty="0" smtClean="0"/>
          </a:p>
          <a:p>
            <a:r>
              <a:rPr lang="zh-TW" altLang="en-US" dirty="0" smtClean="0"/>
              <a:t>盡可能保持連線是有效的。</a:t>
            </a:r>
            <a:endParaRPr lang="en-US" altLang="zh-TW" dirty="0" smtClean="0"/>
          </a:p>
          <a:p>
            <a:r>
              <a:rPr lang="zh-TW" altLang="en-US" dirty="0" smtClean="0"/>
              <a:t>可自動處理擴展行為。</a:t>
            </a:r>
            <a:endParaRPr lang="en-US" altLang="zh-TW" dirty="0" smtClean="0"/>
          </a:p>
          <a:p>
            <a:endParaRPr lang="zh-TW" altLang="en-US" dirty="0"/>
          </a:p>
        </p:txBody>
      </p:sp>
    </p:spTree>
    <p:extLst>
      <p:ext uri="{BB962C8B-B14F-4D97-AF65-F5344CB8AC3E}">
        <p14:creationId xmlns:p14="http://schemas.microsoft.com/office/powerpoint/2010/main" val="1855586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lstStyle/>
          <a:p>
            <a:r>
              <a:rPr lang="en-US" altLang="zh-TW" dirty="0" smtClean="0"/>
              <a:t>Web</a:t>
            </a:r>
            <a:r>
              <a:rPr lang="zh-TW" altLang="en-US" dirty="0" smtClean="0"/>
              <a:t>上的即時互動</a:t>
            </a:r>
            <a:endParaRPr lang="en-US" altLang="zh-TW" dirty="0" smtClean="0"/>
          </a:p>
          <a:p>
            <a:r>
              <a:rPr lang="zh-TW" altLang="en-US" dirty="0" smtClean="0"/>
              <a:t>輪詢技術 </a:t>
            </a:r>
            <a:r>
              <a:rPr lang="en-US" altLang="zh-TW" dirty="0" smtClean="0"/>
              <a:t>(Long Polling)</a:t>
            </a:r>
          </a:p>
          <a:p>
            <a:r>
              <a:rPr lang="en-US" altLang="zh-TW" dirty="0" smtClean="0"/>
              <a:t>ASP.NET </a:t>
            </a:r>
            <a:r>
              <a:rPr lang="en-US" altLang="zh-TW" dirty="0" err="1" smtClean="0"/>
              <a:t>SignalR</a:t>
            </a:r>
            <a:r>
              <a:rPr lang="en-US" altLang="zh-TW" dirty="0" smtClean="0"/>
              <a:t> </a:t>
            </a:r>
            <a:r>
              <a:rPr lang="zh-TW" altLang="en-US" dirty="0" smtClean="0"/>
              <a:t>概觀</a:t>
            </a:r>
            <a:endParaRPr lang="en-US" altLang="zh-TW" dirty="0" smtClean="0"/>
          </a:p>
          <a:p>
            <a:pPr lvl="1"/>
            <a:r>
              <a:rPr lang="zh-TW" altLang="en-US" dirty="0" smtClean="0"/>
              <a:t>加入 </a:t>
            </a:r>
            <a:r>
              <a:rPr lang="en-US" altLang="zh-TW" dirty="0" err="1" smtClean="0"/>
              <a:t>SignalR</a:t>
            </a:r>
            <a:r>
              <a:rPr lang="en-US" altLang="zh-TW" dirty="0" smtClean="0"/>
              <a:t> </a:t>
            </a:r>
            <a:r>
              <a:rPr lang="zh-TW" altLang="en-US" dirty="0" smtClean="0"/>
              <a:t>到應用程式</a:t>
            </a:r>
            <a:endParaRPr lang="en-US" altLang="zh-TW" dirty="0" smtClean="0"/>
          </a:p>
          <a:p>
            <a:pPr lvl="1"/>
            <a:r>
              <a:rPr lang="zh-TW" altLang="en-US" dirty="0" smtClean="0"/>
              <a:t>連線與傳輸</a:t>
            </a:r>
            <a:endParaRPr lang="en-US" altLang="zh-TW" dirty="0" smtClean="0"/>
          </a:p>
          <a:p>
            <a:pPr lvl="1"/>
            <a:r>
              <a:rPr lang="zh-TW" altLang="en-US" dirty="0" smtClean="0"/>
              <a:t>安全性</a:t>
            </a:r>
            <a:endParaRPr lang="en-US" altLang="zh-TW" dirty="0" smtClean="0"/>
          </a:p>
          <a:p>
            <a:pPr lvl="1"/>
            <a:r>
              <a:rPr lang="zh-TW" altLang="en-US" dirty="0" smtClean="0"/>
              <a:t>擴展</a:t>
            </a:r>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039348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使用者與群組</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管理使用者 </a:t>
            </a:r>
            <a:r>
              <a:rPr lang="en-US" altLang="zh-TW" dirty="0" smtClean="0"/>
              <a:t>(</a:t>
            </a:r>
            <a:r>
              <a:rPr lang="zh-TW" altLang="en-US" dirty="0" smtClean="0"/>
              <a:t>驗證與授權</a:t>
            </a:r>
            <a:r>
              <a:rPr lang="en-US" altLang="zh-TW" dirty="0" smtClean="0"/>
              <a:t>)</a:t>
            </a:r>
          </a:p>
          <a:p>
            <a:pPr lvl="1"/>
            <a:r>
              <a:rPr lang="zh-TW" altLang="en-US" dirty="0" smtClean="0"/>
              <a:t>每次連線會有一個唯一的 </a:t>
            </a:r>
            <a:r>
              <a:rPr lang="en-US" altLang="zh-TW" dirty="0" smtClean="0"/>
              <a:t>connection ID</a:t>
            </a:r>
            <a:r>
              <a:rPr lang="zh-TW" altLang="en-US" dirty="0" smtClean="0"/>
              <a:t>。</a:t>
            </a:r>
            <a:endParaRPr lang="en-US" altLang="zh-TW" dirty="0"/>
          </a:p>
          <a:p>
            <a:pPr lvl="1"/>
            <a:r>
              <a:rPr lang="zh-TW" altLang="en-US" dirty="0" smtClean="0"/>
              <a:t>應用程式要負責對應 </a:t>
            </a:r>
            <a:r>
              <a:rPr lang="en-US" altLang="zh-TW" dirty="0" smtClean="0"/>
              <a:t>connection ID </a:t>
            </a:r>
            <a:r>
              <a:rPr lang="zh-TW" altLang="en-US" dirty="0" smtClean="0"/>
              <a:t>是哪個使用者所有。</a:t>
            </a:r>
            <a:endParaRPr lang="en-US" altLang="zh-TW" dirty="0" smtClean="0"/>
          </a:p>
          <a:p>
            <a:pPr lvl="1"/>
            <a:r>
              <a:rPr lang="zh-TW" altLang="en-US" dirty="0" smtClean="0"/>
              <a:t>以 </a:t>
            </a:r>
            <a:r>
              <a:rPr lang="en-US" altLang="zh-TW" dirty="0" smtClean="0"/>
              <a:t>ASP.NET </a:t>
            </a:r>
            <a:r>
              <a:rPr lang="zh-TW" altLang="en-US" dirty="0" smtClean="0"/>
              <a:t>的安全機制驗證使用者。</a:t>
            </a:r>
            <a:endParaRPr lang="en-US" altLang="zh-TW" dirty="0" smtClean="0"/>
          </a:p>
          <a:p>
            <a:pPr lvl="1"/>
            <a:r>
              <a:rPr lang="zh-TW" altLang="en-US" dirty="0" smtClean="0"/>
              <a:t>授權方法與 </a:t>
            </a:r>
            <a:r>
              <a:rPr lang="en-US" altLang="zh-TW" dirty="0" smtClean="0"/>
              <a:t>Web API </a:t>
            </a:r>
            <a:r>
              <a:rPr lang="zh-TW" altLang="en-US" dirty="0" smtClean="0"/>
              <a:t>類似。</a:t>
            </a:r>
            <a:endParaRPr lang="en-US" altLang="zh-TW" dirty="0" smtClean="0"/>
          </a:p>
          <a:p>
            <a:pPr lvl="1"/>
            <a:r>
              <a:rPr lang="zh-TW" altLang="en-US" dirty="0" smtClean="0"/>
              <a:t>強制授權檢查 </a:t>
            </a:r>
            <a:r>
              <a:rPr lang="en-US" altLang="zh-TW" dirty="0" smtClean="0"/>
              <a:t>(</a:t>
            </a:r>
            <a:r>
              <a:rPr lang="zh-TW" altLang="en-US" dirty="0" smtClean="0"/>
              <a:t>於 </a:t>
            </a:r>
            <a:r>
              <a:rPr lang="en-US" altLang="zh-TW" dirty="0" err="1" smtClean="0"/>
              <a:t>PersistentConnection</a:t>
            </a:r>
            <a:r>
              <a:rPr lang="en-US" altLang="zh-TW" dirty="0" smtClean="0"/>
              <a:t> API </a:t>
            </a:r>
            <a:r>
              <a:rPr lang="zh-TW" altLang="en-US" dirty="0" smtClean="0"/>
              <a:t>實作</a:t>
            </a:r>
            <a:r>
              <a:rPr lang="en-US" altLang="zh-TW" dirty="0" smtClean="0"/>
              <a:t>)</a:t>
            </a:r>
            <a:r>
              <a:rPr lang="zh-TW" altLang="en-US" dirty="0" smtClean="0"/>
              <a:t>。</a:t>
            </a:r>
            <a:endParaRPr lang="en-US" altLang="zh-TW" dirty="0" smtClean="0"/>
          </a:p>
          <a:p>
            <a:r>
              <a:rPr lang="zh-TW" altLang="en-US" dirty="0" smtClean="0"/>
              <a:t>管理群組 </a:t>
            </a:r>
            <a:r>
              <a:rPr lang="en-US" altLang="zh-TW" dirty="0" smtClean="0"/>
              <a:t>(v2.0 </a:t>
            </a:r>
            <a:r>
              <a:rPr lang="zh-TW" altLang="en-US" dirty="0" smtClean="0"/>
              <a:t>的新功能</a:t>
            </a:r>
            <a:r>
              <a:rPr lang="en-US" altLang="zh-TW" dirty="0" smtClean="0"/>
              <a:t>)</a:t>
            </a:r>
          </a:p>
          <a:p>
            <a:pPr lvl="1"/>
            <a:r>
              <a:rPr lang="zh-TW" altLang="en-US" dirty="0" smtClean="0"/>
              <a:t>群播功能。</a:t>
            </a:r>
            <a:endParaRPr lang="zh-TW" altLang="en-US" dirty="0"/>
          </a:p>
        </p:txBody>
      </p:sp>
    </p:spTree>
    <p:extLst>
      <p:ext uri="{BB962C8B-B14F-4D97-AF65-F5344CB8AC3E}">
        <p14:creationId xmlns:p14="http://schemas.microsoft.com/office/powerpoint/2010/main" val="284459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驗證</a:t>
            </a:r>
            <a:endParaRPr lang="zh-TW" altLang="en-US" dirty="0"/>
          </a:p>
        </p:txBody>
      </p:sp>
      <p:pic>
        <p:nvPicPr>
          <p:cNvPr id="1026" name="Picture 2" descr="http://i1.asp.net/media/4260202/newconnection.png?cdn_id=2013-11-25-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289" y="1736552"/>
            <a:ext cx="7087258" cy="425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236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授權</a:t>
            </a:r>
            <a:endParaRPr lang="zh-TW" altLang="en-US" dirty="0"/>
          </a:p>
        </p:txBody>
      </p:sp>
      <p:sp>
        <p:nvSpPr>
          <p:cNvPr id="3" name="內容版面配置區 2"/>
          <p:cNvSpPr>
            <a:spLocks noGrp="1"/>
          </p:cNvSpPr>
          <p:nvPr>
            <p:ph idx="1"/>
          </p:nvPr>
        </p:nvSpPr>
        <p:spPr>
          <a:xfrm>
            <a:off x="359229" y="1461407"/>
            <a:ext cx="8417378" cy="1578355"/>
          </a:xfrm>
        </p:spPr>
        <p:txBody>
          <a:bodyPr/>
          <a:lstStyle/>
          <a:p>
            <a:r>
              <a:rPr lang="zh-TW" altLang="en-US" dirty="0" smtClean="0"/>
              <a:t>在每次連線時均處理一次授權，以避免未授權的連線進來</a:t>
            </a:r>
            <a:r>
              <a:rPr lang="zh-TW" altLang="en-US" dirty="0"/>
              <a:t>。</a:t>
            </a:r>
          </a:p>
        </p:txBody>
      </p:sp>
      <p:pic>
        <p:nvPicPr>
          <p:cNvPr id="2050" name="Picture 2" descr="http://i1.asp.net/media/4260208/verifytoken.png?cdn_id=2013-11-25-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073" y="3039762"/>
            <a:ext cx="7056370" cy="2720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166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預防 </a:t>
            </a:r>
            <a:r>
              <a:rPr lang="en-US" altLang="zh-TW" dirty="0" smtClean="0"/>
              <a:t>CSRF </a:t>
            </a:r>
            <a:r>
              <a:rPr lang="zh-TW" altLang="en-US" dirty="0" smtClean="0"/>
              <a:t>攻擊</a:t>
            </a:r>
            <a:endParaRPr lang="zh-TW" altLang="en-US" dirty="0"/>
          </a:p>
        </p:txBody>
      </p:sp>
      <p:sp>
        <p:nvSpPr>
          <p:cNvPr id="3" name="內容版面配置區 2"/>
          <p:cNvSpPr>
            <a:spLocks noGrp="1"/>
          </p:cNvSpPr>
          <p:nvPr>
            <p:ph idx="1"/>
          </p:nvPr>
        </p:nvSpPr>
        <p:spPr/>
        <p:txBody>
          <a:bodyPr/>
          <a:lstStyle/>
          <a:p>
            <a:r>
              <a:rPr lang="en-US" altLang="zh-TW" dirty="0" smtClean="0"/>
              <a:t>Cross-Site Request Forgery</a:t>
            </a:r>
          </a:p>
          <a:p>
            <a:pPr lvl="1"/>
            <a:r>
              <a:rPr lang="zh-TW" altLang="en-US" dirty="0" smtClean="0"/>
              <a:t>盜取使用者的身份，以被盜取使用者的身份做事。</a:t>
            </a:r>
            <a:endParaRPr lang="en-US" altLang="zh-TW" dirty="0" smtClean="0"/>
          </a:p>
          <a:p>
            <a:pPr lvl="1"/>
            <a:r>
              <a:rPr lang="zh-TW" altLang="en-US" dirty="0" smtClean="0"/>
              <a:t>包含 </a:t>
            </a:r>
            <a:r>
              <a:rPr lang="en-US" altLang="zh-TW" dirty="0" smtClean="0"/>
              <a:t>… </a:t>
            </a:r>
            <a:r>
              <a:rPr lang="zh-TW" altLang="en-US" dirty="0" smtClean="0"/>
              <a:t>叫 </a:t>
            </a:r>
            <a:r>
              <a:rPr lang="en-US" altLang="zh-TW" dirty="0" smtClean="0"/>
              <a:t>100 </a:t>
            </a:r>
            <a:r>
              <a:rPr lang="zh-TW" altLang="en-US" dirty="0" smtClean="0"/>
              <a:t>杯飲料，或是從使用者的帳戶轉帳。</a:t>
            </a:r>
            <a:endParaRPr lang="en-US" altLang="zh-TW" dirty="0" smtClean="0"/>
          </a:p>
          <a:p>
            <a:r>
              <a:rPr lang="zh-TW" altLang="en-US" dirty="0" smtClean="0"/>
              <a:t>預防的方法</a:t>
            </a:r>
            <a:endParaRPr lang="en-US" altLang="zh-TW" dirty="0" smtClean="0"/>
          </a:p>
          <a:p>
            <a:pPr lvl="1"/>
            <a:r>
              <a:rPr lang="zh-TW" altLang="en-US" dirty="0" smtClean="0"/>
              <a:t>不啟用 </a:t>
            </a:r>
            <a:r>
              <a:rPr lang="en-US" altLang="zh-TW" dirty="0" smtClean="0"/>
              <a:t>Cross-Domain (</a:t>
            </a:r>
            <a:r>
              <a:rPr lang="zh-TW" altLang="en-US" dirty="0" smtClean="0"/>
              <a:t>預設行為</a:t>
            </a:r>
            <a:r>
              <a:rPr lang="en-US" altLang="zh-TW" dirty="0" smtClean="0"/>
              <a:t>)</a:t>
            </a:r>
            <a:r>
              <a:rPr lang="zh-TW" altLang="en-US" dirty="0" smtClean="0"/>
              <a:t>。</a:t>
            </a:r>
            <a:endParaRPr lang="en-US" altLang="zh-TW" dirty="0" smtClean="0"/>
          </a:p>
          <a:p>
            <a:pPr lvl="1"/>
            <a:r>
              <a:rPr lang="zh-TW" altLang="en-US" dirty="0" smtClean="0"/>
              <a:t>使用 </a:t>
            </a:r>
            <a:r>
              <a:rPr lang="en-US" altLang="zh-TW" dirty="0" smtClean="0"/>
              <a:t>query string </a:t>
            </a:r>
            <a:r>
              <a:rPr lang="zh-TW" altLang="en-US" dirty="0" smtClean="0"/>
              <a:t>來傳遞有效的 </a:t>
            </a:r>
            <a:r>
              <a:rPr lang="en-US" altLang="zh-TW" dirty="0" smtClean="0"/>
              <a:t>token</a:t>
            </a:r>
            <a:r>
              <a:rPr lang="zh-TW" altLang="en-US" dirty="0" smtClean="0"/>
              <a:t>，而不是用 </a:t>
            </a:r>
            <a:r>
              <a:rPr lang="en-US" altLang="zh-TW" dirty="0" smtClean="0"/>
              <a:t>cookie</a:t>
            </a:r>
            <a:r>
              <a:rPr lang="zh-TW" altLang="en-US" dirty="0" smtClean="0"/>
              <a:t>。</a:t>
            </a:r>
            <a:endParaRPr lang="en-US" altLang="zh-TW" dirty="0" smtClean="0"/>
          </a:p>
          <a:p>
            <a:pPr lvl="1"/>
            <a:r>
              <a:rPr lang="zh-TW" altLang="en-US" dirty="0" smtClean="0"/>
              <a:t>連線時驗證 </a:t>
            </a:r>
            <a:r>
              <a:rPr lang="en-US" altLang="zh-TW" dirty="0" smtClean="0"/>
              <a:t>connection token</a:t>
            </a:r>
            <a:r>
              <a:rPr lang="zh-TW" altLang="en-US" dirty="0" smtClean="0"/>
              <a:t>。</a:t>
            </a:r>
            <a:endParaRPr lang="zh-TW" altLang="en-US" dirty="0"/>
          </a:p>
        </p:txBody>
      </p:sp>
    </p:spTree>
    <p:extLst>
      <p:ext uri="{BB962C8B-B14F-4D97-AF65-F5344CB8AC3E}">
        <p14:creationId xmlns:p14="http://schemas.microsoft.com/office/powerpoint/2010/main" val="2629164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安全性建議</a:t>
            </a:r>
            <a:endParaRPr lang="zh-TW" altLang="en-US" dirty="0"/>
          </a:p>
        </p:txBody>
      </p:sp>
      <p:sp>
        <p:nvSpPr>
          <p:cNvPr id="3" name="內容版面配置區 2"/>
          <p:cNvSpPr>
            <a:spLocks noGrp="1"/>
          </p:cNvSpPr>
          <p:nvPr>
            <p:ph idx="1"/>
          </p:nvPr>
        </p:nvSpPr>
        <p:spPr/>
        <p:txBody>
          <a:bodyPr/>
          <a:lstStyle/>
          <a:p>
            <a:r>
              <a:rPr lang="zh-TW" altLang="en-US" dirty="0" smtClean="0"/>
              <a:t>啟用 </a:t>
            </a:r>
            <a:r>
              <a:rPr lang="en-US" altLang="zh-TW" dirty="0" smtClean="0"/>
              <a:t>SSL</a:t>
            </a:r>
            <a:r>
              <a:rPr lang="zh-TW" altLang="en-US" dirty="0" smtClean="0"/>
              <a:t>。</a:t>
            </a:r>
            <a:endParaRPr lang="en-US" altLang="zh-TW" dirty="0" smtClean="0"/>
          </a:p>
          <a:p>
            <a:r>
              <a:rPr lang="zh-TW" altLang="en-US" dirty="0" smtClean="0"/>
              <a:t>不要使用群組作為安全機制。</a:t>
            </a:r>
            <a:endParaRPr lang="en-US" altLang="zh-TW" dirty="0" smtClean="0"/>
          </a:p>
          <a:p>
            <a:r>
              <a:rPr lang="zh-TW" altLang="en-US" dirty="0" smtClean="0"/>
              <a:t>若允許傳遞 </a:t>
            </a:r>
            <a:r>
              <a:rPr lang="en-US" altLang="zh-TW" dirty="0" smtClean="0"/>
              <a:t>HTML</a:t>
            </a:r>
            <a:r>
              <a:rPr lang="zh-TW" altLang="en-US" dirty="0" smtClean="0"/>
              <a:t>，必須編碼。</a:t>
            </a:r>
            <a:endParaRPr lang="en-US" altLang="zh-TW" dirty="0" smtClean="0"/>
          </a:p>
          <a:p>
            <a:r>
              <a:rPr lang="zh-TW" altLang="en-US" dirty="0" smtClean="0"/>
              <a:t>當使用者狀態有改變時，重新連線。</a:t>
            </a:r>
            <a:endParaRPr lang="en-US" altLang="zh-TW" dirty="0" smtClean="0"/>
          </a:p>
          <a:p>
            <a:r>
              <a:rPr lang="zh-TW" altLang="en-US" dirty="0" smtClean="0"/>
              <a:t>必要時將自動產生 </a:t>
            </a:r>
            <a:r>
              <a:rPr lang="en-US" altLang="zh-TW" dirty="0" smtClean="0"/>
              <a:t>JavaScript Proxy </a:t>
            </a:r>
            <a:r>
              <a:rPr lang="zh-TW" altLang="en-US" dirty="0" smtClean="0"/>
              <a:t>的功能關閉。</a:t>
            </a:r>
            <a:endParaRPr lang="en-US" altLang="zh-TW" dirty="0" smtClean="0"/>
          </a:p>
          <a:p>
            <a:r>
              <a:rPr lang="zh-TW" altLang="en-US" dirty="0" smtClean="0"/>
              <a:t>適當處理例外。</a:t>
            </a:r>
            <a:endParaRPr lang="zh-TW" altLang="en-US" dirty="0"/>
          </a:p>
        </p:txBody>
      </p:sp>
    </p:spTree>
    <p:extLst>
      <p:ext uri="{BB962C8B-B14F-4D97-AF65-F5344CB8AC3E}">
        <p14:creationId xmlns:p14="http://schemas.microsoft.com/office/powerpoint/2010/main" val="41522711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擴展 </a:t>
            </a:r>
            <a:r>
              <a:rPr lang="en-US" altLang="zh-TW" dirty="0" err="1" smtClean="0"/>
              <a:t>SignalR</a:t>
            </a:r>
            <a:r>
              <a:rPr lang="en-US" altLang="zh-TW" dirty="0" smtClean="0"/>
              <a:t> </a:t>
            </a:r>
            <a:r>
              <a:rPr lang="zh-TW" altLang="en-US" dirty="0" smtClean="0"/>
              <a:t>的處理能力</a:t>
            </a:r>
            <a:endParaRPr lang="zh-TW" altLang="en-US" dirty="0"/>
          </a:p>
        </p:txBody>
      </p:sp>
      <p:sp>
        <p:nvSpPr>
          <p:cNvPr id="4" name="文字版面配置區 3"/>
          <p:cNvSpPr>
            <a:spLocks noGrp="1"/>
          </p:cNvSpPr>
          <p:nvPr>
            <p:ph type="body" idx="1"/>
          </p:nvPr>
        </p:nvSpPr>
        <p:spPr/>
        <p:txBody>
          <a:bodyPr>
            <a:normAutofit lnSpcReduction="10000"/>
          </a:bodyPr>
          <a:lstStyle/>
          <a:p>
            <a:r>
              <a:rPr lang="zh-TW" altLang="en-US" dirty="0" smtClean="0"/>
              <a:t>由 </a:t>
            </a:r>
            <a:r>
              <a:rPr lang="en-US" altLang="zh-TW" dirty="0" smtClean="0"/>
              <a:t>Load Balancer </a:t>
            </a:r>
            <a:r>
              <a:rPr lang="zh-TW" altLang="en-US" dirty="0" smtClean="0"/>
              <a:t>來擴展</a:t>
            </a:r>
            <a:endParaRPr lang="en-US" altLang="zh-TW" dirty="0" smtClean="0"/>
          </a:p>
          <a:p>
            <a:r>
              <a:rPr lang="en-US" altLang="zh-TW" dirty="0" smtClean="0"/>
              <a:t>(</a:t>
            </a:r>
            <a:r>
              <a:rPr lang="zh-TW" altLang="en-US" dirty="0" smtClean="0"/>
              <a:t>不適合於 </a:t>
            </a:r>
            <a:r>
              <a:rPr lang="en-US" altLang="zh-TW" dirty="0" err="1" smtClean="0"/>
              <a:t>SignalR</a:t>
            </a:r>
            <a:r>
              <a:rPr lang="en-US" altLang="zh-TW" dirty="0" smtClean="0"/>
              <a:t>)</a:t>
            </a:r>
            <a:endParaRPr lang="zh-TW" altLang="en-US" dirty="0"/>
          </a:p>
        </p:txBody>
      </p:sp>
      <p:sp>
        <p:nvSpPr>
          <p:cNvPr id="5" name="內容版面配置區 4"/>
          <p:cNvSpPr>
            <a:spLocks noGrp="1"/>
          </p:cNvSpPr>
          <p:nvPr>
            <p:ph sz="half" idx="2"/>
          </p:nvPr>
        </p:nvSpPr>
        <p:spPr/>
        <p:txBody>
          <a:bodyPr/>
          <a:lstStyle/>
          <a:p>
            <a:endParaRPr lang="zh-TW" altLang="en-US"/>
          </a:p>
        </p:txBody>
      </p:sp>
      <p:sp>
        <p:nvSpPr>
          <p:cNvPr id="6" name="文字版面配置區 5"/>
          <p:cNvSpPr>
            <a:spLocks noGrp="1"/>
          </p:cNvSpPr>
          <p:nvPr>
            <p:ph type="body" sz="quarter" idx="3"/>
          </p:nvPr>
        </p:nvSpPr>
        <p:spPr/>
        <p:txBody>
          <a:bodyPr>
            <a:normAutofit lnSpcReduction="10000"/>
          </a:bodyPr>
          <a:lstStyle/>
          <a:p>
            <a:r>
              <a:rPr lang="zh-TW" altLang="en-US" dirty="0" smtClean="0"/>
              <a:t>由資料共享方式來擴展</a:t>
            </a:r>
            <a:endParaRPr lang="en-US" altLang="zh-TW" dirty="0" smtClean="0"/>
          </a:p>
          <a:p>
            <a:r>
              <a:rPr lang="en-US" altLang="zh-TW" dirty="0" smtClean="0"/>
              <a:t>(Backplane-enabled)</a:t>
            </a:r>
            <a:endParaRPr lang="zh-TW" altLang="en-US" dirty="0"/>
          </a:p>
        </p:txBody>
      </p:sp>
      <p:sp>
        <p:nvSpPr>
          <p:cNvPr id="7" name="內容版面配置區 6"/>
          <p:cNvSpPr>
            <a:spLocks noGrp="1"/>
          </p:cNvSpPr>
          <p:nvPr>
            <p:ph sz="quarter" idx="4"/>
          </p:nvPr>
        </p:nvSpPr>
        <p:spPr/>
        <p:txBody>
          <a:bodyPr/>
          <a:lstStyle/>
          <a:p>
            <a:endParaRPr lang="zh-TW" altLang="en-US" dirty="0"/>
          </a:p>
        </p:txBody>
      </p:sp>
      <p:pic>
        <p:nvPicPr>
          <p:cNvPr id="3074" name="Picture 2" descr="http://i2.asp.net/media/4267102/scaleout28.png?cdn_id=2013-11-25-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22" y="3047008"/>
            <a:ext cx="348615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i1.asp.net/media/4267126/scaleout32.png?cdn_id=2013-11-25-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207" y="2846983"/>
            <a:ext cx="3914775"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52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擴展 </a:t>
            </a:r>
            <a:r>
              <a:rPr lang="en-US" altLang="zh-TW" dirty="0" err="1"/>
              <a:t>SignalR</a:t>
            </a:r>
            <a:r>
              <a:rPr lang="en-US" altLang="zh-TW" dirty="0"/>
              <a:t> </a:t>
            </a:r>
            <a:r>
              <a:rPr lang="zh-TW" altLang="en-US" dirty="0"/>
              <a:t>的處理能力</a:t>
            </a:r>
          </a:p>
        </p:txBody>
      </p:sp>
      <p:sp>
        <p:nvSpPr>
          <p:cNvPr id="3" name="內容版面配置區 2"/>
          <p:cNvSpPr>
            <a:spLocks noGrp="1"/>
          </p:cNvSpPr>
          <p:nvPr>
            <p:ph idx="1"/>
          </p:nvPr>
        </p:nvSpPr>
        <p:spPr/>
        <p:txBody>
          <a:bodyPr/>
          <a:lstStyle/>
          <a:p>
            <a:r>
              <a:rPr lang="en-US" altLang="zh-TW" dirty="0" err="1" smtClean="0"/>
              <a:t>SignalR</a:t>
            </a:r>
            <a:r>
              <a:rPr lang="en-US" altLang="zh-TW" dirty="0" smtClean="0"/>
              <a:t> </a:t>
            </a:r>
            <a:r>
              <a:rPr lang="zh-TW" altLang="en-US" dirty="0" smtClean="0"/>
              <a:t>的 </a:t>
            </a:r>
            <a:r>
              <a:rPr lang="en-US" altLang="zh-TW" dirty="0" smtClean="0"/>
              <a:t>Backplane </a:t>
            </a:r>
            <a:r>
              <a:rPr lang="zh-TW" altLang="en-US" dirty="0" smtClean="0"/>
              <a:t>介質</a:t>
            </a:r>
            <a:endParaRPr lang="en-US" altLang="zh-TW" dirty="0" smtClean="0"/>
          </a:p>
          <a:p>
            <a:pPr lvl="1"/>
            <a:r>
              <a:rPr lang="en-US" altLang="zh-TW" dirty="0" smtClean="0"/>
              <a:t>SQL Server Database</a:t>
            </a:r>
          </a:p>
          <a:p>
            <a:pPr lvl="1"/>
            <a:r>
              <a:rPr lang="en-US" altLang="zh-TW" dirty="0" smtClean="0"/>
              <a:t>Windows Azure Service Bus</a:t>
            </a:r>
          </a:p>
          <a:p>
            <a:pPr lvl="1"/>
            <a:r>
              <a:rPr lang="en-US" altLang="zh-TW" dirty="0" err="1" smtClean="0"/>
              <a:t>Radis</a:t>
            </a:r>
            <a:endParaRPr lang="en-US" altLang="zh-TW" dirty="0" smtClean="0"/>
          </a:p>
          <a:p>
            <a:r>
              <a:rPr lang="en-US" altLang="zh-TW" dirty="0" smtClean="0"/>
              <a:t>High Frequency </a:t>
            </a:r>
            <a:r>
              <a:rPr lang="zh-TW" altLang="en-US" dirty="0" smtClean="0"/>
              <a:t>型的應用程式不建議使用 </a:t>
            </a:r>
            <a:r>
              <a:rPr lang="en-US" altLang="zh-TW" dirty="0" smtClean="0"/>
              <a:t>Backplane </a:t>
            </a:r>
            <a:r>
              <a:rPr lang="zh-TW" altLang="en-US" dirty="0" smtClean="0"/>
              <a:t>方法。</a:t>
            </a:r>
            <a:endParaRPr lang="zh-TW" altLang="en-US" dirty="0"/>
          </a:p>
        </p:txBody>
      </p:sp>
    </p:spTree>
    <p:extLst>
      <p:ext uri="{BB962C8B-B14F-4D97-AF65-F5344CB8AC3E}">
        <p14:creationId xmlns:p14="http://schemas.microsoft.com/office/powerpoint/2010/main" val="1210971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以 </a:t>
            </a:r>
            <a:r>
              <a:rPr lang="en-US" altLang="zh-TW" dirty="0" smtClean="0"/>
              <a:t>SQL</a:t>
            </a:r>
            <a:r>
              <a:rPr lang="zh-TW" altLang="en-US" dirty="0" smtClean="0"/>
              <a:t> </a:t>
            </a:r>
            <a:r>
              <a:rPr lang="en-US" altLang="zh-TW" dirty="0" smtClean="0"/>
              <a:t>Server </a:t>
            </a:r>
            <a:r>
              <a:rPr lang="zh-TW" altLang="en-US" dirty="0"/>
              <a:t>擴展 </a:t>
            </a:r>
            <a:r>
              <a:rPr lang="en-US" altLang="zh-TW" dirty="0" err="1"/>
              <a:t>SignalR</a:t>
            </a:r>
            <a:endParaRPr lang="zh-TW" altLang="en-US" dirty="0"/>
          </a:p>
        </p:txBody>
      </p:sp>
      <p:sp>
        <p:nvSpPr>
          <p:cNvPr id="3" name="文字版面配置區 2"/>
          <p:cNvSpPr>
            <a:spLocks noGrp="1"/>
          </p:cNvSpPr>
          <p:nvPr>
            <p:ph type="body" sz="quarter" idx="10"/>
          </p:nvPr>
        </p:nvSpPr>
        <p:spPr>
          <a:xfrm>
            <a:off x="389437" y="1447800"/>
            <a:ext cx="8363938" cy="4047225"/>
          </a:xfrm>
        </p:spPr>
        <p:txBody>
          <a:bodyPr/>
          <a:lstStyle/>
          <a:p>
            <a:r>
              <a:rPr lang="en-US" altLang="zh-TW" dirty="0" err="1" smtClean="0"/>
              <a:t>NuGet</a:t>
            </a:r>
            <a:r>
              <a:rPr lang="en-US" altLang="zh-TW" dirty="0" smtClean="0"/>
              <a:t/>
            </a:r>
            <a:br>
              <a:rPr lang="en-US" altLang="zh-TW" dirty="0" smtClean="0"/>
            </a:br>
            <a:r>
              <a:rPr lang="en-US" altLang="zh-TW" dirty="0" smtClean="0"/>
              <a:t/>
            </a:r>
            <a:br>
              <a:rPr lang="en-US" altLang="zh-TW" dirty="0" smtClean="0"/>
            </a:br>
            <a:r>
              <a:rPr lang="en-US" altLang="zh-TW" sz="2000" dirty="0" smtClean="0">
                <a:latin typeface="Consolas" panose="020B0609020204030204" pitchFamily="49" charset="0"/>
                <a:cs typeface="Consolas" panose="020B0609020204030204" pitchFamily="49" charset="0"/>
              </a:rPr>
              <a:t>Install-Package </a:t>
            </a:r>
            <a:r>
              <a:rPr lang="en-US" altLang="zh-TW" sz="2000" dirty="0" err="1" smtClean="0">
                <a:latin typeface="Consolas" panose="020B0609020204030204" pitchFamily="49" charset="0"/>
                <a:cs typeface="Consolas" panose="020B0609020204030204" pitchFamily="49" charset="0"/>
              </a:rPr>
              <a:t>Microsoft.AspNet.SignalR.SqlServer</a:t>
            </a:r>
            <a:endParaRPr lang="en-US" altLang="zh-TW" sz="2800" dirty="0" smtClean="0">
              <a:latin typeface="Consolas" panose="020B0609020204030204" pitchFamily="49" charset="0"/>
              <a:cs typeface="Consolas" panose="020B0609020204030204" pitchFamily="49" charset="0"/>
            </a:endParaRPr>
          </a:p>
          <a:p>
            <a:endParaRPr lang="en-US" altLang="zh-TW" sz="2800" dirty="0"/>
          </a:p>
          <a:p>
            <a:r>
              <a:rPr lang="en-US" altLang="zh-TW" dirty="0" err="1" smtClean="0"/>
              <a:t>Start.cs</a:t>
            </a:r>
            <a:r>
              <a:rPr lang="en-US" altLang="zh-TW" dirty="0" smtClean="0"/>
              <a:t/>
            </a:r>
            <a:br>
              <a:rPr lang="en-US" altLang="zh-TW" dirty="0" smtClean="0"/>
            </a:br>
            <a:r>
              <a:rPr lang="en-US" altLang="zh-TW" dirty="0" smtClean="0"/>
              <a:t/>
            </a:r>
            <a:br>
              <a:rPr lang="en-US" altLang="zh-TW" dirty="0" smtClean="0"/>
            </a:br>
            <a:r>
              <a:rPr lang="en-US" altLang="zh-TW" sz="2000" dirty="0" err="1" smtClean="0">
                <a:latin typeface="Consolas" panose="020B0609020204030204" pitchFamily="49" charset="0"/>
                <a:cs typeface="Consolas" panose="020B0609020204030204" pitchFamily="49" charset="0"/>
              </a:rPr>
              <a:t>GlobalHost</a:t>
            </a:r>
            <a:r>
              <a:rPr lang="en-US" altLang="zh-TW" sz="2000" dirty="0" smtClean="0">
                <a:latin typeface="Consolas" panose="020B0609020204030204" pitchFamily="49" charset="0"/>
                <a:cs typeface="Consolas" panose="020B0609020204030204" pitchFamily="49" charset="0"/>
              </a:rPr>
              <a:t/>
            </a:r>
            <a:br>
              <a:rPr lang="en-US" altLang="zh-TW" sz="2000" dirty="0" smtClean="0">
                <a:latin typeface="Consolas" panose="020B0609020204030204" pitchFamily="49" charset="0"/>
                <a:cs typeface="Consolas" panose="020B0609020204030204" pitchFamily="49" charset="0"/>
              </a:rPr>
            </a:br>
            <a:r>
              <a:rPr lang="en-US" altLang="zh-TW" sz="2000" dirty="0" smtClean="0">
                <a:latin typeface="Consolas" panose="020B0609020204030204" pitchFamily="49" charset="0"/>
                <a:cs typeface="Consolas" panose="020B0609020204030204" pitchFamily="49" charset="0"/>
              </a:rPr>
              <a:t>	.</a:t>
            </a:r>
            <a:r>
              <a:rPr lang="en-US" altLang="zh-TW" sz="2000" dirty="0" err="1" smtClean="0">
                <a:latin typeface="Consolas" panose="020B0609020204030204" pitchFamily="49" charset="0"/>
                <a:cs typeface="Consolas" panose="020B0609020204030204" pitchFamily="49" charset="0"/>
              </a:rPr>
              <a:t>DependencyResolver</a:t>
            </a:r>
            <a:r>
              <a:rPr lang="en-US" altLang="zh-TW" sz="2000" dirty="0" smtClean="0">
                <a:latin typeface="Consolas" panose="020B0609020204030204" pitchFamily="49" charset="0"/>
                <a:cs typeface="Consolas" panose="020B0609020204030204" pitchFamily="49" charset="0"/>
              </a:rPr>
              <a:t/>
            </a:r>
            <a:br>
              <a:rPr lang="en-US" altLang="zh-TW" sz="2000" dirty="0" smtClean="0">
                <a:latin typeface="Consolas" panose="020B0609020204030204" pitchFamily="49" charset="0"/>
                <a:cs typeface="Consolas" panose="020B0609020204030204" pitchFamily="49" charset="0"/>
              </a:rPr>
            </a:br>
            <a:r>
              <a:rPr lang="en-US" altLang="zh-TW" sz="2000" dirty="0" smtClean="0">
                <a:latin typeface="Consolas" panose="020B0609020204030204" pitchFamily="49" charset="0"/>
                <a:cs typeface="Consolas" panose="020B0609020204030204" pitchFamily="49" charset="0"/>
              </a:rPr>
              <a:t>	.</a:t>
            </a:r>
            <a:r>
              <a:rPr lang="en-US" altLang="zh-TW" sz="2000" dirty="0" err="1" smtClean="0">
                <a:latin typeface="Consolas" panose="020B0609020204030204" pitchFamily="49" charset="0"/>
                <a:cs typeface="Consolas" panose="020B0609020204030204" pitchFamily="49" charset="0"/>
              </a:rPr>
              <a:t>UseSqlServer</a:t>
            </a:r>
            <a:r>
              <a:rPr lang="en-US" altLang="zh-TW" sz="2000" dirty="0" smtClean="0">
                <a:latin typeface="Consolas" panose="020B0609020204030204" pitchFamily="49" charset="0"/>
                <a:cs typeface="Consolas" panose="020B0609020204030204" pitchFamily="49" charset="0"/>
              </a:rPr>
              <a:t>("</a:t>
            </a:r>
            <a:r>
              <a:rPr lang="en-US" altLang="zh-TW" sz="2000" dirty="0" err="1" smtClean="0">
                <a:latin typeface="Consolas" panose="020B0609020204030204" pitchFamily="49" charset="0"/>
                <a:cs typeface="Consolas" panose="020B0609020204030204" pitchFamily="49" charset="0"/>
              </a:rPr>
              <a:t>sqlconnectionstring</a:t>
            </a:r>
            <a:r>
              <a:rPr lang="en-US" altLang="zh-TW" sz="2000" dirty="0" smtClean="0">
                <a:latin typeface="Consolas" panose="020B0609020204030204" pitchFamily="49" charset="0"/>
                <a:cs typeface="Consolas" panose="020B0609020204030204" pitchFamily="49" charset="0"/>
              </a:rPr>
              <a:t>");</a:t>
            </a:r>
            <a:endParaRPr lang="zh-TW"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457801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以 </a:t>
            </a:r>
            <a:r>
              <a:rPr lang="en-US" altLang="zh-TW" dirty="0" smtClean="0"/>
              <a:t>SQL Server</a:t>
            </a:r>
            <a:r>
              <a:rPr lang="zh-TW" altLang="en-US" dirty="0" smtClean="0"/>
              <a:t> 擴展 </a:t>
            </a:r>
            <a:r>
              <a:rPr lang="en-US" altLang="zh-TW" dirty="0" err="1" smtClean="0"/>
              <a:t>SignalR</a:t>
            </a:r>
            <a:endParaRPr lang="zh-TW" altLang="en-US" dirty="0"/>
          </a:p>
        </p:txBody>
      </p:sp>
      <p:sp>
        <p:nvSpPr>
          <p:cNvPr id="3" name="文字版面配置區 2"/>
          <p:cNvSpPr>
            <a:spLocks noGrp="1"/>
          </p:cNvSpPr>
          <p:nvPr>
            <p:ph type="body" sz="quarter" idx="10"/>
          </p:nvPr>
        </p:nvSpPr>
        <p:spPr>
          <a:xfrm>
            <a:off x="389437" y="1447800"/>
            <a:ext cx="8363938" cy="3748682"/>
          </a:xfrm>
        </p:spPr>
        <p:txBody>
          <a:bodyPr/>
          <a:lstStyle/>
          <a:p>
            <a:pPr marL="0" indent="0">
              <a:buNone/>
            </a:pPr>
            <a:r>
              <a:rPr lang="zh-TW" altLang="en-US" dirty="0" smtClean="0"/>
              <a:t>優點</a:t>
            </a:r>
            <a:endParaRPr lang="en-US" altLang="zh-TW" dirty="0" smtClean="0"/>
          </a:p>
          <a:p>
            <a:pPr marL="0" indent="0">
              <a:buNone/>
            </a:pPr>
            <a:endParaRPr lang="en-US" altLang="zh-TW" dirty="0"/>
          </a:p>
          <a:p>
            <a:pPr lvl="1"/>
            <a:r>
              <a:rPr lang="zh-TW" altLang="en-US" dirty="0" smtClean="0"/>
              <a:t>易於使用</a:t>
            </a:r>
            <a:r>
              <a:rPr lang="en-US" altLang="zh-TW" dirty="0" smtClean="0"/>
              <a:t/>
            </a:r>
            <a:br>
              <a:rPr lang="en-US" altLang="zh-TW" dirty="0" smtClean="0"/>
            </a:br>
            <a:r>
              <a:rPr lang="zh-TW" altLang="en-US" dirty="0"/>
              <a:t>只需要提供資料庫容器</a:t>
            </a:r>
            <a:r>
              <a:rPr lang="zh-TW" altLang="en-US" dirty="0" smtClean="0"/>
              <a:t>，自行</a:t>
            </a:r>
            <a:r>
              <a:rPr lang="zh-TW" altLang="en-US" dirty="0"/>
              <a:t>維護與產生 </a:t>
            </a:r>
            <a:r>
              <a:rPr lang="en-US" altLang="zh-TW" dirty="0"/>
              <a:t>table schema</a:t>
            </a:r>
            <a:endParaRPr lang="en-US" altLang="zh-TW" dirty="0" smtClean="0"/>
          </a:p>
          <a:p>
            <a:pPr lvl="1"/>
            <a:endParaRPr lang="en-US" altLang="zh-TW" dirty="0" smtClean="0"/>
          </a:p>
          <a:p>
            <a:pPr marL="0" indent="0">
              <a:buNone/>
            </a:pPr>
            <a:r>
              <a:rPr lang="zh-TW" altLang="en-US" dirty="0" smtClean="0"/>
              <a:t>缺點</a:t>
            </a:r>
            <a:endParaRPr lang="en-US" altLang="zh-TW" dirty="0" smtClean="0"/>
          </a:p>
          <a:p>
            <a:pPr marL="0" indent="0">
              <a:buNone/>
            </a:pPr>
            <a:endParaRPr lang="en-US" altLang="zh-TW" dirty="0" smtClean="0"/>
          </a:p>
          <a:p>
            <a:pPr lvl="1"/>
            <a:r>
              <a:rPr lang="en-US" altLang="zh-TW" dirty="0" smtClean="0"/>
              <a:t>I/O </a:t>
            </a:r>
            <a:r>
              <a:rPr lang="zh-TW" altLang="en-US" dirty="0" smtClean="0"/>
              <a:t>頻繁，效能</a:t>
            </a:r>
            <a:r>
              <a:rPr lang="zh-TW" altLang="en-US" dirty="0"/>
              <a:t>較</a:t>
            </a:r>
            <a:r>
              <a:rPr lang="zh-TW" altLang="en-US" dirty="0" smtClean="0"/>
              <a:t>差</a:t>
            </a:r>
            <a:endParaRPr lang="zh-TW" altLang="en-US" dirty="0"/>
          </a:p>
        </p:txBody>
      </p:sp>
    </p:spTree>
    <p:extLst>
      <p:ext uri="{BB962C8B-B14F-4D97-AF65-F5344CB8AC3E}">
        <p14:creationId xmlns:p14="http://schemas.microsoft.com/office/powerpoint/2010/main" val="2548789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以 </a:t>
            </a:r>
            <a:r>
              <a:rPr lang="en-US" altLang="zh-TW" dirty="0" err="1"/>
              <a:t>Redis</a:t>
            </a:r>
            <a:r>
              <a:rPr lang="en-US" altLang="zh-TW" dirty="0"/>
              <a:t> </a:t>
            </a:r>
            <a:r>
              <a:rPr lang="zh-TW" altLang="en-US" dirty="0" smtClean="0"/>
              <a:t>擴展 </a:t>
            </a:r>
            <a:r>
              <a:rPr lang="en-US" altLang="zh-TW" dirty="0" err="1" smtClean="0"/>
              <a:t>SignalR</a:t>
            </a:r>
            <a:endParaRPr lang="zh-TW" altLang="en-US" dirty="0"/>
          </a:p>
        </p:txBody>
      </p:sp>
      <p:sp>
        <p:nvSpPr>
          <p:cNvPr id="3" name="文字版面配置區 2"/>
          <p:cNvSpPr>
            <a:spLocks noGrp="1"/>
          </p:cNvSpPr>
          <p:nvPr>
            <p:ph type="body" sz="quarter" idx="10"/>
          </p:nvPr>
        </p:nvSpPr>
        <p:spPr>
          <a:xfrm>
            <a:off x="389437" y="1447800"/>
            <a:ext cx="8363938" cy="3974898"/>
          </a:xfrm>
        </p:spPr>
        <p:txBody>
          <a:bodyPr/>
          <a:lstStyle/>
          <a:p>
            <a:r>
              <a:rPr lang="en-US" altLang="zh-TW" dirty="0" err="1" smtClean="0"/>
              <a:t>Redis</a:t>
            </a:r>
            <a:endParaRPr lang="en-US" altLang="zh-TW" dirty="0" smtClean="0"/>
          </a:p>
          <a:p>
            <a:pPr lvl="1"/>
            <a:endParaRPr lang="en-US" altLang="zh-TW" dirty="0" smtClean="0"/>
          </a:p>
          <a:p>
            <a:pPr lvl="1"/>
            <a:r>
              <a:rPr lang="en-US" altLang="zh-TW" dirty="0" err="1" smtClean="0"/>
              <a:t>NoSQL</a:t>
            </a:r>
            <a:r>
              <a:rPr lang="en-US" altLang="zh-TW" dirty="0" smtClean="0"/>
              <a:t> </a:t>
            </a:r>
            <a:r>
              <a:rPr lang="zh-TW" altLang="en-US" dirty="0" smtClean="0"/>
              <a:t>鍵值對 </a:t>
            </a:r>
            <a:r>
              <a:rPr lang="en-US" altLang="zh-TW" dirty="0" smtClean="0"/>
              <a:t>(Key/Value) </a:t>
            </a:r>
            <a:r>
              <a:rPr lang="zh-TW" altLang="en-US" dirty="0" smtClean="0"/>
              <a:t>資料庫</a:t>
            </a:r>
            <a:endParaRPr lang="en-US" altLang="zh-TW" dirty="0" smtClean="0"/>
          </a:p>
          <a:p>
            <a:pPr lvl="1"/>
            <a:endParaRPr lang="en-US" altLang="zh-TW" dirty="0" smtClean="0"/>
          </a:p>
          <a:p>
            <a:pPr lvl="1"/>
            <a:r>
              <a:rPr lang="zh-TW" altLang="en-US" dirty="0" smtClean="0"/>
              <a:t>儲存於記憶體</a:t>
            </a:r>
            <a:endParaRPr lang="en-US" altLang="zh-TW" dirty="0" smtClean="0"/>
          </a:p>
          <a:p>
            <a:pPr lvl="1"/>
            <a:endParaRPr lang="en-US" altLang="zh-TW" dirty="0" smtClean="0"/>
          </a:p>
          <a:p>
            <a:pPr lvl="1"/>
            <a:r>
              <a:rPr lang="zh-TW" altLang="en-US" dirty="0" smtClean="0"/>
              <a:t>配合 </a:t>
            </a:r>
            <a:r>
              <a:rPr lang="en-US" altLang="zh-TW" smtClean="0"/>
              <a:t>Publish/Subscribe Pattern </a:t>
            </a:r>
            <a:r>
              <a:rPr lang="zh-TW" altLang="en-US" smtClean="0"/>
              <a:t>提供</a:t>
            </a:r>
            <a:r>
              <a:rPr lang="zh-TW" altLang="en-US" dirty="0" smtClean="0"/>
              <a:t>擴展</a:t>
            </a:r>
            <a:endParaRPr lang="en-US" altLang="zh-TW" dirty="0" smtClean="0"/>
          </a:p>
          <a:p>
            <a:pPr lvl="1"/>
            <a:endParaRPr lang="en-US" altLang="zh-TW" dirty="0" smtClean="0">
              <a:hlinkClick r:id=""/>
            </a:endParaRPr>
          </a:p>
          <a:p>
            <a:pPr lvl="1"/>
            <a:r>
              <a:rPr lang="en-US" altLang="zh-TW" dirty="0" smtClean="0">
                <a:hlinkClick r:id=""/>
              </a:rPr>
              <a:t>http</a:t>
            </a:r>
            <a:r>
              <a:rPr lang="en-US" altLang="zh-TW" dirty="0">
                <a:hlinkClick r:id="rId2"/>
              </a:rPr>
              <a:t>://</a:t>
            </a:r>
            <a:r>
              <a:rPr lang="en-US" altLang="zh-TW" dirty="0" smtClean="0">
                <a:hlinkClick r:id="rId2"/>
              </a:rPr>
              <a:t>redis.io/download</a:t>
            </a:r>
            <a:endParaRPr lang="en-US" altLang="zh-TW" dirty="0" smtClean="0"/>
          </a:p>
        </p:txBody>
      </p:sp>
    </p:spTree>
    <p:extLst>
      <p:ext uri="{BB962C8B-B14F-4D97-AF65-F5344CB8AC3E}">
        <p14:creationId xmlns:p14="http://schemas.microsoft.com/office/powerpoint/2010/main" val="2078381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課程目標</a:t>
            </a:r>
            <a:endParaRPr lang="zh-TW" altLang="en-US" dirty="0"/>
          </a:p>
        </p:txBody>
      </p:sp>
      <p:sp>
        <p:nvSpPr>
          <p:cNvPr id="3" name="內容版面配置區 2"/>
          <p:cNvSpPr>
            <a:spLocks noGrp="1"/>
          </p:cNvSpPr>
          <p:nvPr>
            <p:ph idx="1"/>
          </p:nvPr>
        </p:nvSpPr>
        <p:spPr/>
        <p:txBody>
          <a:bodyPr/>
          <a:lstStyle/>
          <a:p>
            <a:r>
              <a:rPr lang="zh-TW" altLang="en-US" dirty="0" smtClean="0"/>
              <a:t>經過本課程後，您可以</a:t>
            </a:r>
            <a:r>
              <a:rPr lang="en-US" altLang="zh-TW" dirty="0" smtClean="0"/>
              <a:t>…</a:t>
            </a:r>
          </a:p>
          <a:p>
            <a:pPr lvl="1"/>
            <a:r>
              <a:rPr lang="zh-TW" altLang="en-US" dirty="0" smtClean="0"/>
              <a:t>說明即時互動型 </a:t>
            </a:r>
            <a:r>
              <a:rPr lang="en-US" altLang="zh-TW" dirty="0" smtClean="0"/>
              <a:t>Web </a:t>
            </a:r>
            <a:r>
              <a:rPr lang="zh-TW" altLang="en-US" dirty="0" smtClean="0"/>
              <a:t>應用程式的需求。</a:t>
            </a:r>
            <a:endParaRPr lang="en-US" altLang="zh-TW" dirty="0" smtClean="0"/>
          </a:p>
          <a:p>
            <a:pPr lvl="1"/>
            <a:r>
              <a:rPr lang="zh-TW" altLang="en-US" dirty="0" smtClean="0"/>
              <a:t>何謂長時輪詢。</a:t>
            </a:r>
            <a:endParaRPr lang="en-US" altLang="zh-TW" dirty="0" smtClean="0"/>
          </a:p>
          <a:p>
            <a:pPr lvl="1"/>
            <a:r>
              <a:rPr lang="zh-TW" altLang="en-US" dirty="0" smtClean="0"/>
              <a:t>了解 </a:t>
            </a:r>
            <a:r>
              <a:rPr lang="en-US" altLang="zh-TW" dirty="0" smtClean="0"/>
              <a:t>ASP.NET </a:t>
            </a:r>
            <a:r>
              <a:rPr lang="en-US" altLang="zh-TW" dirty="0" err="1" smtClean="0"/>
              <a:t>SignalR</a:t>
            </a:r>
            <a:r>
              <a:rPr lang="en-US" altLang="zh-TW" dirty="0" smtClean="0"/>
              <a:t> </a:t>
            </a:r>
            <a:r>
              <a:rPr lang="zh-TW" altLang="en-US" dirty="0" smtClean="0"/>
              <a:t>的基礎。</a:t>
            </a:r>
            <a:endParaRPr lang="en-US" altLang="zh-TW" dirty="0" smtClean="0"/>
          </a:p>
          <a:p>
            <a:pPr lvl="1"/>
            <a:r>
              <a:rPr lang="zh-TW" altLang="en-US" dirty="0" smtClean="0"/>
              <a:t>了解如何整合 </a:t>
            </a:r>
            <a:r>
              <a:rPr lang="en-US" altLang="zh-TW" dirty="0" err="1" smtClean="0"/>
              <a:t>SignalR</a:t>
            </a:r>
            <a:r>
              <a:rPr lang="en-US" altLang="zh-TW" dirty="0" smtClean="0"/>
              <a:t> </a:t>
            </a:r>
            <a:r>
              <a:rPr lang="zh-TW" altLang="en-US" dirty="0" smtClean="0"/>
              <a:t>到應用程式內。</a:t>
            </a:r>
            <a:endParaRPr lang="en-US" altLang="zh-TW" dirty="0" smtClean="0"/>
          </a:p>
          <a:p>
            <a:pPr lvl="1"/>
            <a:r>
              <a:rPr lang="zh-TW" altLang="en-US" dirty="0" smtClean="0"/>
              <a:t>了解 </a:t>
            </a:r>
            <a:r>
              <a:rPr lang="en-US" altLang="zh-TW" dirty="0" err="1" smtClean="0"/>
              <a:t>SignalR</a:t>
            </a:r>
            <a:r>
              <a:rPr lang="en-US" altLang="zh-TW" dirty="0" smtClean="0"/>
              <a:t> </a:t>
            </a:r>
            <a:r>
              <a:rPr lang="zh-TW" altLang="en-US" dirty="0" smtClean="0"/>
              <a:t>應用程式的結構。</a:t>
            </a:r>
            <a:endParaRPr lang="en-US" altLang="zh-TW" dirty="0" smtClean="0"/>
          </a:p>
          <a:p>
            <a:pPr lvl="1"/>
            <a:r>
              <a:rPr lang="zh-TW" altLang="en-US" dirty="0" smtClean="0"/>
              <a:t>了解保護 </a:t>
            </a:r>
            <a:r>
              <a:rPr lang="en-US" altLang="zh-TW" dirty="0" err="1" smtClean="0"/>
              <a:t>SignalR</a:t>
            </a:r>
            <a:r>
              <a:rPr lang="en-US" altLang="zh-TW" dirty="0" smtClean="0"/>
              <a:t> </a:t>
            </a:r>
            <a:r>
              <a:rPr lang="zh-TW" altLang="en-US" dirty="0" smtClean="0"/>
              <a:t>應用程式的方法。</a:t>
            </a:r>
            <a:endParaRPr lang="en-US" altLang="zh-TW" dirty="0" smtClean="0"/>
          </a:p>
          <a:p>
            <a:pPr lvl="1"/>
            <a:r>
              <a:rPr lang="zh-TW" altLang="en-US" dirty="0" smtClean="0"/>
              <a:t>了解如何擴展 </a:t>
            </a:r>
            <a:r>
              <a:rPr lang="en-US" altLang="zh-TW" dirty="0" err="1" smtClean="0"/>
              <a:t>SignalR</a:t>
            </a:r>
            <a:r>
              <a:rPr lang="en-US" altLang="zh-TW" dirty="0" smtClean="0"/>
              <a:t> </a:t>
            </a:r>
            <a:r>
              <a:rPr lang="zh-TW" altLang="en-US" dirty="0" smtClean="0"/>
              <a:t>應用程式。</a:t>
            </a:r>
            <a:endParaRPr lang="zh-TW" altLang="en-US" dirty="0"/>
          </a:p>
        </p:txBody>
      </p:sp>
    </p:spTree>
    <p:extLst>
      <p:ext uri="{BB962C8B-B14F-4D97-AF65-F5344CB8AC3E}">
        <p14:creationId xmlns:p14="http://schemas.microsoft.com/office/powerpoint/2010/main" val="32578137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以 </a:t>
            </a:r>
            <a:r>
              <a:rPr lang="en-US" altLang="zh-TW" dirty="0" err="1"/>
              <a:t>Redis</a:t>
            </a:r>
            <a:r>
              <a:rPr lang="en-US" altLang="zh-TW" dirty="0"/>
              <a:t> </a:t>
            </a:r>
            <a:r>
              <a:rPr lang="zh-TW" altLang="en-US" dirty="0" smtClean="0"/>
              <a:t>擴展 </a:t>
            </a:r>
            <a:r>
              <a:rPr lang="en-US" altLang="zh-TW" dirty="0" err="1" smtClean="0"/>
              <a:t>SignalR</a:t>
            </a:r>
            <a:endParaRPr lang="zh-TW" altLang="en-US" dirty="0"/>
          </a:p>
        </p:txBody>
      </p:sp>
      <p:sp>
        <p:nvSpPr>
          <p:cNvPr id="3" name="文字版面配置區 2"/>
          <p:cNvSpPr>
            <a:spLocks noGrp="1"/>
          </p:cNvSpPr>
          <p:nvPr>
            <p:ph type="body" sz="quarter" idx="10"/>
          </p:nvPr>
        </p:nvSpPr>
        <p:spPr>
          <a:xfrm>
            <a:off x="389437" y="1447800"/>
            <a:ext cx="8363938" cy="4011831"/>
          </a:xfrm>
        </p:spPr>
        <p:txBody>
          <a:bodyPr/>
          <a:lstStyle/>
          <a:p>
            <a:r>
              <a:rPr lang="en-US" altLang="zh-TW" dirty="0" err="1"/>
              <a:t>Redis</a:t>
            </a:r>
            <a:r>
              <a:rPr lang="en-US" altLang="zh-TW" dirty="0"/>
              <a:t> </a:t>
            </a:r>
            <a:r>
              <a:rPr lang="en-US" altLang="zh-TW" dirty="0" smtClean="0"/>
              <a:t>Win32/64 </a:t>
            </a:r>
            <a:r>
              <a:rPr lang="zh-TW" altLang="en-US" dirty="0" smtClean="0"/>
              <a:t>版本</a:t>
            </a:r>
            <a:endParaRPr lang="en-US" altLang="zh-TW" dirty="0" smtClean="0"/>
          </a:p>
          <a:p>
            <a:pPr lvl="1"/>
            <a:endParaRPr lang="en-US" altLang="zh-TW" dirty="0" smtClean="0"/>
          </a:p>
          <a:p>
            <a:pPr lvl="1"/>
            <a:r>
              <a:rPr lang="zh-TW" altLang="en-US" dirty="0" smtClean="0"/>
              <a:t>由 </a:t>
            </a:r>
            <a:r>
              <a:rPr lang="en-US" altLang="zh-TW" dirty="0" smtClean="0"/>
              <a:t>Microsoft Open Tech</a:t>
            </a:r>
            <a:r>
              <a:rPr lang="zh-TW" altLang="en-US" dirty="0" smtClean="0"/>
              <a:t> 維護發展</a:t>
            </a:r>
            <a:r>
              <a:rPr lang="en-US" altLang="zh-TW" dirty="0" smtClean="0"/>
              <a:t/>
            </a:r>
            <a:br>
              <a:rPr lang="en-US" altLang="zh-TW" dirty="0" smtClean="0"/>
            </a:br>
            <a:r>
              <a:rPr lang="en-US" altLang="zh-TW" dirty="0" smtClean="0"/>
              <a:t/>
            </a:r>
            <a:br>
              <a:rPr lang="en-US" altLang="zh-TW" dirty="0" smtClean="0"/>
            </a:br>
            <a:r>
              <a:rPr lang="en-US" altLang="zh-TW" dirty="0" smtClean="0">
                <a:hlinkClick r:id="rId2"/>
              </a:rPr>
              <a:t>https</a:t>
            </a:r>
            <a:r>
              <a:rPr lang="en-US" altLang="zh-TW" dirty="0">
                <a:hlinkClick r:id="rId2"/>
              </a:rPr>
              <a:t>://</a:t>
            </a:r>
            <a:r>
              <a:rPr lang="en-US" altLang="zh-TW" dirty="0" smtClean="0">
                <a:hlinkClick r:id="rId2"/>
              </a:rPr>
              <a:t>github.com/MSOpenTech/redis</a:t>
            </a:r>
            <a:endParaRPr lang="en-US" altLang="zh-TW" dirty="0" smtClean="0"/>
          </a:p>
          <a:p>
            <a:pPr lvl="1"/>
            <a:endParaRPr lang="en-US" altLang="zh-TW" dirty="0" smtClean="0"/>
          </a:p>
          <a:p>
            <a:pPr lvl="1"/>
            <a:r>
              <a:rPr lang="zh-TW" altLang="en-US" dirty="0" smtClean="0"/>
              <a:t>目前版本 </a:t>
            </a:r>
            <a:r>
              <a:rPr lang="en-US" altLang="zh-TW" dirty="0" err="1" smtClean="0"/>
              <a:t>Redis</a:t>
            </a:r>
            <a:r>
              <a:rPr lang="en-US" altLang="zh-TW" dirty="0" smtClean="0"/>
              <a:t> 2.6 release</a:t>
            </a:r>
            <a:br>
              <a:rPr lang="en-US" altLang="zh-TW" dirty="0" smtClean="0"/>
            </a:br>
            <a:r>
              <a:rPr lang="en-US" altLang="zh-TW" dirty="0" smtClean="0"/>
              <a:t/>
            </a:r>
            <a:br>
              <a:rPr lang="en-US" altLang="zh-TW" dirty="0" smtClean="0"/>
            </a:br>
            <a:r>
              <a:rPr lang="en-US" altLang="zh-TW" dirty="0" smtClean="0">
                <a:hlinkClick r:id="rId3"/>
              </a:rPr>
              <a:t>https</a:t>
            </a:r>
            <a:r>
              <a:rPr lang="en-US" altLang="zh-TW" dirty="0">
                <a:hlinkClick r:id="rId3"/>
              </a:rPr>
              <a:t>://</a:t>
            </a:r>
            <a:r>
              <a:rPr lang="en-US" altLang="zh-TW" dirty="0" smtClean="0">
                <a:hlinkClick r:id="rId3"/>
              </a:rPr>
              <a:t>github.com/MSOpenTech/redis/tree/2.6/bin/release</a:t>
            </a:r>
            <a:endParaRPr lang="en-US" altLang="zh-TW" dirty="0" smtClean="0"/>
          </a:p>
        </p:txBody>
      </p:sp>
    </p:spTree>
    <p:extLst>
      <p:ext uri="{BB962C8B-B14F-4D97-AF65-F5344CB8AC3E}">
        <p14:creationId xmlns:p14="http://schemas.microsoft.com/office/powerpoint/2010/main" val="2030450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以 </a:t>
            </a:r>
            <a:r>
              <a:rPr lang="en-US" altLang="zh-TW" dirty="0" err="1"/>
              <a:t>Redis</a:t>
            </a:r>
            <a:r>
              <a:rPr lang="en-US" altLang="zh-TW" dirty="0"/>
              <a:t> </a:t>
            </a:r>
            <a:r>
              <a:rPr lang="zh-TW" altLang="en-US" dirty="0"/>
              <a:t>擴展 </a:t>
            </a:r>
            <a:r>
              <a:rPr lang="en-US" altLang="zh-TW" dirty="0" err="1"/>
              <a:t>SignalR</a:t>
            </a:r>
            <a:endParaRPr lang="zh-TW" altLang="en-US" dirty="0"/>
          </a:p>
        </p:txBody>
      </p:sp>
      <p:sp>
        <p:nvSpPr>
          <p:cNvPr id="3" name="文字版面配置區 2"/>
          <p:cNvSpPr>
            <a:spLocks noGrp="1"/>
          </p:cNvSpPr>
          <p:nvPr>
            <p:ph type="body" sz="quarter" idx="10"/>
          </p:nvPr>
        </p:nvSpPr>
        <p:spPr>
          <a:xfrm>
            <a:off x="389437" y="1447800"/>
            <a:ext cx="8363938" cy="3679432"/>
          </a:xfrm>
        </p:spPr>
        <p:txBody>
          <a:bodyPr/>
          <a:lstStyle/>
          <a:p>
            <a:r>
              <a:rPr lang="zh-TW" altLang="en-US" dirty="0" smtClean="0"/>
              <a:t>如何啟動</a:t>
            </a:r>
            <a:r>
              <a:rPr lang="en-US" altLang="zh-TW" dirty="0" smtClean="0"/>
              <a:t> </a:t>
            </a:r>
            <a:r>
              <a:rPr lang="en-US" altLang="zh-TW" dirty="0" err="1" smtClean="0"/>
              <a:t>Redis</a:t>
            </a:r>
            <a:r>
              <a:rPr lang="en-US" altLang="zh-TW" dirty="0" smtClean="0"/>
              <a:t> </a:t>
            </a:r>
            <a:r>
              <a:rPr lang="zh-TW" altLang="en-US" dirty="0" smtClean="0"/>
              <a:t>服務</a:t>
            </a:r>
            <a:endParaRPr lang="en-US" altLang="zh-TW" dirty="0" smtClean="0"/>
          </a:p>
          <a:p>
            <a:pPr lvl="1"/>
            <a:endParaRPr lang="en-US" altLang="zh-TW" dirty="0" smtClean="0"/>
          </a:p>
          <a:p>
            <a:pPr lvl="1"/>
            <a:r>
              <a:rPr lang="zh-TW" altLang="en-US" dirty="0" smtClean="0"/>
              <a:t>啟動 </a:t>
            </a:r>
            <a:r>
              <a:rPr lang="en-US" altLang="zh-TW" dirty="0" err="1" smtClean="0"/>
              <a:t>Redis</a:t>
            </a:r>
            <a:r>
              <a:rPr lang="en-US" altLang="zh-TW" dirty="0" smtClean="0"/>
              <a:t> </a:t>
            </a:r>
            <a:r>
              <a:rPr lang="zh-TW" altLang="en-US" dirty="0" smtClean="0"/>
              <a:t>本體</a:t>
            </a:r>
            <a:r>
              <a:rPr lang="en-US" altLang="zh-TW" dirty="0" smtClean="0"/>
              <a:t/>
            </a:r>
            <a:br>
              <a:rPr lang="en-US" altLang="zh-TW" dirty="0" smtClean="0"/>
            </a:br>
            <a:r>
              <a:rPr lang="en-US" altLang="zh-TW" dirty="0" smtClean="0"/>
              <a:t/>
            </a:r>
            <a:br>
              <a:rPr lang="en-US" altLang="zh-TW" dirty="0" smtClean="0"/>
            </a:br>
            <a:r>
              <a:rPr lang="en-US" altLang="zh-TW" dirty="0" smtClean="0"/>
              <a:t>redis-server.exe</a:t>
            </a:r>
          </a:p>
          <a:p>
            <a:pPr lvl="1"/>
            <a:endParaRPr lang="en-US" altLang="zh-TW" dirty="0" smtClean="0"/>
          </a:p>
          <a:p>
            <a:pPr lvl="1"/>
            <a:r>
              <a:rPr lang="zh-TW" altLang="en-US" dirty="0" smtClean="0"/>
              <a:t>提供訊息訂閱服務</a:t>
            </a:r>
            <a:r>
              <a:rPr lang="en-US" altLang="zh-TW" dirty="0" smtClean="0"/>
              <a:t/>
            </a:r>
            <a:br>
              <a:rPr lang="en-US" altLang="zh-TW" dirty="0" smtClean="0"/>
            </a:br>
            <a:r>
              <a:rPr lang="en-US" altLang="zh-TW" dirty="0" smtClean="0"/>
              <a:t/>
            </a:r>
            <a:br>
              <a:rPr lang="en-US" altLang="zh-TW" dirty="0" smtClean="0"/>
            </a:br>
            <a:r>
              <a:rPr lang="en-US" altLang="zh-TW" dirty="0" smtClean="0"/>
              <a:t>redis-cli.exe subscribe </a:t>
            </a:r>
            <a:r>
              <a:rPr lang="en-US" altLang="zh-TW" b="1" i="1" dirty="0" smtClean="0"/>
              <a:t>channel</a:t>
            </a:r>
            <a:r>
              <a:rPr lang="en-US" altLang="zh-TW" dirty="0" smtClean="0"/>
              <a:t> </a:t>
            </a:r>
            <a:endParaRPr lang="zh-TW" altLang="en-US" dirty="0"/>
          </a:p>
        </p:txBody>
      </p:sp>
      <p:cxnSp>
        <p:nvCxnSpPr>
          <p:cNvPr id="5" name="直線接點 4"/>
          <p:cNvCxnSpPr/>
          <p:nvPr/>
        </p:nvCxnSpPr>
        <p:spPr>
          <a:xfrm>
            <a:off x="4110681" y="5041557"/>
            <a:ext cx="1186248" cy="0"/>
          </a:xfrm>
          <a:prstGeom prst="line">
            <a:avLst/>
          </a:prstGeom>
          <a:ln w="28575">
            <a:headEnd type="none"/>
            <a:tailEnd type="non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103683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以 </a:t>
            </a:r>
            <a:r>
              <a:rPr lang="en-US" altLang="zh-TW" dirty="0" err="1"/>
              <a:t>Redis</a:t>
            </a:r>
            <a:r>
              <a:rPr lang="en-US" altLang="zh-TW" dirty="0"/>
              <a:t> </a:t>
            </a:r>
            <a:r>
              <a:rPr lang="zh-TW" altLang="en-US" dirty="0"/>
              <a:t>擴展 </a:t>
            </a:r>
            <a:r>
              <a:rPr lang="en-US" altLang="zh-TW" dirty="0" err="1"/>
              <a:t>SignalR</a:t>
            </a:r>
            <a:endParaRPr lang="zh-TW" altLang="en-US" dirty="0"/>
          </a:p>
        </p:txBody>
      </p:sp>
      <p:sp>
        <p:nvSpPr>
          <p:cNvPr id="3" name="文字版面配置區 2"/>
          <p:cNvSpPr>
            <a:spLocks noGrp="1"/>
          </p:cNvSpPr>
          <p:nvPr>
            <p:ph type="body" sz="quarter" idx="10"/>
          </p:nvPr>
        </p:nvSpPr>
        <p:spPr>
          <a:xfrm>
            <a:off x="389437" y="1447800"/>
            <a:ext cx="8363938" cy="4047225"/>
          </a:xfrm>
        </p:spPr>
        <p:txBody>
          <a:bodyPr/>
          <a:lstStyle/>
          <a:p>
            <a:r>
              <a:rPr lang="en-US" altLang="zh-TW" dirty="0" err="1" smtClean="0"/>
              <a:t>NuGet</a:t>
            </a:r>
            <a:r>
              <a:rPr lang="en-US" altLang="zh-TW" dirty="0" smtClean="0"/>
              <a:t/>
            </a:r>
            <a:br>
              <a:rPr lang="en-US" altLang="zh-TW" dirty="0" smtClean="0"/>
            </a:br>
            <a:r>
              <a:rPr lang="en-US" altLang="zh-TW" dirty="0" smtClean="0"/>
              <a:t/>
            </a:r>
            <a:br>
              <a:rPr lang="en-US" altLang="zh-TW" dirty="0" smtClean="0"/>
            </a:br>
            <a:r>
              <a:rPr lang="en-US" altLang="zh-TW" sz="2000" dirty="0" smtClean="0">
                <a:latin typeface="Consolas" panose="020B0609020204030204" pitchFamily="49" charset="0"/>
                <a:cs typeface="Consolas" panose="020B0609020204030204" pitchFamily="49" charset="0"/>
              </a:rPr>
              <a:t>Install-Package </a:t>
            </a:r>
            <a:r>
              <a:rPr lang="en-US" altLang="zh-TW" sz="2000" dirty="0" err="1" smtClean="0">
                <a:latin typeface="Consolas" panose="020B0609020204030204" pitchFamily="49" charset="0"/>
                <a:cs typeface="Consolas" panose="020B0609020204030204" pitchFamily="49" charset="0"/>
              </a:rPr>
              <a:t>Microsoft.AspNet.SignalR.Redis</a:t>
            </a:r>
            <a:endParaRPr lang="en-US" altLang="zh-TW" sz="2800" dirty="0" smtClean="0">
              <a:latin typeface="Consolas" panose="020B0609020204030204" pitchFamily="49" charset="0"/>
              <a:cs typeface="Consolas" panose="020B0609020204030204" pitchFamily="49" charset="0"/>
            </a:endParaRPr>
          </a:p>
          <a:p>
            <a:endParaRPr lang="en-US" altLang="zh-TW" sz="2800" dirty="0"/>
          </a:p>
          <a:p>
            <a:r>
              <a:rPr lang="en-US" altLang="zh-TW" dirty="0" err="1" smtClean="0"/>
              <a:t>Start.cs</a:t>
            </a:r>
            <a:r>
              <a:rPr lang="en-US" altLang="zh-TW" dirty="0" smtClean="0"/>
              <a:t/>
            </a:r>
            <a:br>
              <a:rPr lang="en-US" altLang="zh-TW" dirty="0" smtClean="0"/>
            </a:br>
            <a:r>
              <a:rPr lang="en-US" altLang="zh-TW" dirty="0" smtClean="0"/>
              <a:t/>
            </a:r>
            <a:br>
              <a:rPr lang="en-US" altLang="zh-TW" dirty="0" smtClean="0"/>
            </a:br>
            <a:r>
              <a:rPr lang="en-US" altLang="zh-TW" sz="2000" dirty="0" err="1" smtClean="0">
                <a:latin typeface="Consolas" panose="020B0609020204030204" pitchFamily="49" charset="0"/>
                <a:cs typeface="Consolas" panose="020B0609020204030204" pitchFamily="49" charset="0"/>
              </a:rPr>
              <a:t>GlobalHost</a:t>
            </a:r>
            <a:r>
              <a:rPr lang="en-US" altLang="zh-TW" sz="2000" dirty="0" smtClean="0">
                <a:latin typeface="Consolas" panose="020B0609020204030204" pitchFamily="49" charset="0"/>
                <a:cs typeface="Consolas" panose="020B0609020204030204" pitchFamily="49" charset="0"/>
              </a:rPr>
              <a:t/>
            </a:r>
            <a:br>
              <a:rPr lang="en-US" altLang="zh-TW" sz="2000" dirty="0" smtClean="0">
                <a:latin typeface="Consolas" panose="020B0609020204030204" pitchFamily="49" charset="0"/>
                <a:cs typeface="Consolas" panose="020B0609020204030204" pitchFamily="49" charset="0"/>
              </a:rPr>
            </a:br>
            <a:r>
              <a:rPr lang="en-US" altLang="zh-TW" sz="2000" dirty="0" smtClean="0">
                <a:latin typeface="Consolas" panose="020B0609020204030204" pitchFamily="49" charset="0"/>
                <a:cs typeface="Consolas" panose="020B0609020204030204" pitchFamily="49" charset="0"/>
              </a:rPr>
              <a:t>	.</a:t>
            </a:r>
            <a:r>
              <a:rPr lang="en-US" altLang="zh-TW" sz="2000" dirty="0" err="1" smtClean="0">
                <a:latin typeface="Consolas" panose="020B0609020204030204" pitchFamily="49" charset="0"/>
                <a:cs typeface="Consolas" panose="020B0609020204030204" pitchFamily="49" charset="0"/>
              </a:rPr>
              <a:t>DependencyResolver</a:t>
            </a:r>
            <a:r>
              <a:rPr lang="en-US" altLang="zh-TW" sz="2000" dirty="0" smtClean="0">
                <a:latin typeface="Consolas" panose="020B0609020204030204" pitchFamily="49" charset="0"/>
                <a:cs typeface="Consolas" panose="020B0609020204030204" pitchFamily="49" charset="0"/>
              </a:rPr>
              <a:t/>
            </a:r>
            <a:br>
              <a:rPr lang="en-US" altLang="zh-TW" sz="2000" dirty="0" smtClean="0">
                <a:latin typeface="Consolas" panose="020B0609020204030204" pitchFamily="49" charset="0"/>
                <a:cs typeface="Consolas" panose="020B0609020204030204" pitchFamily="49" charset="0"/>
              </a:rPr>
            </a:br>
            <a:r>
              <a:rPr lang="en-US" altLang="zh-TW" sz="2000" dirty="0" smtClean="0">
                <a:latin typeface="Consolas" panose="020B0609020204030204" pitchFamily="49" charset="0"/>
                <a:cs typeface="Consolas" panose="020B0609020204030204" pitchFamily="49" charset="0"/>
              </a:rPr>
              <a:t>	.</a:t>
            </a:r>
            <a:r>
              <a:rPr lang="en-US" altLang="zh-TW" sz="2000" dirty="0" err="1">
                <a:latin typeface="Consolas" panose="020B0609020204030204" pitchFamily="49" charset="0"/>
                <a:cs typeface="Consolas" panose="020B0609020204030204" pitchFamily="49" charset="0"/>
              </a:rPr>
              <a:t>UseRedis</a:t>
            </a:r>
            <a:r>
              <a:rPr lang="en-US" altLang="zh-TW" sz="2000" dirty="0" smtClean="0">
                <a:latin typeface="Consolas" panose="020B0609020204030204" pitchFamily="49" charset="0"/>
                <a:cs typeface="Consolas" panose="020B0609020204030204" pitchFamily="49" charset="0"/>
              </a:rPr>
              <a:t>("127.0.0.1", 6379, "", "channel");</a:t>
            </a:r>
            <a:endParaRPr lang="zh-TW"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52134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389437" y="302741"/>
            <a:ext cx="8363938" cy="609398"/>
          </a:xfrm>
        </p:spPr>
        <p:txBody>
          <a:bodyPr>
            <a:normAutofit fontScale="90000"/>
          </a:bodyPr>
          <a:lstStyle/>
          <a:p>
            <a:r>
              <a:rPr lang="zh-TW" altLang="en-US" dirty="0"/>
              <a:t>以 </a:t>
            </a:r>
            <a:r>
              <a:rPr lang="en-US" altLang="zh-TW" dirty="0" smtClean="0"/>
              <a:t>Azure Service Bus </a:t>
            </a:r>
            <a:r>
              <a:rPr lang="zh-TW" altLang="en-US" dirty="0"/>
              <a:t>擴展 </a:t>
            </a:r>
            <a:r>
              <a:rPr lang="en-US" altLang="zh-TW" dirty="0" err="1"/>
              <a:t>SignalR</a:t>
            </a:r>
            <a:endParaRPr lang="zh-TW" altLang="en-US" dirty="0"/>
          </a:p>
        </p:txBody>
      </p:sp>
      <p:sp>
        <p:nvSpPr>
          <p:cNvPr id="3" name="文字版面配置區 2"/>
          <p:cNvSpPr>
            <a:spLocks noGrp="1"/>
          </p:cNvSpPr>
          <p:nvPr>
            <p:ph type="body" sz="quarter" idx="10"/>
          </p:nvPr>
        </p:nvSpPr>
        <p:spPr>
          <a:xfrm>
            <a:off x="389437" y="1447800"/>
            <a:ext cx="8363938" cy="4047225"/>
          </a:xfrm>
        </p:spPr>
        <p:txBody>
          <a:bodyPr/>
          <a:lstStyle/>
          <a:p>
            <a:r>
              <a:rPr lang="en-US" altLang="zh-TW" dirty="0" err="1" smtClean="0"/>
              <a:t>NuGet</a:t>
            </a:r>
            <a:r>
              <a:rPr lang="en-US" altLang="zh-TW" dirty="0" smtClean="0"/>
              <a:t/>
            </a:r>
            <a:br>
              <a:rPr lang="en-US" altLang="zh-TW" dirty="0" smtClean="0"/>
            </a:br>
            <a:r>
              <a:rPr lang="en-US" altLang="zh-TW" dirty="0" smtClean="0"/>
              <a:t/>
            </a:r>
            <a:br>
              <a:rPr lang="en-US" altLang="zh-TW" dirty="0" smtClean="0"/>
            </a:br>
            <a:r>
              <a:rPr lang="en-US" altLang="zh-TW" sz="2000" dirty="0" smtClean="0">
                <a:latin typeface="Consolas" panose="020B0609020204030204" pitchFamily="49" charset="0"/>
                <a:cs typeface="Consolas" panose="020B0609020204030204" pitchFamily="49" charset="0"/>
              </a:rPr>
              <a:t>Install-Package </a:t>
            </a:r>
            <a:r>
              <a:rPr lang="en-US" altLang="zh-TW" sz="2000" dirty="0" err="1" smtClean="0">
                <a:latin typeface="Consolas" panose="020B0609020204030204" pitchFamily="49" charset="0"/>
                <a:cs typeface="Consolas" panose="020B0609020204030204" pitchFamily="49" charset="0"/>
              </a:rPr>
              <a:t>Microsoft.AspNet.SignalR.ServiceBus</a:t>
            </a:r>
            <a:endParaRPr lang="en-US" altLang="zh-TW" sz="2800" dirty="0" smtClean="0">
              <a:latin typeface="Consolas" panose="020B0609020204030204" pitchFamily="49" charset="0"/>
              <a:cs typeface="Consolas" panose="020B0609020204030204" pitchFamily="49" charset="0"/>
            </a:endParaRPr>
          </a:p>
          <a:p>
            <a:endParaRPr lang="en-US" altLang="zh-TW" sz="2800" dirty="0"/>
          </a:p>
          <a:p>
            <a:r>
              <a:rPr lang="en-US" altLang="zh-TW" dirty="0" err="1" smtClean="0"/>
              <a:t>Start.cs</a:t>
            </a:r>
            <a:r>
              <a:rPr lang="en-US" altLang="zh-TW" dirty="0" smtClean="0"/>
              <a:t/>
            </a:r>
            <a:br>
              <a:rPr lang="en-US" altLang="zh-TW" dirty="0" smtClean="0"/>
            </a:br>
            <a:r>
              <a:rPr lang="en-US" altLang="zh-TW" dirty="0" smtClean="0"/>
              <a:t/>
            </a:r>
            <a:br>
              <a:rPr lang="en-US" altLang="zh-TW" dirty="0" smtClean="0"/>
            </a:br>
            <a:r>
              <a:rPr lang="en-US" altLang="zh-TW" sz="2000" dirty="0" err="1" smtClean="0">
                <a:latin typeface="Consolas" panose="020B0609020204030204" pitchFamily="49" charset="0"/>
                <a:cs typeface="Consolas" panose="020B0609020204030204" pitchFamily="49" charset="0"/>
              </a:rPr>
              <a:t>GlobalHost</a:t>
            </a:r>
            <a:r>
              <a:rPr lang="en-US" altLang="zh-TW" sz="2000" dirty="0" smtClean="0">
                <a:latin typeface="Consolas" panose="020B0609020204030204" pitchFamily="49" charset="0"/>
                <a:cs typeface="Consolas" panose="020B0609020204030204" pitchFamily="49" charset="0"/>
              </a:rPr>
              <a:t/>
            </a:r>
            <a:br>
              <a:rPr lang="en-US" altLang="zh-TW" sz="2000" dirty="0" smtClean="0">
                <a:latin typeface="Consolas" panose="020B0609020204030204" pitchFamily="49" charset="0"/>
                <a:cs typeface="Consolas" panose="020B0609020204030204" pitchFamily="49" charset="0"/>
              </a:rPr>
            </a:br>
            <a:r>
              <a:rPr lang="en-US" altLang="zh-TW" sz="2000" dirty="0" smtClean="0">
                <a:latin typeface="Consolas" panose="020B0609020204030204" pitchFamily="49" charset="0"/>
                <a:cs typeface="Consolas" panose="020B0609020204030204" pitchFamily="49" charset="0"/>
              </a:rPr>
              <a:t>	.</a:t>
            </a:r>
            <a:r>
              <a:rPr lang="en-US" altLang="zh-TW" sz="2000" dirty="0" err="1" smtClean="0">
                <a:latin typeface="Consolas" panose="020B0609020204030204" pitchFamily="49" charset="0"/>
                <a:cs typeface="Consolas" panose="020B0609020204030204" pitchFamily="49" charset="0"/>
              </a:rPr>
              <a:t>DependencyResolver</a:t>
            </a:r>
            <a:r>
              <a:rPr lang="en-US" altLang="zh-TW" sz="2000" dirty="0" smtClean="0">
                <a:latin typeface="Consolas" panose="020B0609020204030204" pitchFamily="49" charset="0"/>
                <a:cs typeface="Consolas" panose="020B0609020204030204" pitchFamily="49" charset="0"/>
              </a:rPr>
              <a:t/>
            </a:r>
            <a:br>
              <a:rPr lang="en-US" altLang="zh-TW" sz="2000" dirty="0" smtClean="0">
                <a:latin typeface="Consolas" panose="020B0609020204030204" pitchFamily="49" charset="0"/>
                <a:cs typeface="Consolas" panose="020B0609020204030204" pitchFamily="49" charset="0"/>
              </a:rPr>
            </a:br>
            <a:r>
              <a:rPr lang="en-US" altLang="zh-TW" sz="2000" dirty="0" smtClean="0">
                <a:latin typeface="Consolas" panose="020B0609020204030204" pitchFamily="49" charset="0"/>
                <a:cs typeface="Consolas" panose="020B0609020204030204" pitchFamily="49" charset="0"/>
              </a:rPr>
              <a:t>	.</a:t>
            </a:r>
            <a:r>
              <a:rPr lang="en-US" altLang="zh-TW" sz="2000" dirty="0" err="1" smtClean="0">
                <a:latin typeface="Consolas" panose="020B0609020204030204" pitchFamily="49" charset="0"/>
                <a:cs typeface="Consolas" panose="020B0609020204030204" pitchFamily="49" charset="0"/>
              </a:rPr>
              <a:t>UseServiceBus</a:t>
            </a:r>
            <a:r>
              <a:rPr lang="en-US" altLang="zh-TW" sz="2000" dirty="0" smtClean="0">
                <a:latin typeface="Consolas" panose="020B0609020204030204" pitchFamily="49" charset="0"/>
                <a:cs typeface="Consolas" panose="020B0609020204030204" pitchFamily="49" charset="0"/>
              </a:rPr>
              <a:t>("</a:t>
            </a:r>
            <a:r>
              <a:rPr lang="en-US" altLang="zh-TW" sz="2000" dirty="0" err="1" smtClean="0">
                <a:latin typeface="Consolas" panose="020B0609020204030204" pitchFamily="49" charset="0"/>
                <a:cs typeface="Consolas" panose="020B0609020204030204" pitchFamily="49" charset="0"/>
              </a:rPr>
              <a:t>connectionstring</a:t>
            </a:r>
            <a:r>
              <a:rPr lang="en-US" altLang="zh-TW" sz="2000" dirty="0" smtClean="0">
                <a:latin typeface="Consolas" panose="020B0609020204030204" pitchFamily="49" charset="0"/>
                <a:cs typeface="Consolas" panose="020B0609020204030204" pitchFamily="49" charset="0"/>
              </a:rPr>
              <a:t>", "</a:t>
            </a:r>
            <a:r>
              <a:rPr lang="en-US" altLang="zh-TW" sz="2000" dirty="0" err="1" smtClean="0">
                <a:latin typeface="Consolas" panose="020B0609020204030204" pitchFamily="49" charset="0"/>
                <a:cs typeface="Consolas" panose="020B0609020204030204" pitchFamily="49" charset="0"/>
              </a:rPr>
              <a:t>topicprefix</a:t>
            </a:r>
            <a:r>
              <a:rPr lang="en-US" altLang="zh-TW" sz="2000" dirty="0" smtClean="0">
                <a:latin typeface="Consolas" panose="020B0609020204030204" pitchFamily="49" charset="0"/>
                <a:cs typeface="Consolas" panose="020B0609020204030204" pitchFamily="49" charset="0"/>
              </a:rPr>
              <a:t>");</a:t>
            </a:r>
            <a:endParaRPr lang="zh-TW"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431064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err="1" smtClean="0"/>
              <a:t>SignalR</a:t>
            </a:r>
            <a:r>
              <a:rPr lang="en-US" altLang="zh-TW" dirty="0" smtClean="0"/>
              <a:t>: </a:t>
            </a:r>
          </a:p>
          <a:p>
            <a:pPr marL="457200" lvl="1" indent="0">
              <a:buNone/>
            </a:pPr>
            <a:r>
              <a:rPr lang="en-US" altLang="zh-TW" dirty="0" smtClean="0">
                <a:hlinkClick r:id="rId2"/>
              </a:rPr>
              <a:t>http</a:t>
            </a:r>
            <a:r>
              <a:rPr lang="en-US" altLang="zh-TW" dirty="0">
                <a:hlinkClick r:id="rId2"/>
              </a:rPr>
              <a:t>://</a:t>
            </a:r>
            <a:r>
              <a:rPr lang="en-US" altLang="zh-TW" dirty="0" smtClean="0">
                <a:hlinkClick r:id="rId2"/>
              </a:rPr>
              <a:t>www.asp.net/signalr/overview/signalr-20</a:t>
            </a:r>
            <a:endParaRPr lang="en-US" altLang="zh-TW" dirty="0" smtClean="0"/>
          </a:p>
          <a:p>
            <a:r>
              <a:rPr lang="en-US" altLang="zh-TW" dirty="0" err="1" smtClean="0"/>
              <a:t>Techdays</a:t>
            </a:r>
            <a:r>
              <a:rPr lang="en-US" altLang="zh-TW" dirty="0" smtClean="0"/>
              <a:t> 2013 Taiwan Session: </a:t>
            </a:r>
          </a:p>
          <a:p>
            <a:pPr marL="457200" lvl="1" indent="0">
              <a:buNone/>
            </a:pPr>
            <a:r>
              <a:rPr lang="en-US" altLang="zh-TW" dirty="0" smtClean="0"/>
              <a:t>DEV 304-</a:t>
            </a:r>
            <a:r>
              <a:rPr lang="zh-TW" altLang="en-US" dirty="0" smtClean="0"/>
              <a:t>使用 </a:t>
            </a:r>
            <a:r>
              <a:rPr lang="en-US" altLang="zh-TW" dirty="0"/>
              <a:t>ASP.NET </a:t>
            </a:r>
            <a:r>
              <a:rPr lang="en-US" altLang="zh-TW" dirty="0" err="1"/>
              <a:t>SignalR</a:t>
            </a:r>
            <a:r>
              <a:rPr lang="en-US" altLang="zh-TW" dirty="0"/>
              <a:t> </a:t>
            </a:r>
            <a:r>
              <a:rPr lang="zh-TW" altLang="en-US" dirty="0"/>
              <a:t>建置即時擴展的網站</a:t>
            </a:r>
            <a:r>
              <a:rPr lang="zh-TW" altLang="en-US" dirty="0" smtClean="0"/>
              <a:t>服務 </a:t>
            </a:r>
            <a:r>
              <a:rPr lang="en-US" altLang="zh-TW" dirty="0" smtClean="0"/>
              <a:t>(speaker: </a:t>
            </a:r>
            <a:r>
              <a:rPr lang="zh-TW" altLang="en-US" dirty="0" smtClean="0"/>
              <a:t>王育民</a:t>
            </a:r>
            <a:r>
              <a:rPr lang="en-US" altLang="zh-TW" dirty="0" smtClean="0"/>
              <a:t>)</a:t>
            </a:r>
          </a:p>
          <a:p>
            <a:r>
              <a:rPr lang="en-US" altLang="zh-TW" dirty="0" smtClean="0"/>
              <a:t>MSDN Taiwan </a:t>
            </a:r>
            <a:r>
              <a:rPr lang="zh-TW" altLang="en-US" dirty="0" smtClean="0"/>
              <a:t>專欄</a:t>
            </a:r>
            <a:endParaRPr lang="en-US" altLang="zh-TW" dirty="0" smtClean="0"/>
          </a:p>
          <a:p>
            <a:pPr marL="457200" lvl="1" indent="0">
              <a:buNone/>
            </a:pPr>
            <a:r>
              <a:rPr lang="en-US" altLang="zh-TW" dirty="0" err="1"/>
              <a:t>SignalR</a:t>
            </a:r>
            <a:r>
              <a:rPr lang="en-US" altLang="zh-TW" dirty="0"/>
              <a:t> </a:t>
            </a:r>
            <a:r>
              <a:rPr lang="zh-TW" altLang="en-US" dirty="0"/>
              <a:t>再次超越你對 </a:t>
            </a:r>
            <a:r>
              <a:rPr lang="en-US" altLang="zh-TW" dirty="0"/>
              <a:t>Web </a:t>
            </a:r>
            <a:r>
              <a:rPr lang="zh-TW" altLang="en-US" dirty="0"/>
              <a:t>的想像 </a:t>
            </a:r>
            <a:r>
              <a:rPr lang="en-US" altLang="zh-TW" dirty="0"/>
              <a:t>- </a:t>
            </a:r>
            <a:r>
              <a:rPr lang="zh-TW" altLang="en-US" dirty="0"/>
              <a:t>建立即時互動的 </a:t>
            </a:r>
            <a:r>
              <a:rPr lang="en-US" altLang="zh-TW" dirty="0"/>
              <a:t>Web</a:t>
            </a:r>
          </a:p>
          <a:p>
            <a:pPr marL="457200" lvl="1" indent="0">
              <a:buNone/>
            </a:pPr>
            <a:r>
              <a:rPr lang="en-US" altLang="zh-TW" dirty="0" smtClean="0">
                <a:hlinkClick r:id="rId3"/>
              </a:rPr>
              <a:t>http</a:t>
            </a:r>
            <a:r>
              <a:rPr lang="en-US" altLang="zh-TW" dirty="0">
                <a:hlinkClick r:id="rId3"/>
              </a:rPr>
              <a:t>://</a:t>
            </a:r>
            <a:r>
              <a:rPr lang="en-US" altLang="zh-TW" dirty="0" smtClean="0">
                <a:hlinkClick r:id="rId3"/>
              </a:rPr>
              <a:t>blogs.msdn.com/b/msdntaiwan/archive/2013/09/09/signalr-reimagine-web-development.aspx</a:t>
            </a:r>
            <a:r>
              <a:rPr lang="en-US" altLang="zh-TW" dirty="0" smtClean="0"/>
              <a:t>  </a:t>
            </a:r>
            <a:endParaRPr lang="zh-TW" altLang="en-US" dirty="0"/>
          </a:p>
        </p:txBody>
      </p:sp>
    </p:spTree>
    <p:extLst>
      <p:ext uri="{BB962C8B-B14F-4D97-AF65-F5344CB8AC3E}">
        <p14:creationId xmlns:p14="http://schemas.microsoft.com/office/powerpoint/2010/main" val="3248647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67217A"/>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00765" y="5959359"/>
            <a:ext cx="8068991" cy="720413"/>
          </a:xfrm>
          <a:prstGeom prst="rect">
            <a:avLst/>
          </a:prstGeom>
          <a:noFill/>
          <a:ln w="12700">
            <a:noFill/>
            <a:miter lim="800000"/>
            <a:headEnd type="none" w="sm" len="sm"/>
            <a:tailEnd type="none" w="sm" len="sm"/>
          </a:ln>
          <a:effectLst/>
        </p:spPr>
        <p:txBody>
          <a:bodyPr vert="horz" wrap="square" lIns="179203" tIns="143363" rIns="179203" bIns="143363" numCol="1" anchor="t" anchorCtr="0" compatLnSpc="1">
            <a:prstTxWarp prst="textNoShape">
              <a:avLst/>
            </a:prstTxWarp>
            <a:spAutoFit/>
          </a:bodyPr>
          <a:lstStyle/>
          <a:p>
            <a:pPr defTabSz="913557" eaLnBrk="0" hangingPunct="0"/>
            <a:r>
              <a:rPr lang="en-US" sz="700" dirty="0">
                <a:gradFill>
                  <a:gsLst>
                    <a:gs pos="0">
                      <a:srgbClr val="FFFFFF"/>
                    </a:gs>
                    <a:gs pos="100000">
                      <a:srgbClr val="FFFFFF"/>
                    </a:gs>
                  </a:gsLst>
                  <a:lin ang="5400000" scaled="0"/>
                </a:gradFill>
                <a:cs typeface="Segoe UI" pitchFamily="34" charset="0"/>
              </a:rPr>
              <a:t>© 2013 Microsoft Corporation. All rights reserved. Microsoft, Windows and other product names are or may be registered trademarks and/or trademarks in the U.S. and/or other countries.</a:t>
            </a:r>
          </a:p>
          <a:p>
            <a:pPr defTabSz="913557"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520532" y="3083795"/>
            <a:ext cx="3071754" cy="690417"/>
          </a:xfrm>
          <a:prstGeom prst="rect">
            <a:avLst/>
          </a:prstGeom>
        </p:spPr>
      </p:pic>
    </p:spTree>
    <p:extLst>
      <p:ext uri="{BB962C8B-B14F-4D97-AF65-F5344CB8AC3E}">
        <p14:creationId xmlns:p14="http://schemas.microsoft.com/office/powerpoint/2010/main" val="289064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Web </a:t>
            </a:r>
            <a:r>
              <a:rPr lang="zh-TW" altLang="en-US" dirty="0" smtClean="0"/>
              <a:t>的即時互動</a:t>
            </a:r>
            <a:endParaRPr lang="zh-TW" altLang="en-US" dirty="0"/>
          </a:p>
        </p:txBody>
      </p:sp>
      <p:sp>
        <p:nvSpPr>
          <p:cNvPr id="3" name="內容版面配置區 2"/>
          <p:cNvSpPr>
            <a:spLocks noGrp="1"/>
          </p:cNvSpPr>
          <p:nvPr>
            <p:ph idx="1"/>
          </p:nvPr>
        </p:nvSpPr>
        <p:spPr>
          <a:xfrm>
            <a:off x="359229" y="1461407"/>
            <a:ext cx="5077744" cy="4715556"/>
          </a:xfrm>
        </p:spPr>
        <p:txBody>
          <a:bodyPr>
            <a:normAutofit fontScale="85000" lnSpcReduction="20000"/>
          </a:bodyPr>
          <a:lstStyle/>
          <a:p>
            <a:r>
              <a:rPr lang="zh-TW" altLang="en-US" dirty="0" smtClean="0"/>
              <a:t>動態網頁技術的極致。</a:t>
            </a:r>
            <a:endParaRPr lang="en-US" altLang="zh-TW" dirty="0" smtClean="0"/>
          </a:p>
          <a:p>
            <a:pPr lvl="1"/>
            <a:r>
              <a:rPr lang="zh-TW" altLang="en-US" dirty="0" smtClean="0"/>
              <a:t>網站是智慧的。</a:t>
            </a:r>
            <a:endParaRPr lang="en-US" altLang="zh-TW" dirty="0" smtClean="0"/>
          </a:p>
          <a:p>
            <a:pPr lvl="1"/>
            <a:r>
              <a:rPr lang="zh-TW" altLang="en-US" dirty="0" smtClean="0"/>
              <a:t>網站是主動的。</a:t>
            </a:r>
            <a:endParaRPr lang="en-US" altLang="zh-TW" dirty="0" smtClean="0"/>
          </a:p>
          <a:p>
            <a:pPr lvl="1"/>
            <a:r>
              <a:rPr lang="zh-TW" altLang="en-US" dirty="0" smtClean="0"/>
              <a:t>網站是活潑的。</a:t>
            </a:r>
            <a:endParaRPr lang="en-US" altLang="zh-TW" dirty="0" smtClean="0"/>
          </a:p>
          <a:p>
            <a:r>
              <a:rPr lang="zh-TW" altLang="en-US" dirty="0" smtClean="0"/>
              <a:t>對網站經營者來說</a:t>
            </a:r>
            <a:r>
              <a:rPr lang="en-US" altLang="zh-TW" dirty="0" smtClean="0"/>
              <a:t>…</a:t>
            </a:r>
          </a:p>
          <a:p>
            <a:pPr lvl="1"/>
            <a:r>
              <a:rPr lang="zh-TW" altLang="en-US" dirty="0" smtClean="0"/>
              <a:t>持續的返回率。</a:t>
            </a:r>
            <a:endParaRPr lang="en-US" altLang="zh-TW" dirty="0" smtClean="0"/>
          </a:p>
          <a:p>
            <a:pPr lvl="1"/>
            <a:r>
              <a:rPr lang="zh-TW" altLang="en-US" dirty="0" smtClean="0"/>
              <a:t>更多與使用者的互動。</a:t>
            </a:r>
            <a:endParaRPr lang="en-US" altLang="zh-TW" dirty="0" smtClean="0"/>
          </a:p>
          <a:p>
            <a:pPr lvl="1"/>
            <a:r>
              <a:rPr lang="zh-TW" altLang="en-US" dirty="0" smtClean="0"/>
              <a:t>廣告 </a:t>
            </a:r>
            <a:r>
              <a:rPr lang="en-US" altLang="zh-TW" dirty="0" smtClean="0">
                <a:sym typeface="Wingdings" panose="05000000000000000000" pitchFamily="2" charset="2"/>
              </a:rPr>
              <a:t></a:t>
            </a:r>
            <a:endParaRPr lang="en-US" altLang="zh-TW" dirty="0" smtClean="0"/>
          </a:p>
          <a:p>
            <a:r>
              <a:rPr lang="zh-TW" altLang="en-US" dirty="0" smtClean="0"/>
              <a:t>對使用者來說</a:t>
            </a:r>
            <a:r>
              <a:rPr lang="en-US" altLang="zh-TW" dirty="0" smtClean="0"/>
              <a:t>…</a:t>
            </a:r>
          </a:p>
          <a:p>
            <a:pPr lvl="1"/>
            <a:r>
              <a:rPr lang="zh-TW" altLang="en-US" dirty="0" smtClean="0"/>
              <a:t>網站很有趣。</a:t>
            </a:r>
            <a:endParaRPr lang="en-US" altLang="zh-TW" dirty="0" smtClean="0"/>
          </a:p>
          <a:p>
            <a:pPr lvl="1"/>
            <a:r>
              <a:rPr lang="zh-TW" altLang="en-US" dirty="0" smtClean="0"/>
              <a:t>網站有生命。</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4596714" y="1461407"/>
            <a:ext cx="3891569" cy="4832958"/>
          </a:xfrm>
          <a:prstGeom prst="rect">
            <a:avLst/>
          </a:prstGeom>
        </p:spPr>
      </p:pic>
    </p:spTree>
    <p:extLst>
      <p:ext uri="{BB962C8B-B14F-4D97-AF65-F5344CB8AC3E}">
        <p14:creationId xmlns:p14="http://schemas.microsoft.com/office/powerpoint/2010/main" val="2890334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Web </a:t>
            </a:r>
            <a:r>
              <a:rPr lang="zh-TW" altLang="en-US" dirty="0"/>
              <a:t>的即時互動</a:t>
            </a:r>
          </a:p>
        </p:txBody>
      </p:sp>
      <p:sp>
        <p:nvSpPr>
          <p:cNvPr id="3" name="內容版面配置區 2"/>
          <p:cNvSpPr>
            <a:spLocks noGrp="1"/>
          </p:cNvSpPr>
          <p:nvPr>
            <p:ph idx="1"/>
          </p:nvPr>
        </p:nvSpPr>
        <p:spPr/>
        <p:txBody>
          <a:bodyPr/>
          <a:lstStyle/>
          <a:p>
            <a:r>
              <a:rPr lang="zh-TW" altLang="en-US" dirty="0" smtClean="0"/>
              <a:t>對開發人員來說</a:t>
            </a:r>
            <a:r>
              <a:rPr lang="en-US" altLang="zh-TW" dirty="0" smtClean="0"/>
              <a:t>…</a:t>
            </a:r>
          </a:p>
          <a:p>
            <a:endParaRPr lang="en-US" altLang="zh-TW" dirty="0"/>
          </a:p>
          <a:p>
            <a:endParaRPr lang="zh-TW" altLang="en-US" dirty="0"/>
          </a:p>
        </p:txBody>
      </p:sp>
      <p:pic>
        <p:nvPicPr>
          <p:cNvPr id="1026" name="Picture 2" descr="http://cjydhj99.u.qiniudn.com/content/uploadfile/201309/1271137985994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926" y="1799876"/>
            <a:ext cx="4377087" cy="437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917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Web </a:t>
            </a:r>
            <a:r>
              <a:rPr lang="zh-TW" altLang="en-US" dirty="0"/>
              <a:t>的即時互動</a:t>
            </a:r>
          </a:p>
        </p:txBody>
      </p:sp>
      <p:sp>
        <p:nvSpPr>
          <p:cNvPr id="3" name="內容版面配置區 2"/>
          <p:cNvSpPr>
            <a:spLocks noGrp="1"/>
          </p:cNvSpPr>
          <p:nvPr>
            <p:ph idx="1"/>
          </p:nvPr>
        </p:nvSpPr>
        <p:spPr/>
        <p:txBody>
          <a:bodyPr/>
          <a:lstStyle/>
          <a:p>
            <a:r>
              <a:rPr lang="zh-TW" altLang="en-US" dirty="0" smtClean="0"/>
              <a:t>為什麼</a:t>
            </a:r>
            <a:r>
              <a:rPr lang="en-US" altLang="zh-TW" dirty="0" smtClean="0"/>
              <a:t>?</a:t>
            </a:r>
          </a:p>
          <a:p>
            <a:pPr lvl="1"/>
            <a:r>
              <a:rPr lang="zh-TW" altLang="en-US" dirty="0" smtClean="0"/>
              <a:t>網站是一種主從式架構。</a:t>
            </a:r>
            <a:endParaRPr lang="en-US" altLang="zh-TW" dirty="0" smtClean="0"/>
          </a:p>
          <a:p>
            <a:pPr lvl="1"/>
            <a:r>
              <a:rPr lang="zh-TW" altLang="en-US" dirty="0" smtClean="0"/>
              <a:t>伺服器端是被動的，需要由用戶端的程式主動呼叫。</a:t>
            </a:r>
            <a:endParaRPr lang="en-US" altLang="zh-TW" dirty="0" smtClean="0"/>
          </a:p>
          <a:p>
            <a:pPr lvl="1"/>
            <a:r>
              <a:rPr lang="zh-TW" altLang="en-US" dirty="0" smtClean="0"/>
              <a:t>資料交換的格式</a:t>
            </a:r>
            <a:r>
              <a:rPr lang="en-US" altLang="zh-TW" dirty="0"/>
              <a:t> </a:t>
            </a:r>
            <a:r>
              <a:rPr lang="en-US" altLang="zh-TW" dirty="0" smtClean="0"/>
              <a:t>?</a:t>
            </a:r>
          </a:p>
          <a:p>
            <a:pPr lvl="1"/>
            <a:r>
              <a:rPr lang="zh-TW" altLang="en-US" dirty="0" smtClean="0"/>
              <a:t>要多久呼叫一次 </a:t>
            </a:r>
            <a:r>
              <a:rPr lang="en-US" altLang="zh-TW" dirty="0" smtClean="0"/>
              <a:t>?</a:t>
            </a:r>
          </a:p>
          <a:p>
            <a:pPr lvl="1"/>
            <a:r>
              <a:rPr lang="zh-TW" altLang="en-US" dirty="0" smtClean="0"/>
              <a:t>伺服器端的設計 </a:t>
            </a:r>
            <a:r>
              <a:rPr lang="en-US" altLang="zh-TW" dirty="0" smtClean="0"/>
              <a:t>(API)</a:t>
            </a:r>
          </a:p>
          <a:p>
            <a:pPr lvl="1"/>
            <a:r>
              <a:rPr lang="zh-TW" altLang="en-US" dirty="0" smtClean="0"/>
              <a:t>廣播 </a:t>
            </a:r>
            <a:r>
              <a:rPr lang="en-US" altLang="zh-TW" dirty="0" smtClean="0"/>
              <a:t>(Broadcast)</a:t>
            </a:r>
            <a:r>
              <a:rPr lang="zh-TW" altLang="en-US" dirty="0" smtClean="0"/>
              <a:t>，群播 </a:t>
            </a:r>
            <a:r>
              <a:rPr lang="en-US" altLang="zh-TW" dirty="0" smtClean="0"/>
              <a:t>(Multicast) </a:t>
            </a:r>
            <a:r>
              <a:rPr lang="zh-TW" altLang="en-US" dirty="0" smtClean="0"/>
              <a:t>還是單一播送 </a:t>
            </a:r>
            <a:r>
              <a:rPr lang="en-US" altLang="zh-TW" dirty="0" smtClean="0"/>
              <a:t>(Unicast) ?</a:t>
            </a:r>
          </a:p>
          <a:p>
            <a:endParaRPr lang="zh-TW" altLang="en-US" dirty="0"/>
          </a:p>
        </p:txBody>
      </p:sp>
    </p:spTree>
    <p:extLst>
      <p:ext uri="{BB962C8B-B14F-4D97-AF65-F5344CB8AC3E}">
        <p14:creationId xmlns:p14="http://schemas.microsoft.com/office/powerpoint/2010/main" val="35843700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Web </a:t>
            </a:r>
            <a:r>
              <a:rPr lang="zh-TW" altLang="en-US" dirty="0"/>
              <a:t>的即時互動</a:t>
            </a:r>
          </a:p>
        </p:txBody>
      </p:sp>
      <p:sp>
        <p:nvSpPr>
          <p:cNvPr id="3" name="內容版面配置區 2"/>
          <p:cNvSpPr>
            <a:spLocks noGrp="1"/>
          </p:cNvSpPr>
          <p:nvPr>
            <p:ph idx="1"/>
          </p:nvPr>
        </p:nvSpPr>
        <p:spPr>
          <a:xfrm>
            <a:off x="359229" y="1461407"/>
            <a:ext cx="3561982" cy="4715556"/>
          </a:xfrm>
        </p:spPr>
        <p:txBody>
          <a:bodyPr>
            <a:normAutofit lnSpcReduction="10000"/>
          </a:bodyPr>
          <a:lstStyle/>
          <a:p>
            <a:r>
              <a:rPr lang="zh-TW" altLang="en-US" dirty="0" smtClean="0"/>
              <a:t>一般的實作方法</a:t>
            </a:r>
            <a:endParaRPr lang="en-US" altLang="zh-TW" dirty="0" smtClean="0"/>
          </a:p>
          <a:p>
            <a:pPr lvl="1"/>
            <a:r>
              <a:rPr lang="en-US" altLang="zh-TW" dirty="0" smtClean="0"/>
              <a:t>Ajax-based polling (</a:t>
            </a:r>
            <a:r>
              <a:rPr lang="zh-TW" altLang="en-US" dirty="0" smtClean="0"/>
              <a:t>輪詢</a:t>
            </a:r>
            <a:r>
              <a:rPr lang="en-US" altLang="zh-TW" dirty="0" smtClean="0"/>
              <a:t>)</a:t>
            </a:r>
            <a:r>
              <a:rPr lang="zh-TW" altLang="en-US" dirty="0" smtClean="0"/>
              <a:t>。</a:t>
            </a:r>
            <a:endParaRPr lang="en-US" altLang="zh-TW" dirty="0" smtClean="0"/>
          </a:p>
          <a:p>
            <a:pPr lvl="1"/>
            <a:r>
              <a:rPr lang="en-US" altLang="zh-TW" dirty="0" smtClean="0"/>
              <a:t>HTML5 Web Worker</a:t>
            </a:r>
          </a:p>
          <a:p>
            <a:pPr lvl="1"/>
            <a:r>
              <a:rPr lang="en-US" altLang="zh-TW" dirty="0" err="1" smtClean="0"/>
              <a:t>Websocket</a:t>
            </a:r>
            <a:endParaRPr lang="en-US" altLang="zh-TW" dirty="0" smtClean="0"/>
          </a:p>
          <a:p>
            <a:r>
              <a:rPr lang="zh-TW" altLang="en-US" dirty="0" smtClean="0"/>
              <a:t>問題是 </a:t>
            </a:r>
            <a:r>
              <a:rPr lang="en-US" altLang="zh-TW" dirty="0" smtClean="0"/>
              <a:t>…</a:t>
            </a:r>
          </a:p>
          <a:p>
            <a:pPr lvl="1"/>
            <a:r>
              <a:rPr lang="zh-TW" altLang="en-US" dirty="0" smtClean="0"/>
              <a:t>怎麼讓伺服器端有資料時馬上回應 </a:t>
            </a:r>
            <a:r>
              <a:rPr lang="en-US" altLang="zh-TW" dirty="0" smtClean="0"/>
              <a:t>?</a:t>
            </a:r>
            <a:endParaRPr lang="zh-TW" altLang="en-US" dirty="0"/>
          </a:p>
        </p:txBody>
      </p:sp>
      <p:pic>
        <p:nvPicPr>
          <p:cNvPr id="2050" name="Picture 2" descr="http://weblogs.java.net/blog/jfarcand/archive/Presentatio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211" y="2291066"/>
            <a:ext cx="4746060" cy="3056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5257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長時輪詢 </a:t>
            </a:r>
            <a:r>
              <a:rPr lang="en-US" altLang="zh-TW" dirty="0" smtClean="0"/>
              <a:t>(Long-term Polling)</a:t>
            </a:r>
            <a:endParaRPr lang="zh-TW" altLang="en-US" dirty="0"/>
          </a:p>
        </p:txBody>
      </p:sp>
      <p:sp>
        <p:nvSpPr>
          <p:cNvPr id="3" name="內容版面配置區 2"/>
          <p:cNvSpPr>
            <a:spLocks noGrp="1"/>
          </p:cNvSpPr>
          <p:nvPr>
            <p:ph idx="1"/>
          </p:nvPr>
        </p:nvSpPr>
        <p:spPr>
          <a:xfrm>
            <a:off x="359229" y="1461407"/>
            <a:ext cx="4138630" cy="4715556"/>
          </a:xfrm>
        </p:spPr>
        <p:txBody>
          <a:bodyPr>
            <a:normAutofit lnSpcReduction="10000"/>
          </a:bodyPr>
          <a:lstStyle/>
          <a:p>
            <a:r>
              <a:rPr lang="zh-TW" altLang="en-US" dirty="0" smtClean="0"/>
              <a:t>將連線持續到伺服器有資料為止。</a:t>
            </a:r>
            <a:endParaRPr lang="en-US" altLang="zh-TW" dirty="0" smtClean="0"/>
          </a:p>
          <a:p>
            <a:pPr lvl="1"/>
            <a:r>
              <a:rPr lang="zh-TW" altLang="en-US" dirty="0" smtClean="0"/>
              <a:t>伺服器端抓取連線後，直到有資料才釋放。</a:t>
            </a:r>
            <a:endParaRPr lang="en-US" altLang="zh-TW" dirty="0" smtClean="0"/>
          </a:p>
          <a:p>
            <a:pPr lvl="1"/>
            <a:r>
              <a:rPr lang="zh-TW" altLang="en-US" dirty="0" smtClean="0"/>
              <a:t>用戶端可確保連線結束時一定有結果。</a:t>
            </a:r>
            <a:endParaRPr lang="en-US" altLang="zh-TW" dirty="0" smtClean="0"/>
          </a:p>
          <a:p>
            <a:r>
              <a:rPr lang="zh-TW" altLang="en-US" dirty="0" smtClean="0"/>
              <a:t>問題</a:t>
            </a:r>
            <a:endParaRPr lang="en-US" altLang="zh-TW" dirty="0" smtClean="0"/>
          </a:p>
          <a:p>
            <a:pPr lvl="1"/>
            <a:r>
              <a:rPr lang="zh-TW" altLang="en-US" dirty="0" smtClean="0"/>
              <a:t>伺服器負載 </a:t>
            </a:r>
            <a:r>
              <a:rPr lang="en-US" altLang="zh-TW" dirty="0" smtClean="0"/>
              <a:t>/ </a:t>
            </a:r>
            <a:r>
              <a:rPr lang="zh-TW" altLang="en-US" dirty="0" smtClean="0"/>
              <a:t>節流</a:t>
            </a:r>
            <a:endParaRPr lang="en-US" altLang="zh-TW" dirty="0" smtClean="0"/>
          </a:p>
          <a:p>
            <a:pPr lvl="1"/>
            <a:r>
              <a:rPr lang="zh-TW" altLang="en-US" dirty="0" smtClean="0"/>
              <a:t>要無止盡的等嗎</a:t>
            </a:r>
            <a:r>
              <a:rPr lang="en-US" altLang="zh-TW" dirty="0"/>
              <a:t> </a:t>
            </a:r>
            <a:r>
              <a:rPr lang="en-US" altLang="zh-TW" dirty="0" smtClean="0"/>
              <a:t>?</a:t>
            </a:r>
            <a:endParaRPr lang="zh-TW" altLang="en-US" dirty="0"/>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469" y="1762898"/>
            <a:ext cx="4242754" cy="3870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7821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TotalTime>
  <Words>1613</Words>
  <Application>Microsoft Office PowerPoint</Application>
  <PresentationFormat>如螢幕大小 (4:3)</PresentationFormat>
  <Paragraphs>244</Paragraphs>
  <Slides>45</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45</vt:i4>
      </vt:variant>
    </vt:vector>
  </HeadingPairs>
  <TitlesOfParts>
    <vt:vector size="53" baseType="lpstr">
      <vt:lpstr>微軟正黑體</vt:lpstr>
      <vt:lpstr>新細明體</vt:lpstr>
      <vt:lpstr>Arial</vt:lpstr>
      <vt:lpstr>Calibri</vt:lpstr>
      <vt:lpstr>Consolas</vt:lpstr>
      <vt:lpstr>Segoe UI</vt:lpstr>
      <vt:lpstr>Wingdings</vt:lpstr>
      <vt:lpstr>Office 佈景主題</vt:lpstr>
      <vt:lpstr>PowerPoint 簡報</vt:lpstr>
      <vt:lpstr>打造即時互動網站的秘訣 – ASP.NET SignalR 入門 </vt:lpstr>
      <vt:lpstr>Agenda</vt:lpstr>
      <vt:lpstr>課程目標</vt:lpstr>
      <vt:lpstr>Web 的即時互動</vt:lpstr>
      <vt:lpstr>Web 的即時互動</vt:lpstr>
      <vt:lpstr>Web 的即時互動</vt:lpstr>
      <vt:lpstr>Web 的即時互動</vt:lpstr>
      <vt:lpstr>長時輪詢 (Long-term Polling)</vt:lpstr>
      <vt:lpstr>長時輪詢 (Long-term Polling)</vt:lpstr>
      <vt:lpstr>長時輪詢 (Long-term Polling)</vt:lpstr>
      <vt:lpstr>長時輪詢 (Long-term Polling)</vt:lpstr>
      <vt:lpstr>ASP.NET SignalR</vt:lpstr>
      <vt:lpstr>PowerPoint 簡報</vt:lpstr>
      <vt:lpstr>PowerPoint 簡報</vt:lpstr>
      <vt:lpstr>加入 SignalR 功能</vt:lpstr>
      <vt:lpstr>加入 SignalR 功能</vt:lpstr>
      <vt:lpstr>加入 SignalR 功能</vt:lpstr>
      <vt:lpstr>加入 SignalR 功能</vt:lpstr>
      <vt:lpstr>加入 SignalR 功能</vt:lpstr>
      <vt:lpstr>PowerPoint 簡報</vt:lpstr>
      <vt:lpstr>SignalR 通訊模型</vt:lpstr>
      <vt:lpstr>Hub</vt:lpstr>
      <vt:lpstr>Hub</vt:lpstr>
      <vt:lpstr>Connection</vt:lpstr>
      <vt:lpstr>Connection</vt:lpstr>
      <vt:lpstr>Connection Lifetime</vt:lpstr>
      <vt:lpstr>Transport</vt:lpstr>
      <vt:lpstr>Websockets 與 SignalR</vt:lpstr>
      <vt:lpstr>使用者與群組</vt:lpstr>
      <vt:lpstr>驗證</vt:lpstr>
      <vt:lpstr>授權</vt:lpstr>
      <vt:lpstr>預防 CSRF 攻擊</vt:lpstr>
      <vt:lpstr>安全性建議</vt:lpstr>
      <vt:lpstr>擴展 SignalR 的處理能力</vt:lpstr>
      <vt:lpstr>擴展 SignalR 的處理能力</vt:lpstr>
      <vt:lpstr>以 SQL Server 擴展 SignalR</vt:lpstr>
      <vt:lpstr>以 SQL Server 擴展 SignalR</vt:lpstr>
      <vt:lpstr>以 Redis 擴展 SignalR</vt:lpstr>
      <vt:lpstr>以 Redis 擴展 SignalR</vt:lpstr>
      <vt:lpstr>以 Redis 擴展 SignalR</vt:lpstr>
      <vt:lpstr>以 Redis 擴展 SignalR</vt:lpstr>
      <vt:lpstr>以 Azure Service Bus 擴展 SignalR</vt:lpstr>
      <vt:lpstr>References</vt:lpstr>
      <vt:lpstr>PowerPoint 簡報</vt:lpstr>
    </vt:vector>
  </TitlesOfParts>
  <Company>小朱軟體技術工坊</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小朱</dc:creator>
  <cp:lastModifiedBy>小朱...</cp:lastModifiedBy>
  <cp:revision>25</cp:revision>
  <dcterms:created xsi:type="dcterms:W3CDTF">2013-11-30T08:20:16Z</dcterms:created>
  <dcterms:modified xsi:type="dcterms:W3CDTF">2013-12-06T02:13:32Z</dcterms:modified>
</cp:coreProperties>
</file>