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0" autoAdjust="0"/>
    <p:restoredTop sz="94660"/>
  </p:normalViewPr>
  <p:slideViewPr>
    <p:cSldViewPr snapToGrid="0">
      <p:cViewPr varScale="1">
        <p:scale>
          <a:sx n="108" d="100"/>
          <a:sy n="108" d="100"/>
        </p:scale>
        <p:origin x="78" y="78"/>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96F967EF-348E-45C5-BABA-5EE6ABDEBD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a:extLst>
              <a:ext uri="{FF2B5EF4-FFF2-40B4-BE49-F238E27FC236}">
                <a16:creationId xmlns:a16="http://schemas.microsoft.com/office/drawing/2014/main" id="{74284B51-F1C3-4685-84B2-FC7FBD6DA0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da-DK"/>
              <a:t>16-03-2020</a:t>
            </a:r>
          </a:p>
        </p:txBody>
      </p:sp>
      <p:sp>
        <p:nvSpPr>
          <p:cNvPr id="4" name="Pladsholder til sidefod 3">
            <a:extLst>
              <a:ext uri="{FF2B5EF4-FFF2-40B4-BE49-F238E27FC236}">
                <a16:creationId xmlns:a16="http://schemas.microsoft.com/office/drawing/2014/main" id="{92AAE479-1F7D-48B7-BBB2-E0D0F5ADBA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a:extLst>
              <a:ext uri="{FF2B5EF4-FFF2-40B4-BE49-F238E27FC236}">
                <a16:creationId xmlns:a16="http://schemas.microsoft.com/office/drawing/2014/main" id="{820114D0-D890-47C0-A7BC-96C7A6C52C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EBCCBA-2E9D-4D90-80F9-16812B4652A3}" type="slidenum">
              <a:rPr lang="da-DK" smtClean="0"/>
              <a:t>‹nr.›</a:t>
            </a:fld>
            <a:endParaRPr lang="da-DK"/>
          </a:p>
        </p:txBody>
      </p:sp>
    </p:spTree>
    <p:extLst>
      <p:ext uri="{BB962C8B-B14F-4D97-AF65-F5344CB8AC3E}">
        <p14:creationId xmlns:p14="http://schemas.microsoft.com/office/powerpoint/2010/main" val="202696157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da-DK"/>
              <a:t>16-03-2020</a:t>
            </a:r>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1395C-D88E-4157-86DE-E18EF422E431}" type="slidenum">
              <a:rPr lang="da-DK" smtClean="0"/>
              <a:t>‹nr.›</a:t>
            </a:fld>
            <a:endParaRPr lang="da-DK"/>
          </a:p>
        </p:txBody>
      </p:sp>
    </p:spTree>
    <p:extLst>
      <p:ext uri="{BB962C8B-B14F-4D97-AF65-F5344CB8AC3E}">
        <p14:creationId xmlns:p14="http://schemas.microsoft.com/office/powerpoint/2010/main" val="26504514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2365798E-23DA-4D32-93AE-8B4640638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00" y="-4231149"/>
            <a:ext cx="13904686" cy="14085264"/>
          </a:xfrm>
          <a:prstGeom prst="rect">
            <a:avLst/>
          </a:prstGeom>
        </p:spPr>
      </p:pic>
      <p:sp>
        <p:nvSpPr>
          <p:cNvPr id="2" name="Titel 1">
            <a:extLst>
              <a:ext uri="{FF2B5EF4-FFF2-40B4-BE49-F238E27FC236}">
                <a16:creationId xmlns:a16="http://schemas.microsoft.com/office/drawing/2014/main" id="{57D7E8D2-9B1C-43B4-8718-0985C223CACB}"/>
              </a:ext>
            </a:extLst>
          </p:cNvPr>
          <p:cNvSpPr>
            <a:spLocks noGrp="1"/>
          </p:cNvSpPr>
          <p:nvPr>
            <p:ph type="ctrTitle"/>
          </p:nvPr>
        </p:nvSpPr>
        <p:spPr>
          <a:xfrm>
            <a:off x="838201" y="1337867"/>
            <a:ext cx="6709228" cy="2319734"/>
          </a:xfrm>
        </p:spPr>
        <p:txBody>
          <a:bodyPr anchor="b"/>
          <a:lstStyle>
            <a:lvl1pPr algn="ctr">
              <a:defRPr sz="6000"/>
            </a:lvl1pPr>
          </a:lstStyle>
          <a:p>
            <a:r>
              <a:rPr lang="da-DK" dirty="0"/>
              <a:t>Klik for at redigere titeltypografien i masteren</a:t>
            </a:r>
          </a:p>
        </p:txBody>
      </p:sp>
      <p:sp>
        <p:nvSpPr>
          <p:cNvPr id="3" name="Undertitel 2">
            <a:extLst>
              <a:ext uri="{FF2B5EF4-FFF2-40B4-BE49-F238E27FC236}">
                <a16:creationId xmlns:a16="http://schemas.microsoft.com/office/drawing/2014/main" id="{800F87E9-BA11-44F7-A448-730044ABCB2A}"/>
              </a:ext>
            </a:extLst>
          </p:cNvPr>
          <p:cNvSpPr>
            <a:spLocks noGrp="1"/>
          </p:cNvSpPr>
          <p:nvPr>
            <p:ph type="subTitle" idx="1"/>
          </p:nvPr>
        </p:nvSpPr>
        <p:spPr>
          <a:xfrm>
            <a:off x="838201" y="3817541"/>
            <a:ext cx="6709228" cy="160869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dirty="0"/>
              <a:t>Klik for at redigere undertiteltypografien i masteren</a:t>
            </a:r>
          </a:p>
        </p:txBody>
      </p:sp>
      <p:sp>
        <p:nvSpPr>
          <p:cNvPr id="4" name="Pladsholder til dato 3">
            <a:extLst>
              <a:ext uri="{FF2B5EF4-FFF2-40B4-BE49-F238E27FC236}">
                <a16:creationId xmlns:a16="http://schemas.microsoft.com/office/drawing/2014/main" id="{C0F1D715-1FAF-458D-BB64-B2CEFE48EB09}"/>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7E6421CC-E85D-4688-BDE8-7A2C2222BC4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56F3BA1-3909-46F3-8E85-BFD167970575}"/>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9" name="Billede 8" descr="Et billede, der indeholder legetøj, kabel&#10;&#10;Automatisk genereret beskrivelse">
            <a:extLst>
              <a:ext uri="{FF2B5EF4-FFF2-40B4-BE49-F238E27FC236}">
                <a16:creationId xmlns:a16="http://schemas.microsoft.com/office/drawing/2014/main" id="{6B2B4603-3D6B-465B-A8AA-A95FDAD4B8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53400" y="1627981"/>
            <a:ext cx="3602038" cy="3602038"/>
          </a:xfrm>
          <a:prstGeom prst="rect">
            <a:avLst/>
          </a:prstGeom>
        </p:spPr>
      </p:pic>
    </p:spTree>
    <p:extLst>
      <p:ext uri="{BB962C8B-B14F-4D97-AF65-F5344CB8AC3E}">
        <p14:creationId xmlns:p14="http://schemas.microsoft.com/office/powerpoint/2010/main" val="307888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81A204-AAA5-4DC5-8CAA-C91AAE460CC0}"/>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B994E512-B762-40A4-B708-CC48085A9B88}"/>
              </a:ext>
            </a:extLst>
          </p:cNvPr>
          <p:cNvSpPr>
            <a:spLocks noGrp="1"/>
          </p:cNvSpPr>
          <p:nvPr>
            <p:ph type="dt" sz="half" idx="10"/>
          </p:nvPr>
        </p:nvSpPr>
        <p:spPr/>
        <p:txBody>
          <a:bodyPr/>
          <a:lstStyle/>
          <a:p>
            <a:r>
              <a:rPr lang="da-DK"/>
              <a:t>05-10-2020</a:t>
            </a:r>
          </a:p>
        </p:txBody>
      </p:sp>
      <p:sp>
        <p:nvSpPr>
          <p:cNvPr id="4" name="Pladsholder til sidefod 3">
            <a:extLst>
              <a:ext uri="{FF2B5EF4-FFF2-40B4-BE49-F238E27FC236}">
                <a16:creationId xmlns:a16="http://schemas.microsoft.com/office/drawing/2014/main" id="{60FB53AB-C0BD-4892-9ED6-F900BD302C41}"/>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884CA8DE-C0A3-4599-8302-A82241C2B5E5}"/>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409298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25E39D13-DDC0-4F5B-9B39-707340186863}"/>
              </a:ext>
            </a:extLst>
          </p:cNvPr>
          <p:cNvSpPr>
            <a:spLocks noGrp="1"/>
          </p:cNvSpPr>
          <p:nvPr>
            <p:ph type="dt" sz="half" idx="10"/>
          </p:nvPr>
        </p:nvSpPr>
        <p:spPr/>
        <p:txBody>
          <a:bodyPr/>
          <a:lstStyle/>
          <a:p>
            <a:r>
              <a:rPr lang="da-DK"/>
              <a:t>05-10-2020</a:t>
            </a:r>
          </a:p>
        </p:txBody>
      </p:sp>
      <p:sp>
        <p:nvSpPr>
          <p:cNvPr id="3" name="Pladsholder til sidefod 2">
            <a:extLst>
              <a:ext uri="{FF2B5EF4-FFF2-40B4-BE49-F238E27FC236}">
                <a16:creationId xmlns:a16="http://schemas.microsoft.com/office/drawing/2014/main" id="{5CD49C0A-4078-4F37-8BC4-E752C86301B5}"/>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ADF0A67-2DAE-46B7-8EE9-3CFFBACA7E14}"/>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14460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DF2B72-DC62-4B3A-AA6F-640B4AE5FEE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5572F799-05C8-423A-8566-E862F0A12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B9FD6C-9CA6-443D-8E3E-3832627D6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41EA2288-5D05-4EF5-B173-303414EE5B3E}"/>
              </a:ext>
            </a:extLst>
          </p:cNvPr>
          <p:cNvSpPr>
            <a:spLocks noGrp="1"/>
          </p:cNvSpPr>
          <p:nvPr>
            <p:ph type="dt" sz="half" idx="10"/>
          </p:nvPr>
        </p:nvSpPr>
        <p:spPr/>
        <p:txBody>
          <a:bodyPr/>
          <a:lstStyle/>
          <a:p>
            <a:r>
              <a:rPr lang="da-DK"/>
              <a:t>05-10-2020</a:t>
            </a:r>
          </a:p>
        </p:txBody>
      </p:sp>
      <p:sp>
        <p:nvSpPr>
          <p:cNvPr id="6" name="Pladsholder til sidefod 5">
            <a:extLst>
              <a:ext uri="{FF2B5EF4-FFF2-40B4-BE49-F238E27FC236}">
                <a16:creationId xmlns:a16="http://schemas.microsoft.com/office/drawing/2014/main" id="{6F87C93A-6ABC-444A-9B35-7921DB5A689F}"/>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7D9A418-B72E-40D9-A88B-B26A63730506}"/>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3612077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8F2A30-5FAE-46AC-AA76-9C07D4E13E82}"/>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98655DA8-1F98-4BF3-B621-BA0DC35AF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43A8BE87-B072-40AC-9E01-76867AADD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D5FE9F0-BBBD-4053-86E2-255DD633814E}"/>
              </a:ext>
            </a:extLst>
          </p:cNvPr>
          <p:cNvSpPr>
            <a:spLocks noGrp="1"/>
          </p:cNvSpPr>
          <p:nvPr>
            <p:ph type="dt" sz="half" idx="10"/>
          </p:nvPr>
        </p:nvSpPr>
        <p:spPr/>
        <p:txBody>
          <a:bodyPr/>
          <a:lstStyle/>
          <a:p>
            <a:r>
              <a:rPr lang="da-DK"/>
              <a:t>05-10-2020</a:t>
            </a:r>
          </a:p>
        </p:txBody>
      </p:sp>
      <p:sp>
        <p:nvSpPr>
          <p:cNvPr id="6" name="Pladsholder til sidefod 5">
            <a:extLst>
              <a:ext uri="{FF2B5EF4-FFF2-40B4-BE49-F238E27FC236}">
                <a16:creationId xmlns:a16="http://schemas.microsoft.com/office/drawing/2014/main" id="{4B8DA68A-A21D-419B-BA54-B3E6993289C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3A98EB8E-799E-4F15-9768-EC6AADF98896}"/>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2953235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5FD64-647E-403D-9343-DBBA57697B74}"/>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59FA1A63-5951-49F0-A7EC-98568331E6C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9C00687-9774-4A43-ABCC-C853A05A473D}"/>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5D9891ED-BE8E-4731-892C-0E2D340D571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60CCC46-252C-40DD-A0DA-86BE5BED7AB5}"/>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243047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88C93B8-7D7E-49FC-AE36-8F2F6859612C}"/>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D56893C-8A69-44FE-858A-6A5B7A52F5D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66DDF53-AAEB-472F-B61F-BC93532DF0D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6D773475-90A0-4802-97C0-1FD72EAB269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B90794E-9C82-4237-A9F9-D3045E7E09DA}"/>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332535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2365798E-23DA-4D32-93AE-8B4640638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000" y="-4231149"/>
            <a:ext cx="13904686" cy="14085264"/>
          </a:xfrm>
          <a:prstGeom prst="rect">
            <a:avLst/>
          </a:prstGeom>
        </p:spPr>
      </p:pic>
      <p:sp>
        <p:nvSpPr>
          <p:cNvPr id="2" name="Titel 1">
            <a:extLst>
              <a:ext uri="{FF2B5EF4-FFF2-40B4-BE49-F238E27FC236}">
                <a16:creationId xmlns:a16="http://schemas.microsoft.com/office/drawing/2014/main" id="{57D7E8D2-9B1C-43B4-8718-0985C223CACB}"/>
              </a:ext>
            </a:extLst>
          </p:cNvPr>
          <p:cNvSpPr>
            <a:spLocks noGrp="1"/>
          </p:cNvSpPr>
          <p:nvPr>
            <p:ph type="ctrTitle"/>
          </p:nvPr>
        </p:nvSpPr>
        <p:spPr>
          <a:xfrm>
            <a:off x="838200" y="681601"/>
            <a:ext cx="10515600" cy="1758048"/>
          </a:xfrm>
        </p:spPr>
        <p:txBody>
          <a:bodyPr anchor="b"/>
          <a:lstStyle>
            <a:lvl1pPr algn="ctr">
              <a:defRPr sz="6000"/>
            </a:lvl1pPr>
          </a:lstStyle>
          <a:p>
            <a:r>
              <a:rPr lang="da-DK" dirty="0"/>
              <a:t>Klik for at redigere titeltypografien i masteren</a:t>
            </a:r>
          </a:p>
        </p:txBody>
      </p:sp>
      <p:sp>
        <p:nvSpPr>
          <p:cNvPr id="4" name="Pladsholder til dato 3">
            <a:extLst>
              <a:ext uri="{FF2B5EF4-FFF2-40B4-BE49-F238E27FC236}">
                <a16:creationId xmlns:a16="http://schemas.microsoft.com/office/drawing/2014/main" id="{C0F1D715-1FAF-458D-BB64-B2CEFE48EB09}"/>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7E6421CC-E85D-4688-BDE8-7A2C2222BC4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56F3BA1-3909-46F3-8E85-BFD167970575}"/>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9" name="Billede 8" descr="Et billede, der indeholder legetøj, kabel&#10;&#10;Automatisk genereret beskrivelse">
            <a:extLst>
              <a:ext uri="{FF2B5EF4-FFF2-40B4-BE49-F238E27FC236}">
                <a16:creationId xmlns:a16="http://schemas.microsoft.com/office/drawing/2014/main" id="{6B2B4603-3D6B-465B-A8AA-A95FDAD4B8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94981" y="2884738"/>
            <a:ext cx="3602038" cy="3602038"/>
          </a:xfrm>
          <a:prstGeom prst="rect">
            <a:avLst/>
          </a:prstGeom>
        </p:spPr>
      </p:pic>
    </p:spTree>
    <p:extLst>
      <p:ext uri="{BB962C8B-B14F-4D97-AF65-F5344CB8AC3E}">
        <p14:creationId xmlns:p14="http://schemas.microsoft.com/office/powerpoint/2010/main" val="297521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13630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Standard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7" name="Billede 6" descr="Et billede, der indeholder legetøj, kabel&#10;&#10;Automatisk genereret beskrivelse">
            <a:extLst>
              <a:ext uri="{FF2B5EF4-FFF2-40B4-BE49-F238E27FC236}">
                <a16:creationId xmlns:a16="http://schemas.microsoft.com/office/drawing/2014/main" id="{79753607-CBB8-45FD-91AE-9AAE1AA8C6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9029" y="365127"/>
            <a:ext cx="1621970" cy="1621970"/>
          </a:xfrm>
          <a:prstGeom prst="rect">
            <a:avLst/>
          </a:prstGeom>
        </p:spPr>
      </p:pic>
      <p:pic>
        <p:nvPicPr>
          <p:cNvPr id="8" name="Grafik 7">
            <a:extLst>
              <a:ext uri="{FF2B5EF4-FFF2-40B4-BE49-F238E27FC236}">
                <a16:creationId xmlns:a16="http://schemas.microsoft.com/office/drawing/2014/main" id="{479191B4-2090-45E6-BE24-C53A6CDE3F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554513" y="3670754"/>
            <a:ext cx="12743542" cy="12909042"/>
          </a:xfrm>
          <a:prstGeom prst="rect">
            <a:avLst/>
          </a:prstGeom>
        </p:spPr>
      </p:pic>
    </p:spTree>
    <p:extLst>
      <p:ext uri="{BB962C8B-B14F-4D97-AF65-F5344CB8AC3E}">
        <p14:creationId xmlns:p14="http://schemas.microsoft.com/office/powerpoint/2010/main" val="424603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Standard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8" name="Grafik 7">
            <a:extLst>
              <a:ext uri="{FF2B5EF4-FFF2-40B4-BE49-F238E27FC236}">
                <a16:creationId xmlns:a16="http://schemas.microsoft.com/office/drawing/2014/main" id="{479191B4-2090-45E6-BE24-C53A6CDE3F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7200000">
            <a:off x="3541486" y="2781341"/>
            <a:ext cx="12743542" cy="12909042"/>
          </a:xfrm>
          <a:prstGeom prst="rect">
            <a:avLst/>
          </a:prstGeom>
        </p:spPr>
      </p:pic>
    </p:spTree>
    <p:extLst>
      <p:ext uri="{BB962C8B-B14F-4D97-AF65-F5344CB8AC3E}">
        <p14:creationId xmlns:p14="http://schemas.microsoft.com/office/powerpoint/2010/main" val="4603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Standard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7" name="Billede 6" descr="Et billede, der indeholder legetøj, kabel&#10;&#10;Automatisk genereret beskrivelse">
            <a:extLst>
              <a:ext uri="{FF2B5EF4-FFF2-40B4-BE49-F238E27FC236}">
                <a16:creationId xmlns:a16="http://schemas.microsoft.com/office/drawing/2014/main" id="{79753607-CBB8-45FD-91AE-9AAE1AA8C6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9029" y="365127"/>
            <a:ext cx="1621970" cy="1621970"/>
          </a:xfrm>
          <a:prstGeom prst="rect">
            <a:avLst/>
          </a:prstGeom>
        </p:spPr>
      </p:pic>
      <p:pic>
        <p:nvPicPr>
          <p:cNvPr id="8" name="Grafik 7">
            <a:extLst>
              <a:ext uri="{FF2B5EF4-FFF2-40B4-BE49-F238E27FC236}">
                <a16:creationId xmlns:a16="http://schemas.microsoft.com/office/drawing/2014/main" id="{479191B4-2090-45E6-BE24-C53A6CDE3F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4554765">
            <a:off x="-5301343" y="-5702760"/>
            <a:ext cx="12743542" cy="12909042"/>
          </a:xfrm>
          <a:prstGeom prst="rect">
            <a:avLst/>
          </a:prstGeom>
        </p:spPr>
      </p:pic>
    </p:spTree>
    <p:extLst>
      <p:ext uri="{BB962C8B-B14F-4D97-AF65-F5344CB8AC3E}">
        <p14:creationId xmlns:p14="http://schemas.microsoft.com/office/powerpoint/2010/main" val="1296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F74B37-6297-429C-91DD-B02A0CD7217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09F7CAD-A7F0-45AA-9A95-DCB9B679B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F7A75359-0B3F-4115-A283-ACE602B5C4FC}"/>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DF2C1CB3-9C87-42C9-B7D0-D45AD7FE066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14C5B06-575B-490B-BEA5-F5FD5B796CA3}"/>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321685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F2C3B6-11AE-4615-BCD6-04F315F735B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BA83801-A9B2-40D8-9A95-680937159DC6}"/>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5E90D609-2464-497E-A561-E6F10191DE0C}"/>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66CD3079-EB6D-4994-8CBC-98B483AC1387}"/>
              </a:ext>
            </a:extLst>
          </p:cNvPr>
          <p:cNvSpPr>
            <a:spLocks noGrp="1"/>
          </p:cNvSpPr>
          <p:nvPr>
            <p:ph type="dt" sz="half" idx="10"/>
          </p:nvPr>
        </p:nvSpPr>
        <p:spPr/>
        <p:txBody>
          <a:bodyPr/>
          <a:lstStyle/>
          <a:p>
            <a:r>
              <a:rPr lang="da-DK"/>
              <a:t>05-10-2020</a:t>
            </a:r>
          </a:p>
        </p:txBody>
      </p:sp>
      <p:sp>
        <p:nvSpPr>
          <p:cNvPr id="6" name="Pladsholder til sidefod 5">
            <a:extLst>
              <a:ext uri="{FF2B5EF4-FFF2-40B4-BE49-F238E27FC236}">
                <a16:creationId xmlns:a16="http://schemas.microsoft.com/office/drawing/2014/main" id="{08C26315-EC0A-4FC7-A91B-A7B6FEBC07C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0C0F680-15E8-4C45-9D17-7FEC357E0495}"/>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402555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EB7CB2-C1E7-462D-800D-632AD2B7C73A}"/>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9E249AE-CA7E-4DE1-BB82-A0D51EF3B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C50BA71A-6C3A-466F-B7D8-E4CF2A4371B5}"/>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B4785671-43BA-4BBF-8C81-1B0D9DDC7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F542EF3-84D8-437D-9835-31507F3F8830}"/>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88C3CE53-1E63-4932-854C-B16DCE0FF55E}"/>
              </a:ext>
            </a:extLst>
          </p:cNvPr>
          <p:cNvSpPr>
            <a:spLocks noGrp="1"/>
          </p:cNvSpPr>
          <p:nvPr>
            <p:ph type="dt" sz="half" idx="10"/>
          </p:nvPr>
        </p:nvSpPr>
        <p:spPr/>
        <p:txBody>
          <a:bodyPr/>
          <a:lstStyle/>
          <a:p>
            <a:r>
              <a:rPr lang="da-DK"/>
              <a:t>05-10-2020</a:t>
            </a:r>
          </a:p>
        </p:txBody>
      </p:sp>
      <p:sp>
        <p:nvSpPr>
          <p:cNvPr id="8" name="Pladsholder til sidefod 7">
            <a:extLst>
              <a:ext uri="{FF2B5EF4-FFF2-40B4-BE49-F238E27FC236}">
                <a16:creationId xmlns:a16="http://schemas.microsoft.com/office/drawing/2014/main" id="{048E1A6B-EFEE-4DA6-8DBF-1F9B95C9E264}"/>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C2C6CD64-DDA5-4C41-A5B1-493F63E7B5FD}"/>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5578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79743121-0B56-4B56-BBBC-D45A99566830}"/>
              </a:ext>
            </a:extLst>
          </p:cNvPr>
          <p:cNvSpPr>
            <a:spLocks noGrp="1"/>
          </p:cNvSpPr>
          <p:nvPr>
            <p:ph type="title"/>
          </p:nvPr>
        </p:nvSpPr>
        <p:spPr>
          <a:xfrm>
            <a:off x="838200" y="365126"/>
            <a:ext cx="9075057" cy="1304018"/>
          </a:xfrm>
          <a:prstGeom prst="rect">
            <a:avLst/>
          </a:prstGeom>
        </p:spPr>
        <p:txBody>
          <a:bodyPr vert="horz" lIns="91440" tIns="45720" rIns="91440" bIns="45720" rtlCol="0" anchor="ctr">
            <a:normAutofit/>
          </a:bodyPr>
          <a:lstStyle/>
          <a:p>
            <a:r>
              <a:rPr lang="da-DK" dirty="0"/>
              <a:t>Klik for at redigere titeltypografien i masteren</a:t>
            </a:r>
          </a:p>
        </p:txBody>
      </p:sp>
      <p:sp>
        <p:nvSpPr>
          <p:cNvPr id="3" name="Pladsholder til tekst 2">
            <a:extLst>
              <a:ext uri="{FF2B5EF4-FFF2-40B4-BE49-F238E27FC236}">
                <a16:creationId xmlns:a16="http://schemas.microsoft.com/office/drawing/2014/main" id="{3DCB81D4-3F4A-4CF4-AA34-B0EDBC36DA45}"/>
              </a:ext>
            </a:extLst>
          </p:cNvPr>
          <p:cNvSpPr>
            <a:spLocks noGrp="1"/>
          </p:cNvSpPr>
          <p:nvPr>
            <p:ph type="body" idx="1"/>
          </p:nvPr>
        </p:nvSpPr>
        <p:spPr>
          <a:xfrm>
            <a:off x="838200" y="1825625"/>
            <a:ext cx="9075057" cy="4280614"/>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4" name="Pladsholder til dato 3">
            <a:extLst>
              <a:ext uri="{FF2B5EF4-FFF2-40B4-BE49-F238E27FC236}">
                <a16:creationId xmlns:a16="http://schemas.microsoft.com/office/drawing/2014/main" id="{1BEF1380-E904-4C9D-86BC-206E6FB25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a-DK"/>
              <a:t>05-10-2020</a:t>
            </a:r>
          </a:p>
        </p:txBody>
      </p:sp>
      <p:sp>
        <p:nvSpPr>
          <p:cNvPr id="5" name="Pladsholder til sidefod 4">
            <a:extLst>
              <a:ext uri="{FF2B5EF4-FFF2-40B4-BE49-F238E27FC236}">
                <a16:creationId xmlns:a16="http://schemas.microsoft.com/office/drawing/2014/main" id="{9A6C7BE0-82A3-4E84-AA6B-4EF78FAE3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61151721-E124-42E2-9099-16226399C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41668-F4D0-4E7E-B3BD-511A4E73F0A6}" type="slidenum">
              <a:rPr lang="da-DK" smtClean="0"/>
              <a:t>‹nr.›</a:t>
            </a:fld>
            <a:endParaRPr lang="da-DK"/>
          </a:p>
        </p:txBody>
      </p:sp>
      <p:pic>
        <p:nvPicPr>
          <p:cNvPr id="8" name="Billede 7" descr="Et billede, der indeholder legetøj, kabel&#10;&#10;Automatisk genereret beskrivelse">
            <a:extLst>
              <a:ext uri="{FF2B5EF4-FFF2-40B4-BE49-F238E27FC236}">
                <a16:creationId xmlns:a16="http://schemas.microsoft.com/office/drawing/2014/main" id="{627F02CF-8280-4F32-891A-256590043B2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189029" y="365127"/>
            <a:ext cx="1621970" cy="1621970"/>
          </a:xfrm>
          <a:prstGeom prst="rect">
            <a:avLst/>
          </a:prstGeom>
        </p:spPr>
      </p:pic>
      <p:pic>
        <p:nvPicPr>
          <p:cNvPr id="9" name="Grafik 8">
            <a:extLst>
              <a:ext uri="{FF2B5EF4-FFF2-40B4-BE49-F238E27FC236}">
                <a16:creationId xmlns:a16="http://schemas.microsoft.com/office/drawing/2014/main" id="{AE5BC8DA-465B-4AB5-A467-8038246E45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rot="16200000">
            <a:off x="-4880428" y="2221820"/>
            <a:ext cx="12743542" cy="12909042"/>
          </a:xfrm>
          <a:prstGeom prst="rect">
            <a:avLst/>
          </a:prstGeom>
        </p:spPr>
      </p:pic>
    </p:spTree>
    <p:extLst>
      <p:ext uri="{BB962C8B-B14F-4D97-AF65-F5344CB8AC3E}">
        <p14:creationId xmlns:p14="http://schemas.microsoft.com/office/powerpoint/2010/main" val="225011705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63"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rhvervsinfo.org/#/"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regiongis/erhvervsinfo/wiki"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rhvervsinfo.org/" TargetMode="Externa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forms/d/e/1FAIpQLSfCvVDdcKseLR6vE2GiBb-BDe-rakhws739ix57UH2yygaSOg/viewform?vc=0&amp;c=0&amp;w=1" TargetMode="External"/><Relationship Id="rId2" Type="http://schemas.openxmlformats.org/officeDocument/2006/relationships/hyperlink" Target="https://github.com/regiongis/erhvervsinfo/wiki/data" TargetMode="Externa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DCD8DBB-3098-49E3-90DE-5AF289D415F3}"/>
              </a:ext>
            </a:extLst>
          </p:cNvPr>
          <p:cNvSpPr>
            <a:spLocks noGrp="1"/>
          </p:cNvSpPr>
          <p:nvPr>
            <p:ph type="title"/>
          </p:nvPr>
        </p:nvSpPr>
        <p:spPr>
          <a:xfrm>
            <a:off x="1027304" y="2525519"/>
            <a:ext cx="9075738" cy="1304925"/>
          </a:xfrm>
        </p:spPr>
        <p:txBody>
          <a:bodyPr/>
          <a:lstStyle/>
          <a:p>
            <a:pPr algn="ctr"/>
            <a:r>
              <a:rPr lang="da-DK" b="1" dirty="0"/>
              <a:t>Vejledning til værktøjet </a:t>
            </a:r>
            <a:br>
              <a:rPr lang="da-DK" b="1" dirty="0"/>
            </a:br>
            <a:r>
              <a:rPr lang="da-DK" b="1" dirty="0">
                <a:hlinkClick r:id="rId2"/>
              </a:rPr>
              <a:t>CVR-flyt</a:t>
            </a:r>
            <a:endParaRPr lang="da-DK" b="1" dirty="0"/>
          </a:p>
        </p:txBody>
      </p:sp>
      <p:pic>
        <p:nvPicPr>
          <p:cNvPr id="5" name="Billede 4" descr="Et billede, der indeholder legetøj, kabel&#10;&#10;Automatisk genereret beskrivelse">
            <a:extLst>
              <a:ext uri="{FF2B5EF4-FFF2-40B4-BE49-F238E27FC236}">
                <a16:creationId xmlns:a16="http://schemas.microsoft.com/office/drawing/2014/main" id="{7B1D45DC-CE81-4187-B756-C7997A11E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049" y="365127"/>
            <a:ext cx="1406949" cy="1406949"/>
          </a:xfrm>
          <a:prstGeom prst="rect">
            <a:avLst/>
          </a:prstGeom>
        </p:spPr>
      </p:pic>
      <p:sp>
        <p:nvSpPr>
          <p:cNvPr id="6" name="Tekstfelt 5">
            <a:extLst>
              <a:ext uri="{FF2B5EF4-FFF2-40B4-BE49-F238E27FC236}">
                <a16:creationId xmlns:a16="http://schemas.microsoft.com/office/drawing/2014/main" id="{7494797F-B4E9-4C21-B311-C9B2D676627A}"/>
              </a:ext>
            </a:extLst>
          </p:cNvPr>
          <p:cNvSpPr txBox="1"/>
          <p:nvPr/>
        </p:nvSpPr>
        <p:spPr>
          <a:xfrm>
            <a:off x="2958778" y="5856585"/>
            <a:ext cx="7445271" cy="461665"/>
          </a:xfrm>
          <a:prstGeom prst="rect">
            <a:avLst/>
          </a:prstGeom>
          <a:noFill/>
        </p:spPr>
        <p:txBody>
          <a:bodyPr wrap="square" rtlCol="0">
            <a:spAutoFit/>
          </a:bodyPr>
          <a:lstStyle/>
          <a:p>
            <a:r>
              <a:rPr lang="da-DK" sz="2400" dirty="0"/>
              <a:t>Erhvervshus Fyn &amp; </a:t>
            </a:r>
            <a:r>
              <a:rPr lang="da-DK" sz="2400" dirty="0" err="1"/>
              <a:t>GeoØst</a:t>
            </a:r>
            <a:r>
              <a:rPr lang="da-DK" sz="2400" dirty="0">
                <a:solidFill>
                  <a:schemeClr val="bg1"/>
                </a:solidFill>
              </a:rPr>
              <a:t>.</a:t>
            </a:r>
          </a:p>
        </p:txBody>
      </p:sp>
      <p:sp>
        <p:nvSpPr>
          <p:cNvPr id="2" name="Pladsholder til dato 1">
            <a:extLst>
              <a:ext uri="{FF2B5EF4-FFF2-40B4-BE49-F238E27FC236}">
                <a16:creationId xmlns:a16="http://schemas.microsoft.com/office/drawing/2014/main" id="{CCBD23F4-0608-4472-900F-57BFFDC863B3}"/>
              </a:ext>
            </a:extLst>
          </p:cNvPr>
          <p:cNvSpPr>
            <a:spLocks noGrp="1"/>
          </p:cNvSpPr>
          <p:nvPr>
            <p:ph type="dt" sz="half" idx="10"/>
          </p:nvPr>
        </p:nvSpPr>
        <p:spPr>
          <a:xfrm>
            <a:off x="5147442" y="6356350"/>
            <a:ext cx="2743200" cy="365125"/>
          </a:xfrm>
        </p:spPr>
        <p:txBody>
          <a:bodyPr/>
          <a:lstStyle/>
          <a:p>
            <a:r>
              <a:rPr lang="da-DK" dirty="0"/>
              <a:t>12-10-2023</a:t>
            </a:r>
          </a:p>
        </p:txBody>
      </p:sp>
      <p:sp>
        <p:nvSpPr>
          <p:cNvPr id="8" name="Pladsholder til slidenummer 7">
            <a:extLst>
              <a:ext uri="{FF2B5EF4-FFF2-40B4-BE49-F238E27FC236}">
                <a16:creationId xmlns:a16="http://schemas.microsoft.com/office/drawing/2014/main" id="{058AE4AD-D504-4A18-8933-CE1221000C52}"/>
              </a:ext>
            </a:extLst>
          </p:cNvPr>
          <p:cNvSpPr>
            <a:spLocks noGrp="1"/>
          </p:cNvSpPr>
          <p:nvPr>
            <p:ph type="sldNum" sz="quarter" idx="12"/>
          </p:nvPr>
        </p:nvSpPr>
        <p:spPr/>
        <p:txBody>
          <a:bodyPr/>
          <a:lstStyle/>
          <a:p>
            <a:fld id="{15D41668-F4D0-4E7E-B3BD-511A4E73F0A6}" type="slidenum">
              <a:rPr lang="da-DK" smtClean="0"/>
              <a:t>1</a:t>
            </a:fld>
            <a:endParaRPr lang="da-DK"/>
          </a:p>
        </p:txBody>
      </p:sp>
      <p:pic>
        <p:nvPicPr>
          <p:cNvPr id="1026" name="Picture 2">
            <a:extLst>
              <a:ext uri="{FF2B5EF4-FFF2-40B4-BE49-F238E27FC236}">
                <a16:creationId xmlns:a16="http://schemas.microsoft.com/office/drawing/2014/main" id="{86E71CF4-BB06-4085-B3C8-1BB9D45FD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692363"/>
            <a:ext cx="23812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3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a:xfrm>
            <a:off x="2395834" y="124741"/>
            <a:ext cx="9075057" cy="1304018"/>
          </a:xfrm>
        </p:spPr>
        <p:txBody>
          <a:bodyPr/>
          <a:lstStyle/>
          <a:p>
            <a:r>
              <a:rPr lang="da-DK" b="1" dirty="0"/>
              <a:t>Om værktøjet CVR-flyt</a:t>
            </a:r>
          </a:p>
        </p:txBody>
      </p:sp>
      <p:sp>
        <p:nvSpPr>
          <p:cNvPr id="4" name="Pladsholder til indhold 2">
            <a:extLst>
              <a:ext uri="{FF2B5EF4-FFF2-40B4-BE49-F238E27FC236}">
                <a16:creationId xmlns:a16="http://schemas.microsoft.com/office/drawing/2014/main" id="{772262AE-51D8-4F6D-8F52-A98F499A1252}"/>
              </a:ext>
            </a:extLst>
          </p:cNvPr>
          <p:cNvSpPr>
            <a:spLocks noGrp="1"/>
          </p:cNvSpPr>
          <p:nvPr>
            <p:ph idx="1"/>
          </p:nvPr>
        </p:nvSpPr>
        <p:spPr>
          <a:xfrm>
            <a:off x="100999" y="1131091"/>
            <a:ext cx="6469380" cy="4427654"/>
          </a:xfrm>
        </p:spPr>
        <p:txBody>
          <a:bodyPr>
            <a:noAutofit/>
          </a:bodyPr>
          <a:lstStyle/>
          <a:p>
            <a:pPr marL="0" indent="0">
              <a:buNone/>
            </a:pPr>
            <a:r>
              <a:rPr lang="da-DK" sz="1600" b="1" dirty="0"/>
              <a:t>Anvendelse</a:t>
            </a:r>
          </a:p>
          <a:p>
            <a:pPr marL="273050" indent="0">
              <a:buNone/>
            </a:pPr>
            <a:r>
              <a:rPr lang="da-DK" sz="1600" dirty="0"/>
              <a:t>CVR-flyt er et værktøj til monitorering af ændringer i den kommunale virksomhedsdemografi. </a:t>
            </a:r>
          </a:p>
          <a:p>
            <a:pPr marL="273050" indent="0">
              <a:buNone/>
            </a:pPr>
            <a:r>
              <a:rPr lang="da-DK" sz="1600" dirty="0"/>
              <a:t>Værktøjet giver mulighed for at se tilflyttede, fraflyttede, nyetablerede og ophørte virksomheder i den valgte kommune inden for en specificeret tidsperiode.</a:t>
            </a:r>
          </a:p>
          <a:p>
            <a:pPr marL="273050" indent="0">
              <a:buNone/>
            </a:pPr>
            <a:r>
              <a:rPr lang="da-DK" sz="1600" dirty="0"/>
              <a:t>CVR-flyt er baseret på CVR-data og giver dermed mulighed for hurtigt at kunne få kontaktoplysning på bl.a. tilflyttede og nyetablerede virksomheder i kommuner til brug for fx udsendelse af velkomstbreve.</a:t>
            </a:r>
            <a:r>
              <a:rPr lang="da-DK" sz="1600" b="1" dirty="0"/>
              <a:t> </a:t>
            </a:r>
          </a:p>
          <a:p>
            <a:pPr marL="0" indent="0">
              <a:buNone/>
            </a:pPr>
            <a:r>
              <a:rPr lang="da-DK" sz="1600" b="1" dirty="0"/>
              <a:t>Data</a:t>
            </a:r>
          </a:p>
          <a:p>
            <a:pPr marL="273050" indent="0">
              <a:buNone/>
            </a:pPr>
            <a:r>
              <a:rPr lang="da-DK" sz="1600" dirty="0"/>
              <a:t>Løsningen opdateres månedligt, primo og indeholder pt. virksomhedsflytninger fra og med januar 2017.</a:t>
            </a:r>
          </a:p>
          <a:p>
            <a:pPr marL="0" indent="0">
              <a:buNone/>
            </a:pPr>
            <a:r>
              <a:rPr lang="da-DK" sz="1600" b="1" dirty="0"/>
              <a:t>Drift og organisering</a:t>
            </a:r>
          </a:p>
          <a:p>
            <a:pPr marL="273050" indent="0">
              <a:buNone/>
            </a:pPr>
            <a:r>
              <a:rPr lang="da-DK" sz="1600" dirty="0"/>
              <a:t>Løsningen drives af tværkommunalt samarbejde mellem Geo Fyn og Geo Øst. Der er etableret en drift- og udviklingsgruppe, som varetager tilhørende opgaver.</a:t>
            </a:r>
          </a:p>
          <a:p>
            <a:pPr marL="0" indent="0">
              <a:buNone/>
            </a:pPr>
            <a:r>
              <a:rPr lang="da-DK" sz="1600" b="1" dirty="0"/>
              <a:t>Dokumentation</a:t>
            </a:r>
          </a:p>
          <a:p>
            <a:pPr marL="273050" indent="0">
              <a:buNone/>
            </a:pPr>
            <a:r>
              <a:rPr lang="da-DK" sz="1600" dirty="0"/>
              <a:t>Løsningen er udviklet som Open Source, læs mere her: </a:t>
            </a:r>
            <a:r>
              <a:rPr lang="da-DK" sz="1600" u="sng" dirty="0">
                <a:hlinkClick r:id="rId2"/>
              </a:rPr>
              <a:t>https://github.com/regiongis/erhvervsinfo/wiki</a:t>
            </a:r>
            <a:endParaRPr lang="da-DK" sz="1600" dirty="0"/>
          </a:p>
        </p:txBody>
      </p:sp>
      <p:pic>
        <p:nvPicPr>
          <p:cNvPr id="5" name="Billede 4">
            <a:extLst>
              <a:ext uri="{FF2B5EF4-FFF2-40B4-BE49-F238E27FC236}">
                <a16:creationId xmlns:a16="http://schemas.microsoft.com/office/drawing/2014/main" id="{AFC162F5-90C4-4549-BD8E-F856CD06B9E5}"/>
              </a:ext>
            </a:extLst>
          </p:cNvPr>
          <p:cNvPicPr>
            <a:picLocks noChangeAspect="1"/>
          </p:cNvPicPr>
          <p:nvPr/>
        </p:nvPicPr>
        <p:blipFill>
          <a:blip r:embed="rId3"/>
          <a:stretch>
            <a:fillRect/>
          </a:stretch>
        </p:blipFill>
        <p:spPr>
          <a:xfrm>
            <a:off x="6789057" y="1847624"/>
            <a:ext cx="4929977" cy="4440536"/>
          </a:xfrm>
          <a:prstGeom prst="rect">
            <a:avLst/>
          </a:prstGeom>
        </p:spPr>
      </p:pic>
      <p:sp>
        <p:nvSpPr>
          <p:cNvPr id="6" name="Pladsholder til dato 5">
            <a:extLst>
              <a:ext uri="{FF2B5EF4-FFF2-40B4-BE49-F238E27FC236}">
                <a16:creationId xmlns:a16="http://schemas.microsoft.com/office/drawing/2014/main" id="{E3D72728-9B71-459E-A780-6822A9AA4336}"/>
              </a:ext>
            </a:extLst>
          </p:cNvPr>
          <p:cNvSpPr>
            <a:spLocks noGrp="1"/>
          </p:cNvSpPr>
          <p:nvPr>
            <p:ph type="dt" sz="half" idx="10"/>
          </p:nvPr>
        </p:nvSpPr>
        <p:spPr>
          <a:xfrm>
            <a:off x="5867400" y="6382532"/>
            <a:ext cx="2743200"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98B9E1D0-F491-4C66-82E8-3D348AACDCB3}"/>
              </a:ext>
            </a:extLst>
          </p:cNvPr>
          <p:cNvSpPr>
            <a:spLocks noGrp="1"/>
          </p:cNvSpPr>
          <p:nvPr>
            <p:ph type="sldNum" sz="quarter" idx="12"/>
          </p:nvPr>
        </p:nvSpPr>
        <p:spPr/>
        <p:txBody>
          <a:bodyPr/>
          <a:lstStyle/>
          <a:p>
            <a:fld id="{15D41668-F4D0-4E7E-B3BD-511A4E73F0A6}" type="slidenum">
              <a:rPr lang="da-DK" smtClean="0"/>
              <a:t>2</a:t>
            </a:fld>
            <a:endParaRPr lang="da-DK"/>
          </a:p>
        </p:txBody>
      </p:sp>
    </p:spTree>
    <p:extLst>
      <p:ext uri="{BB962C8B-B14F-4D97-AF65-F5344CB8AC3E}">
        <p14:creationId xmlns:p14="http://schemas.microsoft.com/office/powerpoint/2010/main" val="243361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p:txBody>
          <a:bodyPr/>
          <a:lstStyle/>
          <a:p>
            <a:r>
              <a:rPr lang="da-DK" b="1" dirty="0"/>
              <a:t>Adgang til CVR-flyt</a:t>
            </a:r>
          </a:p>
        </p:txBody>
      </p:sp>
      <p:sp>
        <p:nvSpPr>
          <p:cNvPr id="4" name="Pladsholder til indhold 3">
            <a:extLst>
              <a:ext uri="{FF2B5EF4-FFF2-40B4-BE49-F238E27FC236}">
                <a16:creationId xmlns:a16="http://schemas.microsoft.com/office/drawing/2014/main" id="{857FF024-8A16-40C0-ABC0-65416F981068}"/>
              </a:ext>
            </a:extLst>
          </p:cNvPr>
          <p:cNvSpPr>
            <a:spLocks noGrp="1"/>
          </p:cNvSpPr>
          <p:nvPr>
            <p:ph idx="1"/>
          </p:nvPr>
        </p:nvSpPr>
        <p:spPr>
          <a:xfrm>
            <a:off x="1027386" y="1941059"/>
            <a:ext cx="4785360" cy="4279900"/>
          </a:xfrm>
        </p:spPr>
        <p:txBody>
          <a:bodyPr>
            <a:normAutofit/>
          </a:bodyPr>
          <a:lstStyle/>
          <a:p>
            <a:pPr marL="0" indent="0">
              <a:buNone/>
            </a:pPr>
            <a:r>
              <a:rPr lang="da-DK" sz="1600" dirty="0"/>
              <a:t>For at få adgang til løsningen skal du oprette dig som bruger med et brugernavn og en adgangskode, samt give dit samtykke til at dine oplysninger bliver opbevaret.</a:t>
            </a:r>
          </a:p>
          <a:p>
            <a:pPr marL="0" indent="0">
              <a:buNone/>
            </a:pPr>
            <a:r>
              <a:rPr lang="da-DK" sz="1600" dirty="0"/>
              <a:t>Fremover er det dit login du skal bruge for at logge på løsningen. Dit login er personligt og skal ikke videregives til andre, da vi logger hvem der anvender løsningen.</a:t>
            </a:r>
          </a:p>
          <a:p>
            <a:pPr marL="0" indent="0">
              <a:buNone/>
            </a:pPr>
            <a:r>
              <a:rPr lang="da-DK" sz="1600" dirty="0"/>
              <a:t>Værktøjet kan åbnes i browseren  Firefox og Chrome via adressen: </a:t>
            </a:r>
          </a:p>
          <a:p>
            <a:pPr marL="0" indent="0">
              <a:buNone/>
            </a:pPr>
            <a:r>
              <a:rPr lang="da-DK" sz="1600" dirty="0">
                <a:hlinkClick r:id="rId2"/>
              </a:rPr>
              <a:t>https://</a:t>
            </a:r>
            <a:r>
              <a:rPr lang="da-DK" sz="1600" u="sng" dirty="0">
                <a:hlinkClick r:id="rId2"/>
              </a:rPr>
              <a:t>erhvervsinfo.org</a:t>
            </a:r>
            <a:endParaRPr lang="da-DK" sz="1600" u="sng" dirty="0"/>
          </a:p>
          <a:p>
            <a:pPr marL="0" indent="0">
              <a:buNone/>
            </a:pPr>
            <a:r>
              <a:rPr lang="da-DK" sz="1600" dirty="0"/>
              <a:t>Bemærk værktøjet fungerer ikke i Internet  Explorer</a:t>
            </a:r>
          </a:p>
          <a:p>
            <a:pPr marL="0" indent="0">
              <a:buNone/>
            </a:pPr>
            <a:r>
              <a:rPr lang="da-DK" sz="1600" dirty="0"/>
              <a:t>Chrome og Firefox gemmer dine adgangsoplysninger til næste gang du logger på.</a:t>
            </a:r>
          </a:p>
          <a:p>
            <a:pPr marL="0" indent="0">
              <a:buNone/>
            </a:pPr>
            <a:endParaRPr lang="da-DK" sz="1600" dirty="0"/>
          </a:p>
        </p:txBody>
      </p:sp>
      <p:sp>
        <p:nvSpPr>
          <p:cNvPr id="6" name="Pladsholder til dato 5">
            <a:extLst>
              <a:ext uri="{FF2B5EF4-FFF2-40B4-BE49-F238E27FC236}">
                <a16:creationId xmlns:a16="http://schemas.microsoft.com/office/drawing/2014/main" id="{A302B396-39FD-401B-B749-BC3A3789C8C4}"/>
              </a:ext>
            </a:extLst>
          </p:cNvPr>
          <p:cNvSpPr>
            <a:spLocks noGrp="1"/>
          </p:cNvSpPr>
          <p:nvPr>
            <p:ph type="dt" sz="half" idx="10"/>
          </p:nvPr>
        </p:nvSpPr>
        <p:spPr>
          <a:xfrm>
            <a:off x="5252545" y="6356349"/>
            <a:ext cx="2743200"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58686F47-D4B6-4943-8EAD-6FEE3ADCB9B4}"/>
              </a:ext>
            </a:extLst>
          </p:cNvPr>
          <p:cNvSpPr>
            <a:spLocks noGrp="1"/>
          </p:cNvSpPr>
          <p:nvPr>
            <p:ph type="sldNum" sz="quarter" idx="12"/>
          </p:nvPr>
        </p:nvSpPr>
        <p:spPr/>
        <p:txBody>
          <a:bodyPr/>
          <a:lstStyle/>
          <a:p>
            <a:fld id="{15D41668-F4D0-4E7E-B3BD-511A4E73F0A6}" type="slidenum">
              <a:rPr lang="da-DK" smtClean="0"/>
              <a:t>3</a:t>
            </a:fld>
            <a:endParaRPr lang="da-DK"/>
          </a:p>
        </p:txBody>
      </p:sp>
      <p:pic>
        <p:nvPicPr>
          <p:cNvPr id="3" name="Billede 2">
            <a:extLst>
              <a:ext uri="{FF2B5EF4-FFF2-40B4-BE49-F238E27FC236}">
                <a16:creationId xmlns:a16="http://schemas.microsoft.com/office/drawing/2014/main" id="{1FE2AC58-4BBD-42C8-B746-3DF12F9019A6}"/>
              </a:ext>
            </a:extLst>
          </p:cNvPr>
          <p:cNvPicPr>
            <a:picLocks noChangeAspect="1"/>
          </p:cNvPicPr>
          <p:nvPr/>
        </p:nvPicPr>
        <p:blipFill>
          <a:blip r:embed="rId3"/>
          <a:stretch>
            <a:fillRect/>
          </a:stretch>
        </p:blipFill>
        <p:spPr>
          <a:xfrm>
            <a:off x="7067636" y="1017135"/>
            <a:ext cx="3838095" cy="866667"/>
          </a:xfrm>
          <a:prstGeom prst="rect">
            <a:avLst/>
          </a:prstGeom>
        </p:spPr>
      </p:pic>
      <p:pic>
        <p:nvPicPr>
          <p:cNvPr id="8" name="Billede 7">
            <a:extLst>
              <a:ext uri="{FF2B5EF4-FFF2-40B4-BE49-F238E27FC236}">
                <a16:creationId xmlns:a16="http://schemas.microsoft.com/office/drawing/2014/main" id="{545ED5EC-16F3-4CF0-96B7-FB99E439AFF2}"/>
              </a:ext>
            </a:extLst>
          </p:cNvPr>
          <p:cNvPicPr>
            <a:picLocks noChangeAspect="1"/>
          </p:cNvPicPr>
          <p:nvPr/>
        </p:nvPicPr>
        <p:blipFill>
          <a:blip r:embed="rId4"/>
          <a:stretch>
            <a:fillRect/>
          </a:stretch>
        </p:blipFill>
        <p:spPr>
          <a:xfrm>
            <a:off x="7067636" y="2101067"/>
            <a:ext cx="3697993" cy="3241792"/>
          </a:xfrm>
          <a:prstGeom prst="rect">
            <a:avLst/>
          </a:prstGeom>
        </p:spPr>
      </p:pic>
    </p:spTree>
    <p:extLst>
      <p:ext uri="{BB962C8B-B14F-4D97-AF65-F5344CB8AC3E}">
        <p14:creationId xmlns:p14="http://schemas.microsoft.com/office/powerpoint/2010/main" val="311267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p:txBody>
          <a:bodyPr/>
          <a:lstStyle/>
          <a:p>
            <a:r>
              <a:rPr lang="da-DK" b="1" dirty="0"/>
              <a:t>Få data vist på kort</a:t>
            </a:r>
          </a:p>
        </p:txBody>
      </p:sp>
      <p:sp>
        <p:nvSpPr>
          <p:cNvPr id="4" name="Pladsholder til indhold 3">
            <a:extLst>
              <a:ext uri="{FF2B5EF4-FFF2-40B4-BE49-F238E27FC236}">
                <a16:creationId xmlns:a16="http://schemas.microsoft.com/office/drawing/2014/main" id="{DD5C9147-1782-490B-9DEA-124896FF0E34}"/>
              </a:ext>
            </a:extLst>
          </p:cNvPr>
          <p:cNvSpPr>
            <a:spLocks noGrp="1"/>
          </p:cNvSpPr>
          <p:nvPr>
            <p:ph idx="1"/>
          </p:nvPr>
        </p:nvSpPr>
        <p:spPr>
          <a:xfrm>
            <a:off x="838200" y="1825625"/>
            <a:ext cx="4968240" cy="4279900"/>
          </a:xfrm>
        </p:spPr>
        <p:txBody>
          <a:bodyPr>
            <a:normAutofit/>
          </a:bodyPr>
          <a:lstStyle/>
          <a:p>
            <a:pPr marL="342900" indent="-342900">
              <a:buFont typeface="+mj-lt"/>
              <a:buAutoNum type="arabicPeriod"/>
            </a:pPr>
            <a:r>
              <a:rPr lang="da-DK" sz="1600" dirty="0"/>
              <a:t>Vælg den kommune, du ønsker at få vist en virksomhedsliste fra.</a:t>
            </a:r>
          </a:p>
          <a:p>
            <a:pPr marL="342900" indent="-342900">
              <a:buFont typeface="+mj-lt"/>
              <a:buAutoNum type="arabicPeriod"/>
            </a:pPr>
            <a:r>
              <a:rPr lang="da-DK" sz="1600" dirty="0"/>
              <a:t>Vælg ønsket tidsperiode: start- og  slutdato. </a:t>
            </a:r>
          </a:p>
          <a:p>
            <a:pPr marL="342900" indent="-342900">
              <a:buFont typeface="+mj-lt"/>
              <a:buAutoNum type="arabicPeriod"/>
            </a:pPr>
            <a:r>
              <a:rPr lang="da-DK" sz="1600" dirty="0"/>
              <a:t>Klik på ikonet ”send”         . </a:t>
            </a:r>
          </a:p>
          <a:p>
            <a:pPr marL="342900" indent="-342900">
              <a:buFont typeface="+mj-lt"/>
              <a:buAutoNum type="arabicPeriod"/>
            </a:pPr>
            <a:r>
              <a:rPr lang="da-DK" sz="1600" dirty="0"/>
              <a:t>Kortet viser som udgangspunkt et udsnit med placering af henholdsvis fraflyttede (F), tilflyttede (T), ophørte (O) og nyetablerede (N). </a:t>
            </a:r>
            <a:br>
              <a:rPr lang="da-DK" sz="1600" dirty="0"/>
            </a:br>
            <a:br>
              <a:rPr lang="da-DK" sz="1600" dirty="0"/>
            </a:br>
            <a:r>
              <a:rPr lang="da-DK" sz="1600" dirty="0"/>
              <a:t>Til- og fraflyttede virksomheder er markeret på deres nye adresse. Flytninger er ikke medtaget, hvis det er internt i samme kommune.  </a:t>
            </a:r>
          </a:p>
          <a:p>
            <a:pPr marL="342900" indent="-342900">
              <a:buFont typeface="+mj-lt"/>
              <a:buAutoNum type="arabicPeriod"/>
            </a:pPr>
            <a:r>
              <a:rPr lang="da-DK" sz="1600" dirty="0"/>
              <a:t>Du kan klikke på markeringen i kortet og få virksomhedsnavn og klikke videre til virk.dk.</a:t>
            </a:r>
          </a:p>
          <a:p>
            <a:pPr marL="342900" indent="-342900">
              <a:buFont typeface="+mj-lt"/>
              <a:buAutoNum type="arabicPeriod"/>
            </a:pPr>
            <a:endParaRPr lang="da-DK" sz="1600" i="1" dirty="0"/>
          </a:p>
          <a:p>
            <a:endParaRPr lang="da-DK" sz="1600" dirty="0">
              <a:solidFill>
                <a:srgbClr val="FF0000"/>
              </a:solidFill>
            </a:endParaRPr>
          </a:p>
        </p:txBody>
      </p:sp>
      <p:pic>
        <p:nvPicPr>
          <p:cNvPr id="5" name="Pladsholder til billede 27">
            <a:extLst>
              <a:ext uri="{FF2B5EF4-FFF2-40B4-BE49-F238E27FC236}">
                <a16:creationId xmlns:a16="http://schemas.microsoft.com/office/drawing/2014/main" id="{D3D37489-CBF5-46CC-ABC8-2681B901AE5E}"/>
              </a:ext>
            </a:extLst>
          </p:cNvPr>
          <p:cNvPicPr>
            <a:picLocks noChangeAspect="1"/>
          </p:cNvPicPr>
          <p:nvPr/>
        </p:nvPicPr>
        <p:blipFill>
          <a:blip r:embed="rId2"/>
          <a:srcRect t="534" b="534"/>
          <a:stretch>
            <a:fillRect/>
          </a:stretch>
        </p:blipFill>
        <p:spPr>
          <a:xfrm>
            <a:off x="7223759" y="1509124"/>
            <a:ext cx="4561868" cy="5188855"/>
          </a:xfrm>
          <a:prstGeom prst="rect">
            <a:avLst/>
          </a:prstGeom>
        </p:spPr>
      </p:pic>
      <p:sp>
        <p:nvSpPr>
          <p:cNvPr id="6" name="Pladsholder til dato 5">
            <a:extLst>
              <a:ext uri="{FF2B5EF4-FFF2-40B4-BE49-F238E27FC236}">
                <a16:creationId xmlns:a16="http://schemas.microsoft.com/office/drawing/2014/main" id="{566AC30D-407E-400C-9C81-952BF3FFB8F7}"/>
              </a:ext>
            </a:extLst>
          </p:cNvPr>
          <p:cNvSpPr>
            <a:spLocks noGrp="1"/>
          </p:cNvSpPr>
          <p:nvPr>
            <p:ph type="dt" sz="half" idx="10"/>
          </p:nvPr>
        </p:nvSpPr>
        <p:spPr>
          <a:xfrm>
            <a:off x="5375728" y="6473679"/>
            <a:ext cx="1610998"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CB107DB0-9366-453F-8D7E-CE2FC622B3BC}"/>
              </a:ext>
            </a:extLst>
          </p:cNvPr>
          <p:cNvSpPr>
            <a:spLocks noGrp="1"/>
          </p:cNvSpPr>
          <p:nvPr>
            <p:ph type="sldNum" sz="quarter" idx="12"/>
          </p:nvPr>
        </p:nvSpPr>
        <p:spPr/>
        <p:txBody>
          <a:bodyPr/>
          <a:lstStyle/>
          <a:p>
            <a:fld id="{15D41668-F4D0-4E7E-B3BD-511A4E73F0A6}" type="slidenum">
              <a:rPr lang="da-DK" smtClean="0"/>
              <a:t>4</a:t>
            </a:fld>
            <a:endParaRPr lang="da-DK"/>
          </a:p>
        </p:txBody>
      </p:sp>
      <p:pic>
        <p:nvPicPr>
          <p:cNvPr id="8" name="Billede 7">
            <a:extLst>
              <a:ext uri="{FF2B5EF4-FFF2-40B4-BE49-F238E27FC236}">
                <a16:creationId xmlns:a16="http://schemas.microsoft.com/office/drawing/2014/main" id="{669EA3E2-2E5D-4A25-98E6-60825C86C5CB}"/>
              </a:ext>
            </a:extLst>
          </p:cNvPr>
          <p:cNvPicPr>
            <a:picLocks noChangeAspect="1"/>
          </p:cNvPicPr>
          <p:nvPr/>
        </p:nvPicPr>
        <p:blipFill>
          <a:blip r:embed="rId3"/>
          <a:stretch>
            <a:fillRect/>
          </a:stretch>
        </p:blipFill>
        <p:spPr>
          <a:xfrm>
            <a:off x="3225268" y="2669626"/>
            <a:ext cx="356132" cy="332390"/>
          </a:xfrm>
          <a:prstGeom prst="rect">
            <a:avLst/>
          </a:prstGeom>
        </p:spPr>
      </p:pic>
    </p:spTree>
    <p:extLst>
      <p:ext uri="{BB962C8B-B14F-4D97-AF65-F5344CB8AC3E}">
        <p14:creationId xmlns:p14="http://schemas.microsoft.com/office/powerpoint/2010/main" val="375077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a:xfrm>
            <a:off x="838200" y="168290"/>
            <a:ext cx="9075057" cy="1304018"/>
          </a:xfrm>
        </p:spPr>
        <p:txBody>
          <a:bodyPr/>
          <a:lstStyle/>
          <a:p>
            <a:r>
              <a:rPr lang="da-DK" b="1" dirty="0"/>
              <a:t>Få data vist i tabel</a:t>
            </a:r>
          </a:p>
        </p:txBody>
      </p:sp>
      <p:sp>
        <p:nvSpPr>
          <p:cNvPr id="4" name="Pladsholder til indhold 3">
            <a:extLst>
              <a:ext uri="{FF2B5EF4-FFF2-40B4-BE49-F238E27FC236}">
                <a16:creationId xmlns:a16="http://schemas.microsoft.com/office/drawing/2014/main" id="{3253F852-16FC-4010-BEAD-A4B4F8346146}"/>
              </a:ext>
            </a:extLst>
          </p:cNvPr>
          <p:cNvSpPr>
            <a:spLocks noGrp="1"/>
          </p:cNvSpPr>
          <p:nvPr>
            <p:ph idx="1"/>
          </p:nvPr>
        </p:nvSpPr>
        <p:spPr>
          <a:xfrm>
            <a:off x="838201" y="1825625"/>
            <a:ext cx="4591050" cy="3264483"/>
          </a:xfrm>
          <a:prstGeom prst="rect">
            <a:avLst/>
          </a:prstGeom>
        </p:spPr>
        <p:txBody>
          <a:bodyPr wrap="square">
            <a:spAutoFit/>
          </a:bodyPr>
          <a:lstStyle/>
          <a:p>
            <a:pPr marL="342900" indent="-342900">
              <a:buFont typeface="+mj-lt"/>
              <a:buAutoNum type="arabicPeriod"/>
            </a:pPr>
            <a:r>
              <a:rPr lang="da-DK" sz="1600" dirty="0"/>
              <a:t>For at få vist tabel klik på ikon: </a:t>
            </a:r>
          </a:p>
          <a:p>
            <a:pPr marL="342900" indent="-342900">
              <a:buFont typeface="+mj-lt"/>
              <a:buAutoNum type="arabicPeriod"/>
            </a:pPr>
            <a:endParaRPr lang="da-DK" sz="1600" dirty="0"/>
          </a:p>
          <a:p>
            <a:pPr marL="342900" indent="-342900">
              <a:buFont typeface="+mj-lt"/>
              <a:buAutoNum type="arabicPeriod"/>
            </a:pPr>
            <a:r>
              <a:rPr lang="da-DK" sz="1600" dirty="0"/>
              <a:t>Visningen kan filtreres ved hjælp af fritekstfilter på hver enkelt parameter i kolonnerne (fx ”tilflytter” eller ”detailhandel”). For mere detaljeret sortering anbefales eksport af den valgte liste til Excel-format. Det gøres ved trykke på download-ikonet: </a:t>
            </a:r>
          </a:p>
          <a:p>
            <a:pPr marL="342900" indent="-342900">
              <a:buFont typeface="+mj-lt"/>
              <a:buAutoNum type="arabicPeriod"/>
            </a:pPr>
            <a:endParaRPr lang="da-DK" sz="1600" dirty="0"/>
          </a:p>
          <a:p>
            <a:pPr marL="0" indent="0">
              <a:buNone/>
            </a:pPr>
            <a:r>
              <a:rPr lang="da-DK" sz="1600" i="1" dirty="0"/>
              <a:t>Bemærk antal er vist under tabel-ikon (vist med rød firkant)</a:t>
            </a:r>
          </a:p>
        </p:txBody>
      </p:sp>
      <p:pic>
        <p:nvPicPr>
          <p:cNvPr id="5" name="Billede 4">
            <a:extLst>
              <a:ext uri="{FF2B5EF4-FFF2-40B4-BE49-F238E27FC236}">
                <a16:creationId xmlns:a16="http://schemas.microsoft.com/office/drawing/2014/main" id="{449A65AC-DC96-4E1A-8FCF-67F96B6F2416}"/>
              </a:ext>
            </a:extLst>
          </p:cNvPr>
          <p:cNvPicPr>
            <a:picLocks noChangeAspect="1"/>
          </p:cNvPicPr>
          <p:nvPr/>
        </p:nvPicPr>
        <p:blipFill>
          <a:blip r:embed="rId2"/>
          <a:stretch>
            <a:fillRect/>
          </a:stretch>
        </p:blipFill>
        <p:spPr>
          <a:xfrm>
            <a:off x="6088935" y="1675301"/>
            <a:ext cx="5765232" cy="3174038"/>
          </a:xfrm>
          <a:prstGeom prst="rect">
            <a:avLst/>
          </a:prstGeom>
        </p:spPr>
      </p:pic>
      <p:sp>
        <p:nvSpPr>
          <p:cNvPr id="6" name="Pladsholder til dato 5">
            <a:extLst>
              <a:ext uri="{FF2B5EF4-FFF2-40B4-BE49-F238E27FC236}">
                <a16:creationId xmlns:a16="http://schemas.microsoft.com/office/drawing/2014/main" id="{E1EE1662-C642-458F-9C1B-0AC426E17A32}"/>
              </a:ext>
            </a:extLst>
          </p:cNvPr>
          <p:cNvSpPr>
            <a:spLocks noGrp="1"/>
          </p:cNvSpPr>
          <p:nvPr>
            <p:ph type="dt" sz="half" idx="10"/>
          </p:nvPr>
        </p:nvSpPr>
        <p:spPr>
          <a:xfrm>
            <a:off x="5429251" y="6466709"/>
            <a:ext cx="2743200"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D01E6F91-A141-4873-BAA7-70FA2D7F8A95}"/>
              </a:ext>
            </a:extLst>
          </p:cNvPr>
          <p:cNvSpPr>
            <a:spLocks noGrp="1"/>
          </p:cNvSpPr>
          <p:nvPr>
            <p:ph type="sldNum" sz="quarter" idx="12"/>
          </p:nvPr>
        </p:nvSpPr>
        <p:spPr/>
        <p:txBody>
          <a:bodyPr/>
          <a:lstStyle/>
          <a:p>
            <a:fld id="{15D41668-F4D0-4E7E-B3BD-511A4E73F0A6}" type="slidenum">
              <a:rPr lang="da-DK" smtClean="0"/>
              <a:t>5</a:t>
            </a:fld>
            <a:endParaRPr lang="da-DK"/>
          </a:p>
        </p:txBody>
      </p:sp>
    </p:spTree>
    <p:extLst>
      <p:ext uri="{BB962C8B-B14F-4D97-AF65-F5344CB8AC3E}">
        <p14:creationId xmlns:p14="http://schemas.microsoft.com/office/powerpoint/2010/main" val="384407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ACC6C-6BDF-4CD5-A715-1DFDFD6B36D5}"/>
              </a:ext>
            </a:extLst>
          </p:cNvPr>
          <p:cNvSpPr>
            <a:spLocks noGrp="1"/>
          </p:cNvSpPr>
          <p:nvPr>
            <p:ph type="title"/>
          </p:nvPr>
        </p:nvSpPr>
        <p:spPr>
          <a:xfrm>
            <a:off x="281588" y="461393"/>
            <a:ext cx="6448163" cy="1304018"/>
          </a:xfrm>
        </p:spPr>
        <p:txBody>
          <a:bodyPr/>
          <a:lstStyle/>
          <a:p>
            <a:pPr algn="ctr"/>
            <a:r>
              <a:rPr lang="da-DK" b="1" dirty="0"/>
              <a:t>Filtrering af data i kortet</a:t>
            </a:r>
          </a:p>
        </p:txBody>
      </p:sp>
      <p:sp>
        <p:nvSpPr>
          <p:cNvPr id="4" name="Pladsholder til indhold 3">
            <a:extLst>
              <a:ext uri="{FF2B5EF4-FFF2-40B4-BE49-F238E27FC236}">
                <a16:creationId xmlns:a16="http://schemas.microsoft.com/office/drawing/2014/main" id="{DC0F1156-DD5D-4484-8297-41BA1A894261}"/>
              </a:ext>
            </a:extLst>
          </p:cNvPr>
          <p:cNvSpPr txBox="1">
            <a:spLocks noGrp="1"/>
          </p:cNvSpPr>
          <p:nvPr>
            <p:ph idx="1"/>
          </p:nvPr>
        </p:nvSpPr>
        <p:spPr bwMode="gray">
          <a:xfrm>
            <a:off x="1167281" y="2076450"/>
            <a:ext cx="4676775" cy="4279900"/>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l">
              <a:buFont typeface="+mj-lt"/>
              <a:buAutoNum type="arabicPeriod"/>
            </a:pPr>
            <a:r>
              <a:rPr lang="da-DK" sz="1600" dirty="0">
                <a:solidFill>
                  <a:schemeClr val="tx1"/>
                </a:solidFill>
                <a:latin typeface="Century Gothic" panose="020B0502020202020204" pitchFamily="34" charset="0"/>
              </a:rPr>
              <a:t>Klik på kort ikonet, så du kommer tilbage til kortet.</a:t>
            </a:r>
          </a:p>
          <a:p>
            <a:pPr marL="342900" indent="-342900" algn="l">
              <a:buFont typeface="+mj-lt"/>
              <a:buAutoNum type="arabicPeriod"/>
            </a:pPr>
            <a:r>
              <a:rPr lang="da-DK" sz="1600" dirty="0">
                <a:solidFill>
                  <a:schemeClr val="tx1"/>
                </a:solidFill>
                <a:latin typeface="Century Gothic" panose="020B0502020202020204" pitchFamily="34" charset="0"/>
              </a:rPr>
              <a:t>Du har allerede valgt en kommune og datofiltrering, som vises i kortet</a:t>
            </a:r>
          </a:p>
          <a:p>
            <a:pPr marL="342900" indent="-342900" algn="l">
              <a:buFont typeface="+mj-lt"/>
              <a:buAutoNum type="arabicPeriod"/>
            </a:pPr>
            <a:r>
              <a:rPr lang="da-DK" sz="1600" dirty="0">
                <a:solidFill>
                  <a:schemeClr val="tx1"/>
                </a:solidFill>
                <a:latin typeface="Century Gothic" panose="020B0502020202020204" pitchFamily="34" charset="0"/>
              </a:rPr>
              <a:t>Vælg ikon: </a:t>
            </a:r>
          </a:p>
          <a:p>
            <a:pPr marL="342900" indent="-342900" algn="l">
              <a:buFont typeface="+mj-lt"/>
              <a:buAutoNum type="arabicPeriod"/>
            </a:pPr>
            <a:r>
              <a:rPr lang="da-DK" sz="1600" dirty="0">
                <a:solidFill>
                  <a:schemeClr val="tx1"/>
                </a:solidFill>
                <a:latin typeface="Century Gothic" panose="020B0502020202020204" pitchFamily="34" charset="0"/>
              </a:rPr>
              <a:t>Til højre åbnes en filtreringsfunktion – se eksempel her til højre. Klik på pilen yderst til højre. </a:t>
            </a:r>
          </a:p>
          <a:p>
            <a:pPr marL="342900" indent="-342900" algn="l">
              <a:buFont typeface="+mj-lt"/>
              <a:buAutoNum type="arabicPeriod"/>
            </a:pPr>
            <a:r>
              <a:rPr lang="da-DK" sz="1600" dirty="0">
                <a:solidFill>
                  <a:schemeClr val="tx1"/>
                </a:solidFill>
                <a:latin typeface="Century Gothic" panose="020B0502020202020204" pitchFamily="34" charset="0"/>
              </a:rPr>
              <a:t>Vælg hvad du vil filtrere på og klik på den blå knap ”Filtrere”.</a:t>
            </a:r>
          </a:p>
          <a:p>
            <a:pPr marL="342900" indent="-342900" algn="l">
              <a:buFont typeface="+mj-lt"/>
              <a:buAutoNum type="arabicPeriod"/>
            </a:pPr>
            <a:r>
              <a:rPr lang="da-DK" sz="1600" dirty="0">
                <a:solidFill>
                  <a:schemeClr val="tx1"/>
                </a:solidFill>
                <a:latin typeface="Century Gothic" panose="020B0502020202020204" pitchFamily="34" charset="0"/>
              </a:rPr>
              <a:t>Kort ikonerne ændrer sig således, at du kun ser de data du har tilvalgt.</a:t>
            </a:r>
          </a:p>
          <a:p>
            <a:pPr indent="0" algn="l">
              <a:buNone/>
            </a:pPr>
            <a:endParaRPr lang="da-DK" sz="1600" i="1" dirty="0">
              <a:solidFill>
                <a:schemeClr val="tx1"/>
              </a:solidFill>
              <a:latin typeface="Century Gothic" panose="020B0502020202020204" pitchFamily="34" charset="0"/>
            </a:endParaRPr>
          </a:p>
          <a:p>
            <a:pPr indent="0" algn="l">
              <a:buNone/>
            </a:pPr>
            <a:r>
              <a:rPr lang="da-DK" sz="1600" i="1" dirty="0">
                <a:solidFill>
                  <a:schemeClr val="tx1"/>
                </a:solidFill>
                <a:latin typeface="Century Gothic" panose="020B0502020202020204" pitchFamily="34" charset="0"/>
              </a:rPr>
              <a:t>Husk altid at nulstille hvis du vil filtrere på flere eller valg af ny værdi!</a:t>
            </a:r>
          </a:p>
        </p:txBody>
      </p:sp>
      <p:pic>
        <p:nvPicPr>
          <p:cNvPr id="5" name="Pladsholder til billede 25">
            <a:extLst>
              <a:ext uri="{FF2B5EF4-FFF2-40B4-BE49-F238E27FC236}">
                <a16:creationId xmlns:a16="http://schemas.microsoft.com/office/drawing/2014/main" id="{FB31444F-3B2B-45D6-82A4-F693094AD86B}"/>
              </a:ext>
            </a:extLst>
          </p:cNvPr>
          <p:cNvPicPr>
            <a:picLocks noChangeAspect="1"/>
          </p:cNvPicPr>
          <p:nvPr/>
        </p:nvPicPr>
        <p:blipFill>
          <a:blip r:embed="rId2"/>
          <a:srcRect t="2642" b="2642"/>
          <a:stretch>
            <a:fillRect/>
          </a:stretch>
        </p:blipFill>
        <p:spPr>
          <a:xfrm>
            <a:off x="6729751" y="304548"/>
            <a:ext cx="5253788" cy="6248903"/>
          </a:xfrm>
          <a:prstGeom prst="rect">
            <a:avLst/>
          </a:prstGeom>
        </p:spPr>
      </p:pic>
      <p:sp>
        <p:nvSpPr>
          <p:cNvPr id="6" name="Pladsholder til dato 5">
            <a:extLst>
              <a:ext uri="{FF2B5EF4-FFF2-40B4-BE49-F238E27FC236}">
                <a16:creationId xmlns:a16="http://schemas.microsoft.com/office/drawing/2014/main" id="{F840CB9C-E77A-4BB9-A906-973CD89F7490}"/>
              </a:ext>
            </a:extLst>
          </p:cNvPr>
          <p:cNvSpPr>
            <a:spLocks noGrp="1"/>
          </p:cNvSpPr>
          <p:nvPr>
            <p:ph type="dt" sz="half" idx="10"/>
          </p:nvPr>
        </p:nvSpPr>
        <p:spPr>
          <a:xfrm>
            <a:off x="5643562" y="6356350"/>
            <a:ext cx="1263265"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6900571B-07D1-4D33-B54F-E44E8D65D020}"/>
              </a:ext>
            </a:extLst>
          </p:cNvPr>
          <p:cNvSpPr>
            <a:spLocks noGrp="1"/>
          </p:cNvSpPr>
          <p:nvPr>
            <p:ph type="sldNum" sz="quarter" idx="12"/>
          </p:nvPr>
        </p:nvSpPr>
        <p:spPr/>
        <p:txBody>
          <a:bodyPr/>
          <a:lstStyle/>
          <a:p>
            <a:fld id="{15D41668-F4D0-4E7E-B3BD-511A4E73F0A6}" type="slidenum">
              <a:rPr lang="da-DK" smtClean="0"/>
              <a:t>6</a:t>
            </a:fld>
            <a:endParaRPr lang="da-DK"/>
          </a:p>
        </p:txBody>
      </p:sp>
    </p:spTree>
    <p:extLst>
      <p:ext uri="{BB962C8B-B14F-4D97-AF65-F5344CB8AC3E}">
        <p14:creationId xmlns:p14="http://schemas.microsoft.com/office/powerpoint/2010/main" val="372488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73378-1659-4D8B-B20E-13ADAF6DC2BE}"/>
              </a:ext>
            </a:extLst>
          </p:cNvPr>
          <p:cNvSpPr>
            <a:spLocks noGrp="1"/>
          </p:cNvSpPr>
          <p:nvPr>
            <p:ph type="title"/>
          </p:nvPr>
        </p:nvSpPr>
        <p:spPr>
          <a:xfrm>
            <a:off x="2015358" y="450425"/>
            <a:ext cx="9075057" cy="1304018"/>
          </a:xfrm>
        </p:spPr>
        <p:txBody>
          <a:bodyPr/>
          <a:lstStyle/>
          <a:p>
            <a:r>
              <a:rPr lang="da-DK" b="1" dirty="0"/>
              <a:t>Få data vist i histogram</a:t>
            </a:r>
          </a:p>
        </p:txBody>
      </p:sp>
      <p:sp>
        <p:nvSpPr>
          <p:cNvPr id="3" name="Pladsholder til indhold 2">
            <a:extLst>
              <a:ext uri="{FF2B5EF4-FFF2-40B4-BE49-F238E27FC236}">
                <a16:creationId xmlns:a16="http://schemas.microsoft.com/office/drawing/2014/main" id="{7E2D1121-7257-4365-989D-DE542A228ACE}"/>
              </a:ext>
            </a:extLst>
          </p:cNvPr>
          <p:cNvSpPr>
            <a:spLocks noGrp="1"/>
          </p:cNvSpPr>
          <p:nvPr>
            <p:ph idx="1"/>
          </p:nvPr>
        </p:nvSpPr>
        <p:spPr>
          <a:xfrm>
            <a:off x="722436" y="2258298"/>
            <a:ext cx="5092301" cy="4280614"/>
          </a:xfrm>
        </p:spPr>
        <p:txBody>
          <a:bodyPr>
            <a:normAutofit/>
          </a:bodyPr>
          <a:lstStyle/>
          <a:p>
            <a:r>
              <a:rPr lang="da-DK" sz="1600" dirty="0"/>
              <a:t>Du kan også få vist, hvor mange virksomheder, som samlet set er fraflyttet, tilflyttet, ophørt og nystartet indenfor den valgte periode.</a:t>
            </a:r>
          </a:p>
          <a:p>
            <a:r>
              <a:rPr lang="da-DK" sz="1600" dirty="0"/>
              <a:t>Det sker med at du vælger histogram-</a:t>
            </a:r>
          </a:p>
          <a:p>
            <a:pPr marL="0" indent="0">
              <a:buNone/>
            </a:pPr>
            <a:r>
              <a:rPr lang="da-DK" sz="1600" dirty="0"/>
              <a:t>    ikonet: </a:t>
            </a:r>
          </a:p>
          <a:p>
            <a:pPr marL="0" indent="0">
              <a:buNone/>
            </a:pPr>
            <a:endParaRPr lang="da-DK" sz="1600" dirty="0"/>
          </a:p>
          <a:p>
            <a:pPr marL="0" indent="0">
              <a:buNone/>
            </a:pPr>
            <a:endParaRPr lang="da-DK" sz="1600" dirty="0"/>
          </a:p>
          <a:p>
            <a:pPr marL="0" indent="0">
              <a:buNone/>
            </a:pPr>
            <a:endParaRPr lang="da-DK" sz="1600" dirty="0"/>
          </a:p>
          <a:p>
            <a:pPr marL="0" indent="0">
              <a:buNone/>
            </a:pPr>
            <a:endParaRPr lang="da-DK" sz="1600" dirty="0"/>
          </a:p>
          <a:p>
            <a:pPr marL="0" indent="0">
              <a:buNone/>
            </a:pPr>
            <a:endParaRPr lang="da-DK" sz="1600" dirty="0"/>
          </a:p>
        </p:txBody>
      </p:sp>
      <p:pic>
        <p:nvPicPr>
          <p:cNvPr id="5" name="Billede 4">
            <a:extLst>
              <a:ext uri="{FF2B5EF4-FFF2-40B4-BE49-F238E27FC236}">
                <a16:creationId xmlns:a16="http://schemas.microsoft.com/office/drawing/2014/main" id="{94EF0690-B76E-4DC1-8AC2-9A7904700042}"/>
              </a:ext>
            </a:extLst>
          </p:cNvPr>
          <p:cNvPicPr>
            <a:picLocks noChangeAspect="1"/>
          </p:cNvPicPr>
          <p:nvPr/>
        </p:nvPicPr>
        <p:blipFill>
          <a:blip r:embed="rId2"/>
          <a:stretch>
            <a:fillRect/>
          </a:stretch>
        </p:blipFill>
        <p:spPr>
          <a:xfrm>
            <a:off x="1910781" y="3388765"/>
            <a:ext cx="505450" cy="461496"/>
          </a:xfrm>
          <a:prstGeom prst="rect">
            <a:avLst/>
          </a:prstGeom>
        </p:spPr>
      </p:pic>
      <p:pic>
        <p:nvPicPr>
          <p:cNvPr id="6" name="Billede 5">
            <a:extLst>
              <a:ext uri="{FF2B5EF4-FFF2-40B4-BE49-F238E27FC236}">
                <a16:creationId xmlns:a16="http://schemas.microsoft.com/office/drawing/2014/main" id="{4FE6455E-FA46-4D44-83D4-A128A9632D8D}"/>
              </a:ext>
            </a:extLst>
          </p:cNvPr>
          <p:cNvPicPr>
            <a:picLocks noChangeAspect="1"/>
          </p:cNvPicPr>
          <p:nvPr/>
        </p:nvPicPr>
        <p:blipFill>
          <a:blip r:embed="rId3"/>
          <a:stretch>
            <a:fillRect/>
          </a:stretch>
        </p:blipFill>
        <p:spPr>
          <a:xfrm>
            <a:off x="5814738" y="1926956"/>
            <a:ext cx="6119653" cy="4832102"/>
          </a:xfrm>
          <a:prstGeom prst="rect">
            <a:avLst/>
          </a:prstGeom>
        </p:spPr>
      </p:pic>
      <p:sp>
        <p:nvSpPr>
          <p:cNvPr id="7" name="Pladsholder til dato 6">
            <a:extLst>
              <a:ext uri="{FF2B5EF4-FFF2-40B4-BE49-F238E27FC236}">
                <a16:creationId xmlns:a16="http://schemas.microsoft.com/office/drawing/2014/main" id="{6CE51983-EFFA-407A-9B7E-F347E4A4EEAB}"/>
              </a:ext>
            </a:extLst>
          </p:cNvPr>
          <p:cNvSpPr>
            <a:spLocks noGrp="1"/>
          </p:cNvSpPr>
          <p:nvPr>
            <p:ph type="dt" sz="half" idx="10"/>
          </p:nvPr>
        </p:nvSpPr>
        <p:spPr>
          <a:xfrm>
            <a:off x="5323287" y="6407575"/>
            <a:ext cx="935470" cy="365125"/>
          </a:xfrm>
        </p:spPr>
        <p:txBody>
          <a:bodyPr/>
          <a:lstStyle/>
          <a:p>
            <a:r>
              <a:rPr lang="da-DK" dirty="0"/>
              <a:t>12-10-2023</a:t>
            </a:r>
          </a:p>
        </p:txBody>
      </p:sp>
      <p:sp>
        <p:nvSpPr>
          <p:cNvPr id="8" name="Pladsholder til slidenummer 7">
            <a:extLst>
              <a:ext uri="{FF2B5EF4-FFF2-40B4-BE49-F238E27FC236}">
                <a16:creationId xmlns:a16="http://schemas.microsoft.com/office/drawing/2014/main" id="{E7A10503-869B-4D48-8690-23E19AFFA3C8}"/>
              </a:ext>
            </a:extLst>
          </p:cNvPr>
          <p:cNvSpPr>
            <a:spLocks noGrp="1"/>
          </p:cNvSpPr>
          <p:nvPr>
            <p:ph type="sldNum" sz="quarter" idx="12"/>
          </p:nvPr>
        </p:nvSpPr>
        <p:spPr/>
        <p:txBody>
          <a:bodyPr/>
          <a:lstStyle/>
          <a:p>
            <a:fld id="{15D41668-F4D0-4E7E-B3BD-511A4E73F0A6}" type="slidenum">
              <a:rPr lang="da-DK" smtClean="0"/>
              <a:t>7</a:t>
            </a:fld>
            <a:endParaRPr lang="da-DK"/>
          </a:p>
        </p:txBody>
      </p:sp>
    </p:spTree>
    <p:extLst>
      <p:ext uri="{BB962C8B-B14F-4D97-AF65-F5344CB8AC3E}">
        <p14:creationId xmlns:p14="http://schemas.microsoft.com/office/powerpoint/2010/main" val="89467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3DD9AA78-5D3B-4C39-83E0-42DD75321570}"/>
              </a:ext>
            </a:extLst>
          </p:cNvPr>
          <p:cNvSpPr>
            <a:spLocks noGrp="1"/>
          </p:cNvSpPr>
          <p:nvPr>
            <p:ph type="title"/>
          </p:nvPr>
        </p:nvSpPr>
        <p:spPr>
          <a:xfrm>
            <a:off x="2079735" y="311151"/>
            <a:ext cx="9075738" cy="1303338"/>
          </a:xfrm>
        </p:spPr>
        <p:txBody>
          <a:bodyPr/>
          <a:lstStyle/>
          <a:p>
            <a:r>
              <a:rPr lang="da-DK" b="1" dirty="0"/>
              <a:t>Vilkår og udviklingsønsker</a:t>
            </a:r>
          </a:p>
        </p:txBody>
      </p:sp>
      <p:sp>
        <p:nvSpPr>
          <p:cNvPr id="6" name="Pladsholder til indhold 3">
            <a:extLst>
              <a:ext uri="{FF2B5EF4-FFF2-40B4-BE49-F238E27FC236}">
                <a16:creationId xmlns:a16="http://schemas.microsoft.com/office/drawing/2014/main" id="{6D1123B4-1E5F-4013-8C68-94EAAFF9EE76}"/>
              </a:ext>
            </a:extLst>
          </p:cNvPr>
          <p:cNvSpPr txBox="1">
            <a:spLocks noGrp="1"/>
          </p:cNvSpPr>
          <p:nvPr>
            <p:ph idx="1"/>
          </p:nvPr>
        </p:nvSpPr>
        <p:spPr bwMode="gray">
          <a:xfrm>
            <a:off x="1125735" y="1614489"/>
            <a:ext cx="5173773" cy="4537074"/>
          </a:xfrm>
          <a:prstGeom prst="rect">
            <a:avLst/>
          </a:prstGeom>
        </p:spPr>
        <p:txBody>
          <a:bodyPr vert="horz" lIns="91440" tIns="45720" rIns="91440" bIns="45720" rtlCol="0" anchor="b">
            <a:no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l">
              <a:buNone/>
            </a:pPr>
            <a:r>
              <a:rPr lang="da-DK" sz="1600" dirty="0">
                <a:solidFill>
                  <a:schemeClr val="tx1"/>
                </a:solidFill>
                <a:latin typeface="Century Gothic" panose="020B0502020202020204" pitchFamily="34" charset="0"/>
              </a:rPr>
              <a:t>Løsningen er Open source og CVR-data er fællesoffentlige og dermed gratis data. </a:t>
            </a:r>
          </a:p>
          <a:p>
            <a:pPr indent="0" algn="l">
              <a:buNone/>
            </a:pPr>
            <a:r>
              <a:rPr lang="da-DK" sz="1600" b="1" dirty="0">
                <a:solidFill>
                  <a:schemeClr val="tx1"/>
                </a:solidFill>
                <a:latin typeface="Century Gothic" panose="020B0502020202020204" pitchFamily="34" charset="0"/>
              </a:rPr>
              <a:t>Vilkår for support og dokumentation</a:t>
            </a:r>
            <a:br>
              <a:rPr lang="da-DK" sz="1600" dirty="0">
                <a:solidFill>
                  <a:schemeClr val="tx1"/>
                </a:solidFill>
                <a:latin typeface="Century Gothic" panose="020B0502020202020204" pitchFamily="34" charset="0"/>
              </a:rPr>
            </a:br>
            <a:r>
              <a:rPr lang="da-DK" sz="1600" dirty="0">
                <a:solidFill>
                  <a:schemeClr val="tx1"/>
                </a:solidFill>
                <a:latin typeface="Century Gothic" panose="020B0502020202020204" pitchFamily="34" charset="0"/>
              </a:rPr>
              <a:t>Da der ikke er en leverandør bag løsningen, er vilkårene for det bedste udbytte, at man som bruger selv er opsøgende omkring at opnå viden om løsningens systemmæssige fundament, dokumentation jf. beskrivelser om data på </a:t>
            </a:r>
            <a:r>
              <a:rPr lang="da-DK" sz="1600" dirty="0">
                <a:solidFill>
                  <a:schemeClr val="tx1"/>
                </a:solidFill>
                <a:latin typeface="Century Gothic" panose="020B0502020202020204" pitchFamily="34" charset="0"/>
                <a:hlinkClick r:id="rId2"/>
              </a:rPr>
              <a:t>GitHub.</a:t>
            </a:r>
            <a:r>
              <a:rPr lang="da-DK" sz="1600" dirty="0">
                <a:solidFill>
                  <a:schemeClr val="tx1"/>
                </a:solidFill>
                <a:latin typeface="Century Gothic" panose="020B0502020202020204" pitchFamily="34" charset="0"/>
              </a:rPr>
              <a:t>  </a:t>
            </a:r>
          </a:p>
          <a:p>
            <a:pPr indent="0" algn="l">
              <a:buNone/>
            </a:pPr>
            <a:r>
              <a:rPr lang="da-DK" sz="1600" b="1" dirty="0">
                <a:solidFill>
                  <a:schemeClr val="tx1"/>
                </a:solidFill>
                <a:latin typeface="Century Gothic" panose="020B0502020202020204" pitchFamily="34" charset="0"/>
              </a:rPr>
              <a:t>Samarbejde om data i kommunen</a:t>
            </a:r>
            <a:br>
              <a:rPr lang="da-DK" sz="1600" b="1" dirty="0">
                <a:solidFill>
                  <a:schemeClr val="tx1"/>
                </a:solidFill>
                <a:latin typeface="Century Gothic" panose="020B0502020202020204" pitchFamily="34" charset="0"/>
              </a:rPr>
            </a:br>
            <a:r>
              <a:rPr lang="da-DK" sz="1600" dirty="0">
                <a:solidFill>
                  <a:schemeClr val="tx1"/>
                </a:solidFill>
                <a:latin typeface="Century Gothic" panose="020B0502020202020204" pitchFamily="34" charset="0"/>
              </a:rPr>
              <a:t>I den enkelte kommune kan det være nyttigt at knytte dialog og samarbejde mellem geodata- og erhvervsenheden for at komme godt i gang.</a:t>
            </a:r>
          </a:p>
          <a:p>
            <a:pPr indent="0" algn="l">
              <a:buNone/>
            </a:pPr>
            <a:r>
              <a:rPr lang="da-DK" sz="1600" b="1" dirty="0">
                <a:solidFill>
                  <a:schemeClr val="tx1"/>
                </a:solidFill>
                <a:latin typeface="Century Gothic" panose="020B0502020202020204" pitchFamily="34" charset="0"/>
              </a:rPr>
              <a:t>Ønsker til udvikling</a:t>
            </a:r>
            <a:br>
              <a:rPr lang="da-DK" sz="1600" dirty="0">
                <a:solidFill>
                  <a:schemeClr val="tx1"/>
                </a:solidFill>
                <a:latin typeface="Century Gothic" panose="020B0502020202020204" pitchFamily="34" charset="0"/>
              </a:rPr>
            </a:br>
            <a:r>
              <a:rPr lang="da-DK" sz="1600" dirty="0">
                <a:solidFill>
                  <a:schemeClr val="tx1"/>
                </a:solidFill>
                <a:latin typeface="Century Gothic" panose="020B0502020202020204" pitchFamily="34" charset="0"/>
              </a:rPr>
              <a:t>Drift- og udviklingsgruppen modtager meget gerne input om kommunernes erfaringer og ønsker til udvikling. Der er udarbejdet et spørgeskema, som nye brugere meget gerne må besvare: </a:t>
            </a:r>
            <a:r>
              <a:rPr lang="da-DK" sz="1600" dirty="0">
                <a:solidFill>
                  <a:schemeClr val="tx1"/>
                </a:solidFill>
                <a:latin typeface="Century Gothic" panose="020B0502020202020204" pitchFamily="34" charset="0"/>
                <a:hlinkClick r:id="rId3">
                  <a:extLst>
                    <a:ext uri="{A12FA001-AC4F-418D-AE19-62706E023703}">
                      <ahyp:hlinkClr xmlns:ahyp="http://schemas.microsoft.com/office/drawing/2018/hyperlinkcolor" val="tx"/>
                    </a:ext>
                  </a:extLst>
                </a:hlinkClick>
              </a:rPr>
              <a:t>Link til spørgeskema</a:t>
            </a:r>
            <a:endParaRPr lang="da-DK" sz="1600" dirty="0">
              <a:solidFill>
                <a:schemeClr val="tx1"/>
              </a:solidFill>
              <a:latin typeface="Century Gothic" panose="020B0502020202020204" pitchFamily="34" charset="0"/>
            </a:endParaRPr>
          </a:p>
        </p:txBody>
      </p:sp>
      <p:sp>
        <p:nvSpPr>
          <p:cNvPr id="8" name="Pladsholder til dato 7">
            <a:extLst>
              <a:ext uri="{FF2B5EF4-FFF2-40B4-BE49-F238E27FC236}">
                <a16:creationId xmlns:a16="http://schemas.microsoft.com/office/drawing/2014/main" id="{E74189BC-4E1C-4E4F-A265-B056A2C738D9}"/>
              </a:ext>
            </a:extLst>
          </p:cNvPr>
          <p:cNvSpPr>
            <a:spLocks noGrp="1"/>
          </p:cNvSpPr>
          <p:nvPr>
            <p:ph type="dt" sz="half" idx="10"/>
          </p:nvPr>
        </p:nvSpPr>
        <p:spPr>
          <a:xfrm>
            <a:off x="5641427" y="6434166"/>
            <a:ext cx="2743200" cy="365125"/>
          </a:xfrm>
        </p:spPr>
        <p:txBody>
          <a:bodyPr/>
          <a:lstStyle/>
          <a:p>
            <a:r>
              <a:rPr lang="da-DK" dirty="0"/>
              <a:t>12-10-2023</a:t>
            </a:r>
          </a:p>
        </p:txBody>
      </p:sp>
      <p:sp>
        <p:nvSpPr>
          <p:cNvPr id="9" name="Pladsholder til slidenummer 8">
            <a:extLst>
              <a:ext uri="{FF2B5EF4-FFF2-40B4-BE49-F238E27FC236}">
                <a16:creationId xmlns:a16="http://schemas.microsoft.com/office/drawing/2014/main" id="{AEE13234-4627-45B3-833F-A55F9D76F4EC}"/>
              </a:ext>
            </a:extLst>
          </p:cNvPr>
          <p:cNvSpPr>
            <a:spLocks noGrp="1"/>
          </p:cNvSpPr>
          <p:nvPr>
            <p:ph type="sldNum" sz="quarter" idx="12"/>
          </p:nvPr>
        </p:nvSpPr>
        <p:spPr/>
        <p:txBody>
          <a:bodyPr/>
          <a:lstStyle/>
          <a:p>
            <a:fld id="{15D41668-F4D0-4E7E-B3BD-511A4E73F0A6}" type="slidenum">
              <a:rPr lang="da-DK" smtClean="0"/>
              <a:t>8</a:t>
            </a:fld>
            <a:endParaRPr lang="da-DK"/>
          </a:p>
        </p:txBody>
      </p:sp>
      <p:pic>
        <p:nvPicPr>
          <p:cNvPr id="10" name="Billede 9">
            <a:extLst>
              <a:ext uri="{FF2B5EF4-FFF2-40B4-BE49-F238E27FC236}">
                <a16:creationId xmlns:a16="http://schemas.microsoft.com/office/drawing/2014/main" id="{AAEF7084-C8B2-4CB7-938F-6EDD891FD092}"/>
              </a:ext>
            </a:extLst>
          </p:cNvPr>
          <p:cNvPicPr>
            <a:picLocks noChangeAspect="1"/>
          </p:cNvPicPr>
          <p:nvPr/>
        </p:nvPicPr>
        <p:blipFill>
          <a:blip r:embed="rId4"/>
          <a:stretch>
            <a:fillRect/>
          </a:stretch>
        </p:blipFill>
        <p:spPr>
          <a:xfrm>
            <a:off x="7380156" y="2214562"/>
            <a:ext cx="3775317" cy="2428875"/>
          </a:xfrm>
          <a:prstGeom prst="rect">
            <a:avLst/>
          </a:prstGeom>
        </p:spPr>
      </p:pic>
    </p:spTree>
    <p:extLst>
      <p:ext uri="{BB962C8B-B14F-4D97-AF65-F5344CB8AC3E}">
        <p14:creationId xmlns:p14="http://schemas.microsoft.com/office/powerpoint/2010/main" val="426626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340DF0B-C1CD-40BC-B7FB-FAB5D9D6AE6E}"/>
              </a:ext>
            </a:extLst>
          </p:cNvPr>
          <p:cNvSpPr>
            <a:spLocks noGrp="1"/>
          </p:cNvSpPr>
          <p:nvPr>
            <p:ph type="title"/>
          </p:nvPr>
        </p:nvSpPr>
        <p:spPr>
          <a:xfrm>
            <a:off x="2509345" y="244932"/>
            <a:ext cx="9075738" cy="1303338"/>
          </a:xfrm>
        </p:spPr>
        <p:txBody>
          <a:bodyPr/>
          <a:lstStyle/>
          <a:p>
            <a:r>
              <a:rPr lang="da-DK" b="1" dirty="0"/>
              <a:t>Kontakt</a:t>
            </a:r>
          </a:p>
        </p:txBody>
      </p:sp>
      <p:sp>
        <p:nvSpPr>
          <p:cNvPr id="5" name="Pladsholder til indhold 2">
            <a:extLst>
              <a:ext uri="{FF2B5EF4-FFF2-40B4-BE49-F238E27FC236}">
                <a16:creationId xmlns:a16="http://schemas.microsoft.com/office/drawing/2014/main" id="{62E96B78-5D9A-40C2-8F9A-5CA2DAE7F7B9}"/>
              </a:ext>
            </a:extLst>
          </p:cNvPr>
          <p:cNvSpPr>
            <a:spLocks noGrp="1"/>
          </p:cNvSpPr>
          <p:nvPr>
            <p:ph idx="1"/>
          </p:nvPr>
        </p:nvSpPr>
        <p:spPr>
          <a:xfrm>
            <a:off x="2648606" y="1548270"/>
            <a:ext cx="6412132" cy="4209378"/>
          </a:xfrm>
        </p:spPr>
        <p:txBody>
          <a:bodyPr>
            <a:noAutofit/>
          </a:bodyPr>
          <a:lstStyle/>
          <a:p>
            <a:pPr marL="0" indent="0">
              <a:buNone/>
            </a:pPr>
            <a:r>
              <a:rPr lang="da-DK" sz="1600" b="1" dirty="0"/>
              <a:t>Teknisk support og udviklingsønsker:</a:t>
            </a:r>
          </a:p>
          <a:p>
            <a:pPr marL="0" indent="0">
              <a:buNone/>
            </a:pPr>
            <a:endParaRPr lang="da-DK" sz="1600" b="1" dirty="0"/>
          </a:p>
          <a:p>
            <a:pPr marL="0" indent="0">
              <a:buNone/>
            </a:pPr>
            <a:r>
              <a:rPr lang="da-DK" sz="1600" dirty="0"/>
              <a:t>Jesper Gaardboe Jensen, </a:t>
            </a:r>
            <a:r>
              <a:rPr lang="da-DK" sz="1600" dirty="0" err="1"/>
              <a:t>ErhvervshusFyn</a:t>
            </a:r>
            <a:endParaRPr lang="da-DK" sz="1600" dirty="0"/>
          </a:p>
          <a:p>
            <a:pPr marL="0" indent="0">
              <a:buNone/>
            </a:pPr>
            <a:r>
              <a:rPr lang="da-DK" sz="1600" dirty="0"/>
              <a:t>E-mail: jgje@erhvervshusfyn.dk</a:t>
            </a:r>
          </a:p>
          <a:p>
            <a:endParaRPr lang="da-DK" sz="1400" dirty="0"/>
          </a:p>
          <a:p>
            <a:pPr marL="0" indent="0">
              <a:buNone/>
            </a:pPr>
            <a:r>
              <a:rPr lang="da-DK" sz="1600" dirty="0"/>
              <a:t>Heidi Zagari, Høje-Taastrup Kommune </a:t>
            </a:r>
          </a:p>
          <a:p>
            <a:pPr marL="0" indent="0">
              <a:buNone/>
            </a:pPr>
            <a:r>
              <a:rPr lang="da-DK" sz="1600" dirty="0"/>
              <a:t>E- mail: HeidiZag@htk.dk</a:t>
            </a:r>
          </a:p>
          <a:p>
            <a:endParaRPr lang="da-DK" sz="1400" dirty="0"/>
          </a:p>
          <a:p>
            <a:pPr marL="0" indent="0">
              <a:buNone/>
            </a:pPr>
            <a:endParaRPr lang="da-DK" sz="1600" b="1" dirty="0"/>
          </a:p>
          <a:p>
            <a:pPr marL="0" indent="0">
              <a:buNone/>
            </a:pPr>
            <a:endParaRPr lang="da-DK" sz="1400" b="1" dirty="0"/>
          </a:p>
          <a:p>
            <a:pPr marL="0" indent="0">
              <a:buNone/>
            </a:pPr>
            <a:br>
              <a:rPr lang="da-DK" sz="1400" dirty="0"/>
            </a:br>
            <a:endParaRPr lang="da-DK" sz="1400" dirty="0"/>
          </a:p>
        </p:txBody>
      </p:sp>
      <p:pic>
        <p:nvPicPr>
          <p:cNvPr id="6" name="Grafik 5" descr="Mail">
            <a:extLst>
              <a:ext uri="{FF2B5EF4-FFF2-40B4-BE49-F238E27FC236}">
                <a16:creationId xmlns:a16="http://schemas.microsoft.com/office/drawing/2014/main" id="{705EEC52-1959-4075-B9C6-5E10C3E144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76390" y="1428077"/>
            <a:ext cx="2858845" cy="2858845"/>
          </a:xfrm>
          <a:prstGeom prst="rect">
            <a:avLst/>
          </a:prstGeom>
        </p:spPr>
      </p:pic>
      <p:sp>
        <p:nvSpPr>
          <p:cNvPr id="7" name="Pladsholder til dato 6">
            <a:extLst>
              <a:ext uri="{FF2B5EF4-FFF2-40B4-BE49-F238E27FC236}">
                <a16:creationId xmlns:a16="http://schemas.microsoft.com/office/drawing/2014/main" id="{D5F056BE-FCD9-4D44-A0B0-133CDA5598F3}"/>
              </a:ext>
            </a:extLst>
          </p:cNvPr>
          <p:cNvSpPr>
            <a:spLocks noGrp="1"/>
          </p:cNvSpPr>
          <p:nvPr>
            <p:ph type="dt" sz="half" idx="10"/>
          </p:nvPr>
        </p:nvSpPr>
        <p:spPr>
          <a:xfrm>
            <a:off x="5675614" y="6492875"/>
            <a:ext cx="2743200" cy="365125"/>
          </a:xfrm>
        </p:spPr>
        <p:txBody>
          <a:bodyPr/>
          <a:lstStyle/>
          <a:p>
            <a:r>
              <a:rPr lang="da-DK" dirty="0"/>
              <a:t>12-10-2023</a:t>
            </a:r>
          </a:p>
        </p:txBody>
      </p:sp>
      <p:sp>
        <p:nvSpPr>
          <p:cNvPr id="8" name="Pladsholder til slidenummer 7">
            <a:extLst>
              <a:ext uri="{FF2B5EF4-FFF2-40B4-BE49-F238E27FC236}">
                <a16:creationId xmlns:a16="http://schemas.microsoft.com/office/drawing/2014/main" id="{BED05A15-200E-4248-8DC4-C5AA8404DA83}"/>
              </a:ext>
            </a:extLst>
          </p:cNvPr>
          <p:cNvSpPr>
            <a:spLocks noGrp="1"/>
          </p:cNvSpPr>
          <p:nvPr>
            <p:ph type="sldNum" sz="quarter" idx="12"/>
          </p:nvPr>
        </p:nvSpPr>
        <p:spPr/>
        <p:txBody>
          <a:bodyPr/>
          <a:lstStyle/>
          <a:p>
            <a:fld id="{15D41668-F4D0-4E7E-B3BD-511A4E73F0A6}" type="slidenum">
              <a:rPr lang="da-DK" smtClean="0"/>
              <a:t>9</a:t>
            </a:fld>
            <a:endParaRPr lang="da-DK"/>
          </a:p>
        </p:txBody>
      </p:sp>
    </p:spTree>
    <p:extLst>
      <p:ext uri="{BB962C8B-B14F-4D97-AF65-F5344CB8AC3E}">
        <p14:creationId xmlns:p14="http://schemas.microsoft.com/office/powerpoint/2010/main" val="140353094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C4399C24F72E4897846E098F6702E2" ma:contentTypeVersion="15" ma:contentTypeDescription="Create a new document." ma:contentTypeScope="" ma:versionID="81f143b729e16e74380b5bb1a9c3c0a5">
  <xsd:schema xmlns:xsd="http://www.w3.org/2001/XMLSchema" xmlns:xs="http://www.w3.org/2001/XMLSchema" xmlns:p="http://schemas.microsoft.com/office/2006/metadata/properties" xmlns:ns1="http://schemas.microsoft.com/sharepoint/v3" xmlns:ns3="b2212b06-584b-48e0-9cb4-022e04f766b5" xmlns:ns4="918906d8-612c-4884-b4be-7e282f29459e" targetNamespace="http://schemas.microsoft.com/office/2006/metadata/properties" ma:root="true" ma:fieldsID="4020132c0d1b37fe5ba2794547414300" ns1:_="" ns3:_="" ns4:_="">
    <xsd:import namespace="http://schemas.microsoft.com/sharepoint/v3"/>
    <xsd:import namespace="b2212b06-584b-48e0-9cb4-022e04f766b5"/>
    <xsd:import namespace="918906d8-612c-4884-b4be-7e282f2945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212b06-584b-48e0-9cb4-022e04f76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8906d8-612c-4884-b4be-7e282f29459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9C708B6-7492-4BE9-8BA1-1F4DA45BB421}">
  <ds:schemaRefs>
    <ds:schemaRef ds:uri="http://schemas.microsoft.com/sharepoint/v3/contenttype/forms"/>
  </ds:schemaRefs>
</ds:datastoreItem>
</file>

<file path=customXml/itemProps2.xml><?xml version="1.0" encoding="utf-8"?>
<ds:datastoreItem xmlns:ds="http://schemas.openxmlformats.org/officeDocument/2006/customXml" ds:itemID="{3BF57B40-82D7-4763-A89E-0557B04DEF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2212b06-584b-48e0-9cb4-022e04f766b5"/>
    <ds:schemaRef ds:uri="918906d8-612c-4884-b4be-7e282f29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2E1F05-6E9D-4DB7-A59B-38FAAD6E50F3}">
  <ds:schemaRefs>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918906d8-612c-4884-b4be-7e282f29459e"/>
    <ds:schemaRef ds:uri="b2212b06-584b-48e0-9cb4-022e04f766b5"/>
    <ds:schemaRef ds:uri="http://schemas.microsoft.com/sharepoint/v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977</TotalTime>
  <Words>746</Words>
  <Application>Microsoft Office PowerPoint</Application>
  <PresentationFormat>Widescreen</PresentationFormat>
  <Paragraphs>83</Paragraphs>
  <Slides>9</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9</vt:i4>
      </vt:variant>
    </vt:vector>
  </HeadingPairs>
  <TitlesOfParts>
    <vt:vector size="13" baseType="lpstr">
      <vt:lpstr>Arial</vt:lpstr>
      <vt:lpstr>Calibri</vt:lpstr>
      <vt:lpstr>Century Gothic</vt:lpstr>
      <vt:lpstr>Office-tema</vt:lpstr>
      <vt:lpstr>Vejledning til værktøjet  CVR-flyt</vt:lpstr>
      <vt:lpstr>Om værktøjet CVR-flyt</vt:lpstr>
      <vt:lpstr>Adgang til CVR-flyt</vt:lpstr>
      <vt:lpstr>Få data vist på kort</vt:lpstr>
      <vt:lpstr>Få data vist i tabel</vt:lpstr>
      <vt:lpstr>Filtrering af data i kortet</vt:lpstr>
      <vt:lpstr>Få data vist i histogram</vt:lpstr>
      <vt:lpstr>Vilkår og udviklingsønsker</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GeoØst netværksmøde</dc:title>
  <dc:creator>Laila Nissen</dc:creator>
  <cp:lastModifiedBy>Heidi Zagari</cp:lastModifiedBy>
  <cp:revision>33</cp:revision>
  <cp:lastPrinted>2020-03-13T10:22:33Z</cp:lastPrinted>
  <dcterms:created xsi:type="dcterms:W3CDTF">2020-03-04T09:46:23Z</dcterms:created>
  <dcterms:modified xsi:type="dcterms:W3CDTF">2023-10-12T12:20:22Z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0x010100DBC4399C24F72E4897846E098F6702E2</vt:lpwstr>
  </property>
</Properties>
</file>