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376" r:id="rId4"/>
    <p:sldId id="315" r:id="rId5"/>
    <p:sldId id="377" r:id="rId6"/>
    <p:sldId id="378" r:id="rId7"/>
    <p:sldId id="379" r:id="rId8"/>
    <p:sldId id="380" r:id="rId9"/>
    <p:sldId id="382" r:id="rId10"/>
    <p:sldId id="383" r:id="rId11"/>
    <p:sldId id="384" r:id="rId12"/>
    <p:sldId id="385" r:id="rId13"/>
    <p:sldId id="375" r:id="rId14"/>
    <p:sldId id="387" r:id="rId15"/>
    <p:sldId id="388" r:id="rId16"/>
    <p:sldId id="389" r:id="rId17"/>
    <p:sldId id="390" r:id="rId18"/>
    <p:sldId id="392" r:id="rId19"/>
    <p:sldId id="386" r:id="rId20"/>
    <p:sldId id="350" r:id="rId21"/>
    <p:sldId id="295" r:id="rId22"/>
    <p:sldId id="278" r:id="rId23"/>
  </p:sldIdLst>
  <p:sldSz cx="9144000" cy="6858000" type="screen4x3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CE50B2-5544-45FD-8C61-566A2960E129}">
          <p14:sldIdLst>
            <p14:sldId id="256"/>
            <p14:sldId id="259"/>
            <p14:sldId id="376"/>
            <p14:sldId id="315"/>
            <p14:sldId id="377"/>
            <p14:sldId id="378"/>
            <p14:sldId id="379"/>
            <p14:sldId id="380"/>
            <p14:sldId id="382"/>
            <p14:sldId id="383"/>
            <p14:sldId id="384"/>
            <p14:sldId id="385"/>
            <p14:sldId id="375"/>
            <p14:sldId id="387"/>
            <p14:sldId id="388"/>
            <p14:sldId id="389"/>
            <p14:sldId id="390"/>
            <p14:sldId id="392"/>
            <p14:sldId id="386"/>
            <p14:sldId id="350"/>
            <p14:sldId id="29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DDDDDD"/>
    <a:srgbClr val="333399"/>
    <a:srgbClr val="FFFFA3"/>
    <a:srgbClr val="000066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5" autoAdjust="0"/>
    <p:restoredTop sz="94687"/>
  </p:normalViewPr>
  <p:slideViewPr>
    <p:cSldViewPr>
      <p:cViewPr varScale="1">
        <p:scale>
          <a:sx n="104" d="100"/>
          <a:sy n="104" d="100"/>
        </p:scale>
        <p:origin x="10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19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251AAEC2-9967-49E8-8548-5CA7C6D9692C}" type="datetimeFigureOut">
              <a:rPr lang="en-US"/>
              <a:pPr>
                <a:defRPr/>
              </a:pPr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D4651D1D-C487-4C8C-8FB5-C5136947868F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258019"/>
            <a:ext cx="7437120" cy="30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C9042FCE-08B6-4859-B6D3-79AEC46699D0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429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2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Panoramic From Rood2-TD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37160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52800"/>
            <a:ext cx="8991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 sz="2000" b="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D5BD2878-37E7-4214-832E-D0B4D4E3CE08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  <p:pic>
        <p:nvPicPr>
          <p:cNvPr id="130055" name="Picture 7" descr="blue strip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8" descr="blue strip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20168"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6" descr="Nevada_Master_stack_slogan_4c lar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4" y="356921"/>
            <a:ext cx="1793875" cy="13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82ADB-FC78-4284-A83E-6E7D21965E64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81000"/>
            <a:ext cx="21336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248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AE965-F18C-45F9-8D7D-28F6266D4BBC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50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Font typeface="Wingdings" charset="2"/>
              <a:buChar char="§"/>
              <a:defRPr b="0"/>
            </a:lvl1pPr>
            <a:lvl2pPr marL="742950" indent="-285750">
              <a:buFont typeface="LucidaGrande" charset="0"/>
              <a:buChar char="−"/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199"/>
            <a:ext cx="2133600" cy="304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262DB0-D280-4ACF-B516-4D9C9980842E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DD279B-F598-4DB5-8445-92A4C20AB63E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8D12C-9CC9-43AA-B0EC-49FFCDB801BA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8CEE09-DA8C-4B61-AEB6-A157FE7998C9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A42308-F9D6-469D-A4E2-91C14168A14B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700AC-E9DB-441B-8D76-A9099474B787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AC90CA-2EF8-4496-A767-A4FDAC72145B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6770"/>
            <a:ext cx="2133600" cy="30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‹n.º›</a:t>
            </a:fld>
            <a:endParaRPr lang="en-US"/>
          </a:p>
        </p:txBody>
      </p:sp>
      <p:pic>
        <p:nvPicPr>
          <p:cNvPr id="129031" name="Picture 7" descr="blue strip cop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2" name="Picture 8" descr="blue strip cop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480175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Nevada_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8426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52400" y="655677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MILCOM 2017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7400" y="6550223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 Regis, S </a:t>
            </a:r>
            <a:r>
              <a:rPr lang="en-US" sz="1400" dirty="0" err="1" smtClean="0">
                <a:solidFill>
                  <a:schemeClr val="bg1"/>
                </a:solidFill>
              </a:rPr>
              <a:t>Sengupta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19201" y="0"/>
            <a:ext cx="6934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Distributed Split-Path Routing Strategy for Multi-hop Mesh Networks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n-lt"/>
          <a:ea typeface="+mj-ea"/>
          <a:cs typeface="Times New Roman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Distributed Split-Path Routing Strategy for Multi-hop Mesh Networks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019" y="3505200"/>
            <a:ext cx="8991600" cy="533400"/>
          </a:xfrm>
        </p:spPr>
        <p:txBody>
          <a:bodyPr/>
          <a:lstStyle/>
          <a:p>
            <a:r>
              <a:rPr lang="en-US" sz="2200" dirty="0" smtClean="0"/>
              <a:t>Paulo </a:t>
            </a:r>
            <a:r>
              <a:rPr lang="en-US" sz="2200" dirty="0"/>
              <a:t>Alexandre </a:t>
            </a:r>
            <a:r>
              <a:rPr lang="en-US" sz="2200" dirty="0" smtClean="0"/>
              <a:t>Regis, </a:t>
            </a:r>
            <a:r>
              <a:rPr lang="en-US" sz="2200" dirty="0" err="1"/>
              <a:t>Shamik</a:t>
            </a:r>
            <a:r>
              <a:rPr lang="en-US" sz="2200" dirty="0"/>
              <a:t> </a:t>
            </a:r>
            <a:r>
              <a:rPr lang="en-US" sz="2200" dirty="0" err="1"/>
              <a:t>Sengupta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Remaining energy: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charset="0"/>
                      </a:rPr>
                      <m:t>𝒆</m:t>
                    </m:r>
                  </m:oMath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33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447800"/>
                <a:ext cx="7543800" cy="4953000"/>
              </a:xfrm>
            </p:spPr>
            <p:txBody>
              <a:bodyPr/>
              <a:lstStyle/>
              <a:p>
                <a:pPr>
                  <a:buFont typeface="Wingdings" charset="2"/>
                  <a:buChar char="§"/>
                </a:pPr>
                <a:r>
                  <a:rPr lang="en-US" sz="2800" dirty="0" smtClean="0"/>
                  <a:t>Simply the current percentage of remaining energy of the power supply</a:t>
                </a:r>
              </a:p>
              <a:p>
                <a:pPr>
                  <a:buFont typeface="Wingdings" charset="2"/>
                  <a:buChar char="§"/>
                </a:pPr>
                <a:endParaRPr lang="en-US" sz="2800" dirty="0"/>
              </a:p>
              <a:p>
                <a:pPr>
                  <a:buFont typeface="Wingdings" charset="2"/>
                  <a:buChar char="§"/>
                </a:pPr>
                <a:r>
                  <a:rPr lang="en-US" sz="2800" dirty="0" smtClean="0"/>
                  <a:t>If a node has no battery (i.e. powered by infrastructure), then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charset="0"/>
                      </a:rPr>
                      <m:t>𝑒</m:t>
                    </m:r>
                    <m:r>
                      <a:rPr lang="pt-BR" sz="2800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charset="2"/>
                  <a:buChar char="§"/>
                </a:pPr>
                <a:endParaRPr lang="en-US" sz="2800" dirty="0"/>
              </a:p>
              <a:p>
                <a:pPr>
                  <a:buFont typeface="Wingdings" charset="2"/>
                  <a:buChar char="§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447800"/>
                <a:ext cx="7543800" cy="4953000"/>
              </a:xfrm>
              <a:blipFill rotWithShape="0">
                <a:blip r:embed="rId3"/>
                <a:stretch>
                  <a:fillRect l="-1455" t="-1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4406900"/>
            <a:ext cx="6273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History stack percentage: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charset="0"/>
                          </a:rPr>
                          <m:t>𝑯</m:t>
                        </m:r>
                      </m:e>
                      <m:sub>
                        <m:r>
                          <a:rPr lang="pt-BR" b="1" i="1" smtClean="0">
                            <a:latin typeface="Cambria Math" charset="0"/>
                          </a:rPr>
                          <m:t>𝒍</m:t>
                        </m:r>
                      </m:sub>
                    </m:sSub>
                  </m:oMath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33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4114800"/>
            <a:ext cx="7480300" cy="185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 bwMode="auto">
          <a:xfrm>
            <a:off x="1143000" y="1447800"/>
            <a:ext cx="7543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LucidaGrande" charset="0"/>
              <a:buChar char="−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/>
              <a:t>Tries to capture the link utilization based on recent routing activity</a:t>
            </a:r>
          </a:p>
          <a:p>
            <a:endParaRPr lang="en-US" sz="2800" kern="0" dirty="0"/>
          </a:p>
          <a:p>
            <a:endParaRPr lang="en-US" sz="2800" kern="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2650842"/>
            <a:ext cx="2273300" cy="11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Combined metric: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pt-BR" b="1" i="1" smtClean="0">
                            <a:latin typeface="Cambria Math" charset="0"/>
                          </a:rPr>
                          <m:t>𝒇</m:t>
                        </m:r>
                      </m:e>
                      <m:sub>
                        <m:r>
                          <a:rPr lang="pt-BR" b="1" i="1" smtClean="0">
                            <a:latin typeface="Cambria Math" charset="0"/>
                          </a:rPr>
                          <m:t>𝒍</m:t>
                        </m:r>
                      </m:sub>
                      <m:sup>
                        <m:r>
                          <a:rPr lang="pt-BR" b="1" i="1" smtClean="0">
                            <a:latin typeface="Cambria Math" charset="0"/>
                          </a:rPr>
                          <m:t>𝒊</m:t>
                        </m:r>
                        <m:r>
                          <a:rPr lang="pt-BR" b="1" i="1" smtClean="0">
                            <a:latin typeface="Cambria Math" charset="0"/>
                          </a:rPr>
                          <m:t>,</m:t>
                        </m:r>
                        <m:r>
                          <a:rPr lang="pt-BR" b="1" i="1" smtClean="0">
                            <a:latin typeface="Cambria Math" charset="0"/>
                          </a:rPr>
                          <m:t>𝒋</m:t>
                        </m:r>
                      </m:sup>
                    </m:sSubSup>
                  </m:oMath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33" b="-7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9530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/>
              <a:t>Since all parameters are normalized we can combine them together</a:t>
            </a:r>
          </a:p>
          <a:p>
            <a:pPr>
              <a:buFont typeface="Wingdings" charset="2"/>
              <a:buChar char="§"/>
            </a:pPr>
            <a:r>
              <a:rPr lang="en-US" sz="2800" dirty="0" smtClean="0"/>
              <a:t>Tries to:</a:t>
            </a:r>
          </a:p>
          <a:p>
            <a:pPr lvl="1">
              <a:buFont typeface="Wingdings" charset="2"/>
              <a:buChar char="§"/>
            </a:pPr>
            <a:r>
              <a:rPr lang="en-US" sz="2600" dirty="0" smtClean="0"/>
              <a:t>utilize low data-rate links first (save energy)</a:t>
            </a:r>
          </a:p>
          <a:p>
            <a:pPr lvl="1">
              <a:buFont typeface="Wingdings" charset="2"/>
              <a:buChar char="§"/>
            </a:pPr>
            <a:r>
              <a:rPr lang="en-US" sz="2600" dirty="0" smtClean="0"/>
              <a:t>transmit to less jammed links (avoid bottleneck by dividing the flow into multiple paths)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4889500"/>
            <a:ext cx="6819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2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Metric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43200"/>
            <a:ext cx="3476697" cy="3492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467372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</a:t>
            </a:r>
            <a:endParaRPr lang="en-US" i="1" baseline="-25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9530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/>
              <a:t>Common networking metrics: throughput, delay, hop count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Network lifetime, based on energy models present in ns3. Average time a node still has energy</a:t>
            </a: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09" y="886318"/>
            <a:ext cx="6417591" cy="59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 indicator</a:t>
            </a:r>
            <a:endParaRPr lang="en-US" i="1" baseline="-25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953000"/>
          </a:xfrm>
        </p:spPr>
        <p:txBody>
          <a:bodyPr/>
          <a:lstStyle/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8"/>
              <p:cNvSpPr txBox="1">
                <a:spLocks/>
              </p:cNvSpPr>
              <p:nvPr/>
            </p:nvSpPr>
            <p:spPr bwMode="auto">
              <a:xfrm>
                <a:off x="1143000" y="1447800"/>
                <a:ext cx="75438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31775" indent="-2317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24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LucidaGrande" charset="0"/>
                  <a:buChar char="−"/>
                  <a:defRPr sz="2400" b="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kern="0" dirty="0" smtClean="0"/>
                  <a:t>To help design the network, helping decide the mechanism to be used</a:t>
                </a:r>
              </a:p>
              <a:p>
                <a:endParaRPr lang="en-US" sz="2800" kern="0" dirty="0" smtClean="0"/>
              </a:p>
              <a:p>
                <a:r>
                  <a:rPr lang="en-US" sz="2800" kern="0" dirty="0" smtClean="0"/>
                  <a:t>Weighted aggregation of throughput and lifetime</a:t>
                </a:r>
              </a:p>
              <a:p>
                <a:endParaRPr lang="en-US" sz="2800" kern="0" dirty="0"/>
              </a:p>
              <a:p>
                <a14:m>
                  <m:oMath xmlns:m="http://schemas.openxmlformats.org/officeDocument/2006/math">
                    <m:r>
                      <a:rPr lang="pt-BR" sz="2800" b="0" i="1" kern="0" smtClean="0">
                        <a:latin typeface="Cambria Math" charset="0"/>
                      </a:rPr>
                      <m:t>𝑡</m:t>
                    </m:r>
                    <m:r>
                      <a:rPr lang="pt-BR" sz="2800" b="0" i="1" kern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b="0" i="1" kern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sz="2800" b="0" i="1" kern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pt-BR" sz="2800" b="0" i="1" kern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hr-HR" sz="2800" b="0" i="1" kern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pt-BR" sz="2800" b="0" i="1" kern="0" smtClean="0">
                            <a:latin typeface="Cambria Math" charset="0"/>
                          </a:rPr>
                          <m:t>𝑡𝑝</m:t>
                        </m:r>
                      </m:e>
                    </m:d>
                    <m:r>
                      <a:rPr lang="pt-BR" sz="2800" b="0" i="1" kern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800" b="0" i="1" kern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sz="2800" b="0" i="1" kern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pt-BR" sz="2800" b="0" i="1" kern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hr-HR" sz="2800" b="0" i="1" kern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pt-BR" sz="2800" b="0" i="1" kern="0" smtClean="0">
                            <a:latin typeface="Cambria Math" charset="0"/>
                          </a:rPr>
                          <m:t>𝑙𝑡</m:t>
                        </m:r>
                      </m:e>
                    </m:d>
                  </m:oMath>
                </a14:m>
                <a:r>
                  <a:rPr lang="en-US" sz="2800" kern="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sz="2800" b="0" i="1" kern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pt-BR" sz="2800" b="0" i="1" kern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pt-BR" sz="2800" b="0" i="1" kern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800" b="0" i="1" kern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sz="2800" b="0" i="1" kern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pt-BR" sz="2800" b="0" i="1" kern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pt-BR" sz="2800" b="0" i="1" kern="0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800" kern="0" dirty="0" smtClean="0"/>
                  <a:t> and both throughput (</a:t>
                </a:r>
                <a14:m>
                  <m:oMath xmlns:m="http://schemas.openxmlformats.org/officeDocument/2006/math">
                    <m:r>
                      <a:rPr lang="pt-BR" sz="2800" b="0" i="1" kern="0" smtClean="0">
                        <a:latin typeface="Cambria Math" charset="0"/>
                      </a:rPr>
                      <m:t>𝑡𝑝</m:t>
                    </m:r>
                  </m:oMath>
                </a14:m>
                <a:r>
                  <a:rPr lang="en-US" sz="2800" kern="0" dirty="0" smtClean="0"/>
                  <a:t>) and lifetime (</a:t>
                </a:r>
                <a14:m>
                  <m:oMath xmlns:m="http://schemas.openxmlformats.org/officeDocument/2006/math">
                    <m:r>
                      <a:rPr lang="pt-BR" sz="2800" b="0" i="1" kern="0" smtClean="0">
                        <a:latin typeface="Cambria Math" charset="0"/>
                      </a:rPr>
                      <m:t>𝑙𝑡</m:t>
                    </m:r>
                  </m:oMath>
                </a14:m>
                <a:r>
                  <a:rPr lang="en-US" sz="2800" kern="0" dirty="0" smtClean="0"/>
                  <a:t>) are normalized </a:t>
                </a:r>
              </a:p>
              <a:p>
                <a:endParaRPr lang="en-US" sz="2800" kern="0" dirty="0" smtClean="0"/>
              </a:p>
            </p:txBody>
          </p:sp>
        </mc:Choice>
        <mc:Fallback>
          <p:sp>
            <p:nvSpPr>
              <p:cNvPr id="5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447800"/>
                <a:ext cx="7543800" cy="4953000"/>
              </a:xfrm>
              <a:prstGeom prst="rect">
                <a:avLst/>
              </a:prstGeom>
              <a:blipFill rotWithShape="0">
                <a:blip r:embed="rId2"/>
                <a:stretch>
                  <a:fillRect l="-1455" t="-1232" r="-15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96" y="886318"/>
            <a:ext cx="6382617" cy="59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Metric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Metric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link metric incorporating multiple parameters: energy, history stack, relative link quality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absolute ”winner”:</a:t>
            </a:r>
          </a:p>
          <a:p>
            <a:pPr lvl="1"/>
            <a:r>
              <a:rPr lang="en-US" dirty="0" smtClean="0"/>
              <a:t>Each method works better in different situations, depends on the objective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Variable history size</a:t>
            </a:r>
          </a:p>
          <a:p>
            <a:pPr lvl="1"/>
            <a:r>
              <a:rPr lang="en-US" dirty="0" smtClean="0"/>
              <a:t>Multi-radio multi-channel </a:t>
            </a:r>
            <a:r>
              <a:rPr lang="en-US" dirty="0" err="1" smtClean="0"/>
              <a:t>HetNets</a:t>
            </a:r>
            <a:endParaRPr lang="en-US" dirty="0" smtClean="0"/>
          </a:p>
          <a:p>
            <a:pPr lvl="1"/>
            <a:r>
              <a:rPr lang="en-US" dirty="0" smtClean="0"/>
              <a:t>Mobile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53325" cy="4876800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partially</a:t>
            </a:r>
            <a:r>
              <a:rPr lang="pt-BR" dirty="0"/>
              <a:t> </a:t>
            </a:r>
            <a:r>
              <a:rPr lang="pt-BR" dirty="0" err="1"/>
              <a:t>supported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NSF </a:t>
            </a:r>
            <a:r>
              <a:rPr lang="pt-BR" dirty="0" err="1"/>
              <a:t>Career</a:t>
            </a:r>
            <a:r>
              <a:rPr lang="pt-BR" dirty="0"/>
              <a:t> </a:t>
            </a:r>
            <a:r>
              <a:rPr lang="pt-BR" dirty="0" err="1"/>
              <a:t>Award</a:t>
            </a:r>
            <a:r>
              <a:rPr lang="pt-BR" dirty="0"/>
              <a:t> </a:t>
            </a:r>
            <a:r>
              <a:rPr lang="pt-BR" dirty="0" smtClean="0"/>
              <a:t>No. 1346600</a:t>
            </a:r>
            <a:r>
              <a:rPr lang="pt-BR" dirty="0"/>
              <a:t>, NSF </a:t>
            </a:r>
            <a:r>
              <a:rPr lang="pt-BR" dirty="0" err="1"/>
              <a:t>Partnership</a:t>
            </a:r>
            <a:r>
              <a:rPr lang="pt-BR" dirty="0"/>
              <a:t> for </a:t>
            </a:r>
            <a:r>
              <a:rPr lang="pt-BR" dirty="0" err="1"/>
              <a:t>Innovation</a:t>
            </a:r>
            <a:r>
              <a:rPr lang="pt-BR" dirty="0"/>
              <a:t> </a:t>
            </a:r>
            <a:r>
              <a:rPr lang="pt-BR" dirty="0" err="1"/>
              <a:t>Award</a:t>
            </a:r>
            <a:r>
              <a:rPr lang="pt-BR" dirty="0"/>
              <a:t> </a:t>
            </a:r>
            <a:r>
              <a:rPr lang="pt-BR" dirty="0" smtClean="0"/>
              <a:t>No. 1430328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CAPES </a:t>
            </a:r>
            <a:r>
              <a:rPr lang="pt-BR" dirty="0" err="1"/>
              <a:t>Brazil</a:t>
            </a:r>
            <a:r>
              <a:rPr lang="pt-BR" dirty="0"/>
              <a:t> </a:t>
            </a:r>
            <a:r>
              <a:rPr lang="pt-BR" dirty="0" smtClean="0"/>
              <a:t>13184-13-0.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42308-F9D6-469D-A4E2-91C14168A14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Franklin Gothic Book" pitchFamily="34" charset="0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Metric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Mission-centric network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9530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Varied range of applications (smart-city, traffic monitoring, first responders)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Various challenging components to manage (power constraint, mobility, resource allocation, time scheduling)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00469"/>
            <a:ext cx="6096000" cy="30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Metric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9530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/>
              <a:t>Cross-layer information is available to enable metric calculation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Network layer aware of radio characteristics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Nodes can act as relays, source, or both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All network traffic has the same destination, i.e. headquarters, mission controller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Metric model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link quality: </a:t>
            </a:r>
            <a:r>
              <a:rPr lang="en-US" i="1" dirty="0" err="1" smtClean="0"/>
              <a:t>q</a:t>
            </a:r>
            <a:r>
              <a:rPr lang="en-US" i="1" baseline="30000" dirty="0" err="1" smtClean="0"/>
              <a:t>i,j</a:t>
            </a:r>
            <a:endParaRPr lang="en-US" i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447800"/>
                <a:ext cx="7543800" cy="4953000"/>
              </a:xfrm>
            </p:spPr>
            <p:txBody>
              <a:bodyPr/>
              <a:lstStyle/>
              <a:p>
                <a:pPr>
                  <a:buFont typeface="Wingdings" charset="2"/>
                  <a:buChar char="§"/>
                </a:pPr>
                <a:r>
                  <a:rPr lang="en-US" sz="2800" dirty="0" smtClean="0"/>
                  <a:t>Based on expected transmission count (</a:t>
                </a:r>
                <a:r>
                  <a:rPr lang="en-US" sz="2800" dirty="0" err="1" smtClean="0"/>
                  <a:t>etx</a:t>
                </a:r>
                <a:r>
                  <a:rPr lang="en-US" sz="2800" dirty="0" smtClean="0"/>
                  <a:t>)</a:t>
                </a:r>
              </a:p>
              <a:p>
                <a:pPr>
                  <a:buFont typeface="Wingdings" charset="2"/>
                  <a:buChar char="§"/>
                </a:pPr>
                <a:endParaRPr lang="en-US" sz="2800" dirty="0"/>
              </a:p>
              <a:p>
                <a:pPr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charset="0"/>
                      </a:rPr>
                      <m:t>𝑒𝑡𝑥</m:t>
                    </m:r>
                    <m:r>
                      <a:rPr lang="pt-BR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pt-BR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pt-BR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pt-BR" sz="2800" b="0" i="1" smtClean="0">
                                <a:latin typeface="Cambria Math" charset="0"/>
                              </a:rPr>
                              <m:t>𝑗</m:t>
                            </m:r>
                          </m:sup>
                        </m:sSup>
                        <m:r>
                          <a:rPr lang="pt-BR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sSup>
                          <m:sSupPr>
                            <m:ctrlPr>
                              <a:rPr lang="pt-B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pt-B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pt-B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pt-B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 smtClean="0"/>
              </a:p>
              <a:p>
                <a:pPr>
                  <a:buFont typeface="Wingdings" charset="2"/>
                  <a:buChar char="§"/>
                </a:pPr>
                <a:endParaRPr lang="en-US" sz="2800" dirty="0"/>
              </a:p>
              <a:p>
                <a:pPr>
                  <a:buFont typeface="Wingdings" charset="2"/>
                  <a:buChar char="§"/>
                </a:pPr>
                <a:r>
                  <a:rPr lang="en-US" sz="2800" dirty="0" smtClean="0"/>
                  <a:t>It is the probability of successful transmission of a packet, based on percentage of control packets (Hello) loss</a:t>
                </a:r>
              </a:p>
              <a:p>
                <a:pPr>
                  <a:buFont typeface="Wingdings" charset="2"/>
                  <a:buChar char="§"/>
                </a:pPr>
                <a:endParaRPr lang="en-US" sz="2800" dirty="0" smtClean="0"/>
              </a:p>
              <a:p>
                <a:pPr>
                  <a:buFont typeface="Wingdings" charset="2"/>
                  <a:buChar char="§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447800"/>
                <a:ext cx="7543800" cy="4953000"/>
              </a:xfrm>
              <a:blipFill rotWithShape="0">
                <a:blip r:embed="rId2"/>
                <a:stretch>
                  <a:fillRect l="-1455" t="-1232" r="-2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Normalized data-rate: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𝜹</m:t>
                        </m:r>
                      </m:e>
                      <m:sub>
                        <m:r>
                          <a:rPr lang="pt-BR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33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447800"/>
                <a:ext cx="7543800" cy="4953000"/>
              </a:xfrm>
            </p:spPr>
            <p:txBody>
              <a:bodyPr/>
              <a:lstStyle/>
              <a:p>
                <a:pPr>
                  <a:buFont typeface="Wingdings" charset="2"/>
                  <a:buChar char="§"/>
                </a:pPr>
                <a:r>
                  <a:rPr lang="en-US" sz="2800" dirty="0" smtClean="0"/>
                  <a:t>Based on local node information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sz="2800" dirty="0" smtClean="0"/>
                  <a:t>Allows multi-radio multi-channel nodes</a:t>
                </a:r>
              </a:p>
              <a:p>
                <a:pPr>
                  <a:buFont typeface="Wingdings" charset="2"/>
                  <a:buChar char="§"/>
                </a:pPr>
                <a:endParaRPr lang="en-US" sz="2800" dirty="0"/>
              </a:p>
              <a:p>
                <a:pPr>
                  <a:buFont typeface="Wingdings" charset="2"/>
                  <a:buChar char="§"/>
                </a:pPr>
                <a:endParaRPr lang="en-US" sz="2800" dirty="0" smtClean="0"/>
              </a:p>
              <a:p>
                <a:pPr>
                  <a:buFont typeface="Wingdings" charset="2"/>
                  <a:buChar char="§"/>
                </a:pPr>
                <a:endParaRPr lang="en-US" sz="2800" dirty="0"/>
              </a:p>
              <a:p>
                <a:pPr>
                  <a:buFont typeface="Wingdings" charset="2"/>
                  <a:buChar char="§"/>
                </a:pPr>
                <a:endParaRPr lang="en-US" sz="2800" dirty="0" smtClean="0"/>
              </a:p>
              <a:p>
                <a:pPr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sz="2800" dirty="0" smtClean="0"/>
                  <a:t> is the set of different data-rates available to the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pt-BR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is the </a:t>
                </a:r>
                <a:r>
                  <a:rPr lang="en-US" sz="2800" dirty="0" err="1" smtClean="0"/>
                  <a:t>tx</a:t>
                </a:r>
                <a:r>
                  <a:rPr lang="en-US" sz="2800" dirty="0" smtClean="0"/>
                  <a:t> data-rate of interface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charset="0"/>
                      </a:rPr>
                      <m:t>𝑖</m:t>
                    </m:r>
                  </m:oMath>
                </a14:m>
                <a:endParaRPr lang="en-US" sz="2800" i="1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447800"/>
                <a:ext cx="7543800" cy="4953000"/>
              </a:xfrm>
              <a:blipFill rotWithShape="0">
                <a:blip r:embed="rId3"/>
                <a:stretch>
                  <a:fillRect l="-1455" t="-1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819400"/>
            <a:ext cx="2552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UNR-Landscape">
  <a:themeElements>
    <a:clrScheme name="2_UNR-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UNR-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UNR-Landscape</Template>
  <TotalTime>6731</TotalTime>
  <Words>554</Words>
  <Application>Microsoft Macintosh PowerPoint</Application>
  <PresentationFormat>Apresentação na tela (4:3)</PresentationFormat>
  <Paragraphs>156</Paragraphs>
  <Slides>22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Calibri</vt:lpstr>
      <vt:lpstr>Cambria Math</vt:lpstr>
      <vt:lpstr>LucidaGrande</vt:lpstr>
      <vt:lpstr>Mangal</vt:lpstr>
      <vt:lpstr>Times New Roman</vt:lpstr>
      <vt:lpstr>Wingdings</vt:lpstr>
      <vt:lpstr>Arial</vt:lpstr>
      <vt:lpstr>UNR-Landscape</vt:lpstr>
      <vt:lpstr>Distributed Split-Path Routing Strategy for Multi-hop Mesh Networks</vt:lpstr>
      <vt:lpstr>Outline</vt:lpstr>
      <vt:lpstr>Outline</vt:lpstr>
      <vt:lpstr>Mission-centric network</vt:lpstr>
      <vt:lpstr>Outline</vt:lpstr>
      <vt:lpstr>System model</vt:lpstr>
      <vt:lpstr>Outline</vt:lpstr>
      <vt:lpstr>Relative link quality: qi,j</vt:lpstr>
      <vt:lpstr>Normalized data-rate: δ_i</vt:lpstr>
      <vt:lpstr>Remaining energy: e</vt:lpstr>
      <vt:lpstr>History stack percentage: H_l</vt:lpstr>
      <vt:lpstr>Combined metric: f_l^(i,j)</vt:lpstr>
      <vt:lpstr>Outline</vt:lpstr>
      <vt:lpstr>Simulation setup</vt:lpstr>
      <vt:lpstr>Performance metric</vt:lpstr>
      <vt:lpstr>Results</vt:lpstr>
      <vt:lpstr>Trade-off indicator</vt:lpstr>
      <vt:lpstr>Results</vt:lpstr>
      <vt:lpstr>Outline</vt:lpstr>
      <vt:lpstr>Conclusion and Future Work</vt:lpstr>
      <vt:lpstr>Acknowledgement</vt:lpstr>
      <vt:lpstr>Apresentação do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</dc:creator>
  <cp:lastModifiedBy>Paulo Regis</cp:lastModifiedBy>
  <cp:revision>212</cp:revision>
  <cp:lastPrinted>2015-08-21T20:51:16Z</cp:lastPrinted>
  <dcterms:created xsi:type="dcterms:W3CDTF">2014-09-19T19:46:11Z</dcterms:created>
  <dcterms:modified xsi:type="dcterms:W3CDTF">2017-10-20T07:52:58Z</dcterms:modified>
</cp:coreProperties>
</file>