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9" r:id="rId3"/>
    <p:sldId id="321" r:id="rId4"/>
    <p:sldId id="315" r:id="rId5"/>
    <p:sldId id="298" r:id="rId6"/>
    <p:sldId id="322" r:id="rId7"/>
    <p:sldId id="299" r:id="rId8"/>
    <p:sldId id="318" r:id="rId9"/>
    <p:sldId id="323" r:id="rId10"/>
    <p:sldId id="316" r:id="rId11"/>
    <p:sldId id="324" r:id="rId12"/>
    <p:sldId id="319" r:id="rId13"/>
    <p:sldId id="330" r:id="rId14"/>
    <p:sldId id="329" r:id="rId15"/>
    <p:sldId id="328" r:id="rId16"/>
    <p:sldId id="331" r:id="rId17"/>
    <p:sldId id="325" r:id="rId18"/>
    <p:sldId id="332" r:id="rId19"/>
    <p:sldId id="333" r:id="rId20"/>
    <p:sldId id="334" r:id="rId21"/>
    <p:sldId id="335" r:id="rId22"/>
    <p:sldId id="326" r:id="rId23"/>
    <p:sldId id="304" r:id="rId24"/>
    <p:sldId id="313" r:id="rId25"/>
    <p:sldId id="306" r:id="rId26"/>
    <p:sldId id="336" r:id="rId27"/>
    <p:sldId id="339" r:id="rId28"/>
    <p:sldId id="327" r:id="rId29"/>
    <p:sldId id="297" r:id="rId30"/>
    <p:sldId id="340" r:id="rId31"/>
    <p:sldId id="295" r:id="rId32"/>
    <p:sldId id="278" r:id="rId33"/>
  </p:sldIdLst>
  <p:sldSz cx="9144000" cy="6858000" type="screen4x3"/>
  <p:notesSz cx="92964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CE50B2-5544-45FD-8C61-566A2960E129}">
          <p14:sldIdLst>
            <p14:sldId id="256"/>
            <p14:sldId id="259"/>
            <p14:sldId id="321"/>
            <p14:sldId id="315"/>
            <p14:sldId id="298"/>
            <p14:sldId id="322"/>
            <p14:sldId id="299"/>
            <p14:sldId id="318"/>
            <p14:sldId id="323"/>
            <p14:sldId id="316"/>
            <p14:sldId id="324"/>
            <p14:sldId id="319"/>
            <p14:sldId id="330"/>
            <p14:sldId id="329"/>
            <p14:sldId id="328"/>
            <p14:sldId id="331"/>
            <p14:sldId id="325"/>
            <p14:sldId id="332"/>
            <p14:sldId id="333"/>
            <p14:sldId id="334"/>
            <p14:sldId id="335"/>
            <p14:sldId id="326"/>
            <p14:sldId id="304"/>
            <p14:sldId id="313"/>
            <p14:sldId id="306"/>
            <p14:sldId id="336"/>
            <p14:sldId id="339"/>
            <p14:sldId id="327"/>
            <p14:sldId id="297"/>
            <p14:sldId id="340"/>
            <p14:sldId id="295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00"/>
    <a:srgbClr val="DDDDDD"/>
    <a:srgbClr val="333399"/>
    <a:srgbClr val="FFFFA3"/>
    <a:srgbClr val="000066"/>
    <a:srgbClr val="3333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65" autoAdjust="0"/>
    <p:restoredTop sz="94665"/>
  </p:normalViewPr>
  <p:slideViewPr>
    <p:cSldViewPr>
      <p:cViewPr varScale="1">
        <p:scale>
          <a:sx n="103" d="100"/>
          <a:sy n="103" d="100"/>
        </p:scale>
        <p:origin x="140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1" d="100"/>
          <a:sy n="111" d="100"/>
        </p:scale>
        <p:origin x="191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028440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defTabSz="914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5265809" y="0"/>
            <a:ext cx="4028440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defTabSz="914200">
              <a:defRPr sz="1200"/>
            </a:lvl1pPr>
          </a:lstStyle>
          <a:p>
            <a:pPr>
              <a:defRPr/>
            </a:pPr>
            <a:fld id="{251AAEC2-9967-49E8-8548-5CA7C6D9692C}" type="datetimeFigureOut">
              <a:rPr lang="en-US"/>
              <a:pPr>
                <a:defRPr/>
              </a:pPr>
              <a:t>4/15/21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6513694"/>
            <a:ext cx="4028440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defTabSz="914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5265809" y="6513694"/>
            <a:ext cx="4028440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 defTabSz="914200">
              <a:defRPr sz="1200"/>
            </a:lvl1pPr>
          </a:lstStyle>
          <a:p>
            <a:pPr>
              <a:defRPr/>
            </a:pPr>
            <a:fld id="{D4651D1D-C487-4C8C-8FB5-C51369478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3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8440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defTabSz="914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5809" y="0"/>
            <a:ext cx="4028440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defTabSz="914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337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9640" y="3258019"/>
            <a:ext cx="7437120" cy="3085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694"/>
            <a:ext cx="4028440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defTabSz="914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809" y="6513694"/>
            <a:ext cx="4028440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 defTabSz="914200">
              <a:defRPr sz="1200"/>
            </a:lvl1pPr>
          </a:lstStyle>
          <a:p>
            <a:pPr>
              <a:defRPr/>
            </a:pPr>
            <a:fld id="{C9042FCE-08B6-4859-B6D3-79AEC46699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378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99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42FCE-08B6-4859-B6D3-79AEC46699D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41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42FCE-08B6-4859-B6D3-79AEC46699D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43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42FCE-08B6-4859-B6D3-79AEC46699D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19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42FCE-08B6-4859-B6D3-79AEC46699D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30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42FCE-08B6-4859-B6D3-79AEC46699D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7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42FCE-08B6-4859-B6D3-79AEC46699D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87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42FCE-08B6-4859-B6D3-79AEC46699D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12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42FCE-08B6-4859-B6D3-79AEC46699D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56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hop communication links are </a:t>
            </a:r>
            <a:r>
              <a:rPr lang="en-US" dirty="0" err="1"/>
              <a:t>repre</a:t>
            </a:r>
            <a:r>
              <a:rPr lang="en-US" dirty="0"/>
              <a:t>-</a:t>
            </a:r>
          </a:p>
          <a:p>
            <a:r>
              <a:rPr lang="en-US" dirty="0" err="1"/>
              <a:t>sented</a:t>
            </a:r>
            <a:r>
              <a:rPr lang="en-US" dirty="0"/>
              <a:t> with yellow lines. The cyan and magenta lines represent</a:t>
            </a:r>
          </a:p>
          <a:p>
            <a:r>
              <a:rPr lang="en-US" dirty="0"/>
              <a:t>the null borders b l and b h respectively.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42FCE-08B6-4859-B6D3-79AEC46699D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0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9" name="Picture 11" descr="Panoramic From Rood2-TDD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038600"/>
            <a:ext cx="9144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905000"/>
            <a:ext cx="8763000" cy="1371600"/>
          </a:xfr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352800"/>
            <a:ext cx="8991600" cy="533400"/>
          </a:xfrm>
        </p:spPr>
        <p:txBody>
          <a:bodyPr anchor="b"/>
          <a:lstStyle>
            <a:lvl1pPr marL="0" indent="0" algn="ctr">
              <a:buFont typeface="Wingdings" pitchFamily="2" charset="2"/>
              <a:buNone/>
              <a:defRPr sz="2000" b="0" i="1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400"/>
            </a:lvl1pPr>
          </a:lstStyle>
          <a:p>
            <a:pPr>
              <a:defRPr/>
            </a:pPr>
            <a:fld id="{D5BD2878-37E7-4214-832E-D0B4D4E3C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0055" name="Picture 7" descr="blue strip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6" name="Picture 8" descr="blue strip copy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5"/>
          <a:stretch>
            <a:fillRect/>
          </a:stretch>
        </p:blipFill>
        <p:spPr bwMode="auto">
          <a:xfrm>
            <a:off x="0" y="6556375"/>
            <a:ext cx="91440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8" name="Picture 6" descr="Nevada_Master_stack_slogan_4c large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63924" y="356921"/>
            <a:ext cx="1793875" cy="132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282ADB-FC78-4284-A83E-6E7D21965E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7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81000"/>
            <a:ext cx="2133600" cy="5745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248400" cy="5745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2AE965-F18C-45F9-8D7D-28F6266D4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71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50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1775" indent="-231775">
              <a:buFont typeface="Wingdings" charset="2"/>
              <a:buChar char="§"/>
              <a:defRPr b="0"/>
            </a:lvl1pPr>
            <a:lvl2pPr marL="742950" indent="-285750">
              <a:buFont typeface="LucidaGrande" charset="0"/>
              <a:buChar char="−"/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199"/>
            <a:ext cx="2133600" cy="3048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262DB0-D280-4ACF-B516-4D9C998084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1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1910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910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DD279B-F598-4DB5-8445-92A4C20AB6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9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68D12C-9CC9-43AA-B0EC-49FFCDB80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0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08CEE09-DA8C-4B61-AEB6-A157FE7998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5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A42308-F9D6-469D-A4E2-91C14168A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4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65700AC-E9DB-441B-8D76-A9099474B7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7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AC90CA-2EF8-4496-A767-A4FDAC7214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2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81000"/>
            <a:ext cx="739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447800"/>
            <a:ext cx="7696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6770"/>
            <a:ext cx="2133600" cy="30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29031" name="Picture 7" descr="blue strip copy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32" name="Picture 8" descr="blue strip copy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5" y="6480175"/>
            <a:ext cx="91408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33" name="Picture 9" descr="Nevada_N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1" y="98426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52400" y="655677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WNS3 2016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057400" y="6550223"/>
            <a:ext cx="541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 Regis, S </a:t>
            </a:r>
            <a:r>
              <a:rPr lang="en-US" sz="1400" dirty="0" err="1">
                <a:solidFill>
                  <a:schemeClr val="bg1"/>
                </a:solidFill>
              </a:rPr>
              <a:t>Bhunia</a:t>
            </a:r>
            <a:r>
              <a:rPr lang="en-US" sz="1400" dirty="0">
                <a:solidFill>
                  <a:schemeClr val="bg1"/>
                </a:solidFill>
              </a:rPr>
              <a:t>, S </a:t>
            </a:r>
            <a:r>
              <a:rPr lang="en-US" sz="1400" dirty="0" err="1">
                <a:solidFill>
                  <a:schemeClr val="bg1"/>
                </a:solidFill>
              </a:rPr>
              <a:t>Sengupta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219201" y="0"/>
            <a:ext cx="6934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Implementation</a:t>
            </a:r>
            <a:r>
              <a:rPr lang="en-US" sz="1200" baseline="0" dirty="0">
                <a:solidFill>
                  <a:schemeClr val="bg1"/>
                </a:solidFill>
              </a:rPr>
              <a:t> of 3D Obstacle Compliant Mobility Models in ns-3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3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n-lt"/>
          <a:ea typeface="+mj-ea"/>
          <a:cs typeface="Times New Roman" pitchFamily="18" charset="0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231775" indent="-23177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video" Target="https://www.youtube.com/embed/ACmmxe3vPjo?feature=oembed" TargetMode="External"/><Relationship Id="rId7" Type="http://schemas.openxmlformats.org/officeDocument/2006/relationships/image" Target="../media/image21.jpeg"/><Relationship Id="rId2" Type="http://schemas.openxmlformats.org/officeDocument/2006/relationships/video" Target="https://www.youtube.com/embed/MFCymLmYj6U?feature=oembed" TargetMode="External"/><Relationship Id="rId1" Type="http://schemas.openxmlformats.org/officeDocument/2006/relationships/video" Target="https://www.youtube.com/embed/1m8X7NGdP3w?feature=oembed" TargetMode="Externa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24.jpeg"/><Relationship Id="rId4" Type="http://schemas.openxmlformats.org/officeDocument/2006/relationships/video" Target="https://www.youtube.com/embed/zJocofWmodg?feature=oembed" TargetMode="External"/><Relationship Id="rId9" Type="http://schemas.openxmlformats.org/officeDocument/2006/relationships/image" Target="../media/image2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gisin/ns-3-obstacles" TargetMode="External"/><Relationship Id="rId2" Type="http://schemas.openxmlformats.org/officeDocument/2006/relationships/hyperlink" Target="http://www.cse.unr.edu/~regis/ns-3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 of 3D Obstacle Compliant Mobility Models in ns-3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4019" y="3505200"/>
            <a:ext cx="8991600" cy="533400"/>
          </a:xfrm>
        </p:spPr>
        <p:txBody>
          <a:bodyPr/>
          <a:lstStyle/>
          <a:p>
            <a:r>
              <a:rPr lang="en-US" sz="2200" dirty="0"/>
              <a:t>Paulo Alexandre Regis, Suman </a:t>
            </a:r>
            <a:r>
              <a:rPr lang="en-US" sz="2200" dirty="0" err="1"/>
              <a:t>Bhunia</a:t>
            </a:r>
            <a:r>
              <a:rPr lang="en-US" sz="2200" dirty="0"/>
              <a:t>, </a:t>
            </a:r>
            <a:r>
              <a:rPr lang="en-US" sz="2200" dirty="0" err="1"/>
              <a:t>Shamik</a:t>
            </a:r>
            <a:r>
              <a:rPr lang="en-US" sz="2200" dirty="0"/>
              <a:t> </a:t>
            </a:r>
            <a:r>
              <a:rPr lang="en-US" sz="2200" dirty="0" err="1"/>
              <a:t>Sengupta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Existing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Random Walk (2D)</a:t>
            </a:r>
          </a:p>
          <a:p>
            <a:pPr lvl="1"/>
            <a:r>
              <a:rPr lang="en-US" sz="2000" dirty="0"/>
              <a:t>Nodes move in a straight line for a determined amount of time</a:t>
            </a:r>
          </a:p>
          <a:p>
            <a:pPr lvl="1"/>
            <a:r>
              <a:rPr lang="en-US" sz="2000" dirty="0"/>
              <a:t>Randomly choose new parameters</a:t>
            </a:r>
          </a:p>
          <a:p>
            <a:r>
              <a:rPr lang="en-US" sz="2000" dirty="0"/>
              <a:t>Random Direction (2D)</a:t>
            </a:r>
          </a:p>
          <a:p>
            <a:pPr lvl="1"/>
            <a:r>
              <a:rPr lang="en-US" sz="2000" dirty="0"/>
              <a:t>A node moves in straight line until it reaches the boundary</a:t>
            </a:r>
          </a:p>
          <a:p>
            <a:pPr lvl="1"/>
            <a:r>
              <a:rPr lang="en-US" sz="2000" dirty="0"/>
              <a:t>Randomly chooses new parameters </a:t>
            </a:r>
          </a:p>
          <a:p>
            <a:r>
              <a:rPr lang="en-US" sz="2000" dirty="0"/>
              <a:t>Gauss-Markov (3D)</a:t>
            </a:r>
          </a:p>
          <a:p>
            <a:pPr lvl="1"/>
            <a:r>
              <a:rPr lang="en-US" sz="2000" dirty="0"/>
              <a:t>Similarly to Random Walk, moves for a certain time before changing parameters</a:t>
            </a:r>
          </a:p>
          <a:p>
            <a:pPr lvl="1"/>
            <a:r>
              <a:rPr lang="en-US" sz="2000" dirty="0"/>
              <a:t>Parameters can be constrained by random distributed variables</a:t>
            </a:r>
          </a:p>
          <a:p>
            <a:pPr lvl="1"/>
            <a:r>
              <a:rPr lang="en-US" sz="2000" dirty="0"/>
              <a:t>Same as Random Walk depending on the initial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235C-E559-440E-9134-712C319DD25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5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4876800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Related Work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Mobility Models</a:t>
            </a:r>
          </a:p>
          <a:p>
            <a:pPr>
              <a:buFont typeface="Wingdings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ns-3 Classes</a:t>
            </a:r>
          </a:p>
          <a:p>
            <a:pPr>
              <a:buFont typeface="Wingdings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Results</a:t>
            </a:r>
          </a:p>
          <a:p>
            <a:pPr>
              <a:buFont typeface="Wingdings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23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8854" y="1447800"/>
            <a:ext cx="4180345" cy="4876800"/>
          </a:xfrm>
        </p:spPr>
        <p:txBody>
          <a:bodyPr/>
          <a:lstStyle/>
          <a:p>
            <a:r>
              <a:rPr lang="en-US" dirty="0"/>
              <a:t>New classes added to the mobility module</a:t>
            </a:r>
          </a:p>
          <a:p>
            <a:endParaRPr lang="en-US" dirty="0"/>
          </a:p>
          <a:p>
            <a:r>
              <a:rPr lang="en-US" dirty="0"/>
              <a:t>Modification of existing auxiliary classes</a:t>
            </a:r>
          </a:p>
          <a:p>
            <a:pPr lvl="1"/>
            <a:r>
              <a:rPr lang="en-US" dirty="0"/>
              <a:t>No functions were removed/modified</a:t>
            </a:r>
          </a:p>
          <a:p>
            <a:pPr lvl="1"/>
            <a:r>
              <a:rPr lang="en-US" dirty="0"/>
              <a:t>Only new methods added to account for 3D geometry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235C-E559-440E-9134-712C319DD25D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676400"/>
            <a:ext cx="420165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06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block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71600"/>
            <a:ext cx="3098800" cy="4876800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2000" dirty="0"/>
              <a:t>All models follow similar flow</a:t>
            </a:r>
          </a:p>
          <a:p>
            <a:pPr>
              <a:buFont typeface="Wingdings" charset="2"/>
              <a:buChar char="§"/>
            </a:pPr>
            <a:r>
              <a:rPr lang="en-US" sz="2000" dirty="0"/>
              <a:t>Intermediate yellow blocks represent the new features</a:t>
            </a:r>
          </a:p>
          <a:p>
            <a:pPr>
              <a:buFont typeface="Wingdings" charset="2"/>
              <a:buChar char="§"/>
            </a:pPr>
            <a:r>
              <a:rPr lang="en-US" sz="2000" dirty="0"/>
              <a:t>Coordinate system used in ns-3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3052" y="1371600"/>
            <a:ext cx="3942748" cy="43053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3886200"/>
            <a:ext cx="2933700" cy="256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6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Walk 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4013200" cy="4876800"/>
          </a:xfrm>
        </p:spPr>
        <p:txBody>
          <a:bodyPr/>
          <a:lstStyle/>
          <a:p>
            <a:r>
              <a:rPr lang="en-US" dirty="0"/>
              <a:t>New random variable controls vertical movements</a:t>
            </a:r>
          </a:p>
          <a:p>
            <a:r>
              <a:rPr lang="en-US" dirty="0"/>
              <a:t>Initialize the obstacles</a:t>
            </a:r>
          </a:p>
          <a:p>
            <a:r>
              <a:rPr lang="en-US" dirty="0"/>
              <a:t>During the simulation</a:t>
            </a:r>
          </a:p>
          <a:p>
            <a:pPr lvl="1"/>
            <a:r>
              <a:rPr lang="en-US" dirty="0"/>
              <a:t>If collision is detected, change direction similarly as if it reached the boundary</a:t>
            </a:r>
          </a:p>
          <a:p>
            <a:pPr lvl="1"/>
            <a:r>
              <a:rPr lang="en-US" dirty="0"/>
              <a:t>Continue moving for the remaining time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235C-E559-440E-9134-712C319DD25D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1800" y="838200"/>
            <a:ext cx="48260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51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Direction 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4025900" cy="4876800"/>
          </a:xfrm>
        </p:spPr>
        <p:txBody>
          <a:bodyPr/>
          <a:lstStyle/>
          <a:p>
            <a:r>
              <a:rPr lang="en-US" dirty="0"/>
              <a:t>New random variable controls vertical movements</a:t>
            </a:r>
          </a:p>
          <a:p>
            <a:r>
              <a:rPr lang="en-US" dirty="0"/>
              <a:t>Initialize the obstacles</a:t>
            </a:r>
          </a:p>
          <a:p>
            <a:r>
              <a:rPr lang="en-US" dirty="0"/>
              <a:t>During the simulation</a:t>
            </a:r>
          </a:p>
          <a:p>
            <a:pPr lvl="1"/>
            <a:r>
              <a:rPr lang="en-US" dirty="0"/>
              <a:t>Move until boundary OR object collision is detected</a:t>
            </a:r>
          </a:p>
          <a:p>
            <a:pPr lvl="1"/>
            <a:r>
              <a:rPr lang="en-US" dirty="0"/>
              <a:t>Choose new direction (avoiding same direction as the obstacle/boundary)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235C-E559-440E-9134-712C319DD25D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00" y="1752600"/>
            <a:ext cx="48133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84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Obstacle Gauss-Markov</a:t>
            </a:r>
            <a:endParaRPr lang="en-US" dirty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Random Walk algorithm</a:t>
            </a:r>
          </a:p>
          <a:p>
            <a:pPr lvl="1"/>
            <a:r>
              <a:rPr lang="en-US" dirty="0"/>
              <a:t>Already 3D, no modifications needed</a:t>
            </a:r>
          </a:p>
          <a:p>
            <a:endParaRPr lang="en-US" dirty="0"/>
          </a:p>
          <a:p>
            <a:r>
              <a:rPr lang="en-US" dirty="0"/>
              <a:t>Initialize the obstacles</a:t>
            </a:r>
          </a:p>
          <a:p>
            <a:endParaRPr lang="en-US" dirty="0"/>
          </a:p>
          <a:p>
            <a:r>
              <a:rPr lang="en-US" dirty="0"/>
              <a:t>During the simulation</a:t>
            </a:r>
          </a:p>
          <a:p>
            <a:pPr lvl="1"/>
            <a:r>
              <a:rPr lang="en-US" dirty="0"/>
              <a:t>If collision is detected, change direction similarly as if it reached the boundary</a:t>
            </a:r>
          </a:p>
          <a:p>
            <a:pPr lvl="1"/>
            <a:r>
              <a:rPr lang="en-US" dirty="0"/>
              <a:t>Continue moving for the remaining time step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235C-E559-440E-9134-712C319DD25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4876800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Related Work</a:t>
            </a:r>
          </a:p>
          <a:p>
            <a:pPr>
              <a:buFont typeface="Wingdings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Mobility Models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ns-3 Classes</a:t>
            </a:r>
          </a:p>
          <a:p>
            <a:pPr>
              <a:buFont typeface="Wingdings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Results</a:t>
            </a:r>
          </a:p>
          <a:p>
            <a:pPr>
              <a:buFont typeface="Wingdings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487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ns3::RandomWalk3dMobilityModel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143000" y="1447800"/>
            <a:ext cx="6934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sz="2000" kern="0" dirty="0"/>
              <a:t>Create model with the helper class</a:t>
            </a:r>
          </a:p>
          <a:p>
            <a:pPr>
              <a:buFont typeface="Wingdings" charset="2"/>
              <a:buChar char="§"/>
            </a:pPr>
            <a:endParaRPr lang="en-US" sz="2000" kern="0" dirty="0"/>
          </a:p>
          <a:p>
            <a:pPr>
              <a:buFont typeface="Wingdings" charset="2"/>
              <a:buChar char="§"/>
            </a:pPr>
            <a:endParaRPr lang="en-US" sz="2000" kern="0" dirty="0"/>
          </a:p>
          <a:p>
            <a:pPr>
              <a:buFont typeface="Wingdings" charset="2"/>
              <a:buChar char="§"/>
            </a:pPr>
            <a:endParaRPr lang="en-US" sz="2000" kern="0" dirty="0"/>
          </a:p>
          <a:p>
            <a:pPr>
              <a:buFont typeface="Wingdings" charset="2"/>
              <a:buChar char="§"/>
            </a:pPr>
            <a:endParaRPr lang="en-US" sz="2000" kern="0" dirty="0"/>
          </a:p>
          <a:p>
            <a:pPr>
              <a:buFont typeface="Wingdings" charset="2"/>
              <a:buChar char="§"/>
            </a:pPr>
            <a:endParaRPr lang="en-US" sz="2000" dirty="0"/>
          </a:p>
          <a:p>
            <a:pPr>
              <a:buFont typeface="Wingdings" charset="2"/>
              <a:buChar char="§"/>
            </a:pPr>
            <a:endParaRPr lang="en-US" sz="2000" dirty="0"/>
          </a:p>
          <a:p>
            <a:pPr>
              <a:buFont typeface="Wingdings" charset="2"/>
              <a:buChar char="§"/>
            </a:pPr>
            <a:r>
              <a:rPr lang="en-US" sz="2000" dirty="0"/>
              <a:t>Add as many obstacles as needed</a:t>
            </a:r>
          </a:p>
          <a:p>
            <a:pPr>
              <a:buFont typeface="Wingdings" charset="2"/>
              <a:buChar char="§"/>
            </a:pPr>
            <a:endParaRPr lang="en-US" sz="2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100" y="2032000"/>
            <a:ext cx="8051800" cy="12446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400" y="4508500"/>
            <a:ext cx="75692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60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ns3::RandomDirection3dMobilityModel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143000" y="1447800"/>
            <a:ext cx="6934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sz="2000" kern="0" dirty="0"/>
              <a:t>Create model with the helper class</a:t>
            </a:r>
          </a:p>
          <a:p>
            <a:pPr>
              <a:buFont typeface="Wingdings" charset="2"/>
              <a:buChar char="§"/>
            </a:pPr>
            <a:endParaRPr lang="en-US" sz="2000" kern="0" dirty="0"/>
          </a:p>
          <a:p>
            <a:pPr>
              <a:buFont typeface="Wingdings" charset="2"/>
              <a:buChar char="§"/>
            </a:pPr>
            <a:endParaRPr lang="en-US" sz="2000" kern="0" dirty="0"/>
          </a:p>
          <a:p>
            <a:pPr>
              <a:buFont typeface="Wingdings" charset="2"/>
              <a:buChar char="§"/>
            </a:pPr>
            <a:endParaRPr lang="en-US" sz="2000" kern="0" dirty="0"/>
          </a:p>
          <a:p>
            <a:pPr>
              <a:buFont typeface="Wingdings" charset="2"/>
              <a:buChar char="§"/>
            </a:pPr>
            <a:endParaRPr lang="en-US" sz="2000" kern="0" dirty="0"/>
          </a:p>
          <a:p>
            <a:pPr>
              <a:buFont typeface="Wingdings" charset="2"/>
              <a:buChar char="§"/>
            </a:pPr>
            <a:endParaRPr lang="en-US" sz="2000" dirty="0"/>
          </a:p>
          <a:p>
            <a:pPr>
              <a:buFont typeface="Wingdings" charset="2"/>
              <a:buChar char="§"/>
            </a:pPr>
            <a:endParaRPr lang="en-US" sz="2000" dirty="0"/>
          </a:p>
          <a:p>
            <a:pPr>
              <a:buFont typeface="Wingdings" charset="2"/>
              <a:buChar char="§"/>
            </a:pPr>
            <a:r>
              <a:rPr lang="en-US" sz="2000" dirty="0"/>
              <a:t>Add as many obstacles as needed</a:t>
            </a:r>
          </a:p>
          <a:p>
            <a:pPr>
              <a:buFont typeface="Wingdings" charset="2"/>
              <a:buChar char="§"/>
            </a:pPr>
            <a:endParaRPr lang="en-US" sz="2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2057400"/>
            <a:ext cx="8064500" cy="9398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4572000"/>
            <a:ext cx="83693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4876800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Related Work</a:t>
            </a:r>
          </a:p>
          <a:p>
            <a:pPr>
              <a:buFont typeface="Wingdings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Mobility Models</a:t>
            </a:r>
          </a:p>
          <a:p>
            <a:pPr>
              <a:buFont typeface="Wingdings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ns-3 Classes</a:t>
            </a:r>
          </a:p>
          <a:p>
            <a:pPr>
              <a:buFont typeface="Wingdings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Results</a:t>
            </a:r>
          </a:p>
          <a:p>
            <a:pPr>
              <a:buFont typeface="Wingdings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ns3::</a:t>
            </a:r>
            <a:r>
              <a:rPr lang="pt-BR" dirty="0" err="1"/>
              <a:t>ObstacleGaussMarkovMobilityModel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143000" y="1447800"/>
            <a:ext cx="6934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sz="2000" kern="0" dirty="0"/>
              <a:t>Create model with the helper class</a:t>
            </a:r>
          </a:p>
          <a:p>
            <a:pPr>
              <a:buFont typeface="Wingdings" charset="2"/>
              <a:buChar char="§"/>
            </a:pPr>
            <a:endParaRPr lang="en-US" sz="2000" kern="0" dirty="0"/>
          </a:p>
          <a:p>
            <a:pPr>
              <a:buFont typeface="Wingdings" charset="2"/>
              <a:buChar char="§"/>
            </a:pPr>
            <a:endParaRPr lang="en-US" sz="2000" kern="0" dirty="0"/>
          </a:p>
          <a:p>
            <a:pPr>
              <a:buFont typeface="Wingdings" charset="2"/>
              <a:buChar char="§"/>
            </a:pPr>
            <a:endParaRPr lang="en-US" sz="2000" kern="0" dirty="0"/>
          </a:p>
          <a:p>
            <a:pPr>
              <a:buFont typeface="Wingdings" charset="2"/>
              <a:buChar char="§"/>
            </a:pPr>
            <a:endParaRPr lang="en-US" sz="2000" kern="0" dirty="0"/>
          </a:p>
          <a:p>
            <a:pPr>
              <a:buFont typeface="Wingdings" charset="2"/>
              <a:buChar char="§"/>
            </a:pPr>
            <a:endParaRPr lang="en-US" sz="2000" dirty="0"/>
          </a:p>
          <a:p>
            <a:pPr>
              <a:buFont typeface="Wingdings" charset="2"/>
              <a:buChar char="§"/>
            </a:pPr>
            <a:endParaRPr lang="en-US" sz="2000" dirty="0"/>
          </a:p>
          <a:p>
            <a:pPr>
              <a:buFont typeface="Wingdings" charset="2"/>
              <a:buChar char="§"/>
            </a:pPr>
            <a:r>
              <a:rPr lang="en-US" sz="2000" dirty="0"/>
              <a:t>Add as many obstacles as needed</a:t>
            </a:r>
          </a:p>
          <a:p>
            <a:pPr>
              <a:buFont typeface="Wingdings" charset="2"/>
              <a:buChar char="§"/>
            </a:pPr>
            <a:endParaRPr lang="en-US" sz="2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0" y="2057400"/>
            <a:ext cx="8928100" cy="11557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4572000"/>
            <a:ext cx="86741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69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ns3::Box</a:t>
            </a:r>
            <a:endParaRPr lang="en-US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Geometric calculation includes Z-axis calculations (not included originally)</a:t>
            </a:r>
          </a:p>
          <a:p>
            <a:r>
              <a:rPr lang="en-US" dirty="0"/>
              <a:t>Slab method used in gaming, i.e. projectile intersection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Box::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CalculateIntersection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/>
              <a:t>Input: current position and velocity vectors</a:t>
            </a:r>
          </a:p>
          <a:p>
            <a:pPr lvl="1"/>
            <a:r>
              <a:rPr lang="en-US" dirty="0"/>
              <a:t>Output: intersection position vector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Box::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WillCollide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/>
              <a:t>Input: current position and velocity vectors</a:t>
            </a:r>
          </a:p>
          <a:p>
            <a:pPr lvl="1"/>
            <a:r>
              <a:rPr lang="en-US" dirty="0"/>
              <a:t>Output: </a:t>
            </a:r>
            <a:r>
              <a:rPr lang="en-US" dirty="0" err="1"/>
              <a:t>boolean</a:t>
            </a:r>
            <a:r>
              <a:rPr lang="en-US" dirty="0"/>
              <a:t>, if node is in collision trajectory or not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235C-E559-440E-9134-712C319DD25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158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4876800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Related Work</a:t>
            </a:r>
          </a:p>
          <a:p>
            <a:pPr>
              <a:buFont typeface="Wingdings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Mobility Models</a:t>
            </a:r>
          </a:p>
          <a:p>
            <a:pPr>
              <a:buFont typeface="Wingdings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ns-3 Classes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Results</a:t>
            </a:r>
          </a:p>
          <a:p>
            <a:pPr>
              <a:buFont typeface="Wingdings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419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2600" y="1676400"/>
            <a:ext cx="5499100" cy="2779243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543800" cy="4876800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Boundaries: 300 x 300 x 200 (m)</a:t>
            </a:r>
          </a:p>
          <a:p>
            <a:pPr>
              <a:buFont typeface="Wingdings" charset="2"/>
              <a:buChar char="§"/>
            </a:pPr>
            <a:endParaRPr lang="en-US" dirty="0"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§"/>
            </a:pPr>
            <a:endParaRPr lang="en-US" dirty="0"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§"/>
            </a:pPr>
            <a:endParaRPr lang="en-US" dirty="0"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§"/>
            </a:pPr>
            <a:endParaRPr lang="en-US" dirty="0"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§"/>
            </a:pPr>
            <a:endParaRPr lang="en-US" dirty="0"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§"/>
            </a:pPr>
            <a:endParaRPr lang="en-US" dirty="0"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§"/>
            </a:pPr>
            <a:endParaRPr lang="en-US" dirty="0"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Obstacles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0900" y="5105400"/>
            <a:ext cx="5194300" cy="135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63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56375"/>
            <a:ext cx="2133600" cy="301625"/>
          </a:xfrm>
        </p:spPr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0" y="3200400"/>
            <a:ext cx="396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000" b="1" kern="0" dirty="0">
                <a:cs typeface="Times New Roman" panose="02020603050405020304" pitchFamily="18" charset="0"/>
              </a:rPr>
              <a:t>Random Direction 3D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202195" y="3200400"/>
            <a:ext cx="396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000" b="1" kern="0" dirty="0">
                <a:cs typeface="Times New Roman" panose="02020603050405020304" pitchFamily="18" charset="0"/>
              </a:rPr>
              <a:t>Obstacle Gauss-Markov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181600" y="0"/>
            <a:ext cx="396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000" b="1" kern="0" dirty="0">
                <a:cs typeface="Times New Roman" panose="02020603050405020304" pitchFamily="18" charset="0"/>
              </a:rPr>
              <a:t>Random Walk 3D (distance)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3962400" cy="533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cs typeface="Times New Roman" panose="02020603050405020304" pitchFamily="18" charset="0"/>
              </a:rPr>
              <a:t>Random Walk 3D (time)</a:t>
            </a:r>
          </a:p>
        </p:txBody>
      </p:sp>
      <p:pic>
        <p:nvPicPr>
          <p:cNvPr id="3" name="Online Media 2" descr="Random Walk (time mode) 3D with obstacle">
            <a:hlinkClick r:id="" action="ppaction://media"/>
            <a:extLst>
              <a:ext uri="{FF2B5EF4-FFF2-40B4-BE49-F238E27FC236}">
                <a16:creationId xmlns:a16="http://schemas.microsoft.com/office/drawing/2014/main" id="{D0E87034-8EAA-314C-BA5E-013456A2ED6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-230748" y="381000"/>
            <a:ext cx="4855221" cy="2743200"/>
          </a:xfrm>
          <a:prstGeom prst="rect">
            <a:avLst/>
          </a:prstGeom>
        </p:spPr>
      </p:pic>
      <p:pic>
        <p:nvPicPr>
          <p:cNvPr id="5" name="Online Media 4" descr="Random Walk (distance mode) 3D with obstacle">
            <a:hlinkClick r:id="" action="ppaction://media"/>
            <a:extLst>
              <a:ext uri="{FF2B5EF4-FFF2-40B4-BE49-F238E27FC236}">
                <a16:creationId xmlns:a16="http://schemas.microsoft.com/office/drawing/2014/main" id="{80D2CBD6-5CDD-DC47-BD76-D3B096275CF3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8"/>
          <a:stretch>
            <a:fillRect/>
          </a:stretch>
        </p:blipFill>
        <p:spPr>
          <a:xfrm>
            <a:off x="4593581" y="381000"/>
            <a:ext cx="4855221" cy="2743200"/>
          </a:xfrm>
          <a:prstGeom prst="rect">
            <a:avLst/>
          </a:prstGeom>
        </p:spPr>
      </p:pic>
      <p:pic>
        <p:nvPicPr>
          <p:cNvPr id="14" name="Online Media 13" descr="Random Direction 3D with obstacle">
            <a:hlinkClick r:id="" action="ppaction://media"/>
            <a:extLst>
              <a:ext uri="{FF2B5EF4-FFF2-40B4-BE49-F238E27FC236}">
                <a16:creationId xmlns:a16="http://schemas.microsoft.com/office/drawing/2014/main" id="{091CFB36-368C-8947-A40E-056E183F07C4}"/>
              </a:ext>
            </a:extLst>
          </p:cNvPr>
          <p:cNvPicPr>
            <a:picLocks noRot="1" noChangeAspect="1"/>
          </p:cNvPicPr>
          <p:nvPr>
            <a:videoFile r:link="rId3"/>
          </p:nvPr>
        </p:nvPicPr>
        <p:blipFill>
          <a:blip r:embed="rId9"/>
          <a:stretch>
            <a:fillRect/>
          </a:stretch>
        </p:blipFill>
        <p:spPr>
          <a:xfrm>
            <a:off x="-505667" y="3642541"/>
            <a:ext cx="5128067" cy="2897358"/>
          </a:xfrm>
          <a:prstGeom prst="rect">
            <a:avLst/>
          </a:prstGeom>
        </p:spPr>
      </p:pic>
      <p:pic>
        <p:nvPicPr>
          <p:cNvPr id="15" name="Online Media 14" descr="Gauss-Markov with obstacle">
            <a:hlinkClick r:id="" action="ppaction://media"/>
            <a:extLst>
              <a:ext uri="{FF2B5EF4-FFF2-40B4-BE49-F238E27FC236}">
                <a16:creationId xmlns:a16="http://schemas.microsoft.com/office/drawing/2014/main" id="{21B9CE7E-8DBE-8D49-949A-F43877C92A4D}"/>
              </a:ext>
            </a:extLst>
          </p:cNvPr>
          <p:cNvPicPr>
            <a:picLocks noRot="1" noChangeAspect="1"/>
          </p:cNvPicPr>
          <p:nvPr>
            <a:videoFile r:link="rId4"/>
          </p:nvPr>
        </p:nvPicPr>
        <p:blipFill>
          <a:blip r:embed="rId10"/>
          <a:stretch>
            <a:fillRect/>
          </a:stretch>
        </p:blipFill>
        <p:spPr>
          <a:xfrm>
            <a:off x="4626519" y="3642541"/>
            <a:ext cx="5128067" cy="289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1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25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31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video>
              <p:cMediaNode vol="80000">
                <p:cTn id="37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2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collisions with the obstacles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199" y="6553199"/>
            <a:ext cx="2267663" cy="336944"/>
          </a:xfrm>
        </p:spPr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533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cs typeface="Times New Roman" panose="02020603050405020304" pitchFamily="18" charset="0"/>
              </a:rPr>
              <a:t>No obstacle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876800" y="1600200"/>
            <a:ext cx="396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cs typeface="Times New Roman" panose="02020603050405020304" pitchFamily="18" charset="0"/>
              </a:rPr>
              <a:t>With obstacles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2438400"/>
            <a:ext cx="3657600" cy="27432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6800" y="243840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99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Packet Delivery Ratio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199" y="6553199"/>
            <a:ext cx="2267663" cy="336944"/>
          </a:xfrm>
        </p:spPr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533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cs typeface="Times New Roman" panose="02020603050405020304" pitchFamily="18" charset="0"/>
              </a:rPr>
              <a:t>No obstacle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876800" y="1600200"/>
            <a:ext cx="396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cs typeface="Times New Roman" panose="02020603050405020304" pitchFamily="18" charset="0"/>
              </a:rPr>
              <a:t>With obstacles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2438400"/>
            <a:ext cx="3657600" cy="27432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6800" y="243840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66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Hop 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199" y="6553199"/>
            <a:ext cx="2267663" cy="336944"/>
          </a:xfrm>
        </p:spPr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533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cs typeface="Times New Roman" panose="02020603050405020304" pitchFamily="18" charset="0"/>
              </a:rPr>
              <a:t>No obstacle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876800" y="1600200"/>
            <a:ext cx="396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cs typeface="Times New Roman" panose="02020603050405020304" pitchFamily="18" charset="0"/>
              </a:rPr>
              <a:t>With obstacles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2438400"/>
            <a:ext cx="3657600" cy="27432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6800" y="243840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15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4876800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Related Work</a:t>
            </a:r>
          </a:p>
          <a:p>
            <a:pPr>
              <a:buFont typeface="Wingdings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Mobility Models</a:t>
            </a:r>
          </a:p>
          <a:p>
            <a:pPr>
              <a:buFont typeface="Wingdings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ns-3 Classes</a:t>
            </a:r>
          </a:p>
          <a:p>
            <a:pPr>
              <a:buFont typeface="Wingdings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Results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955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Expanded three mobility models to consider 3 dimensions, and obstacles in simulations with moving nodes</a:t>
            </a:r>
          </a:p>
          <a:p>
            <a:r>
              <a:rPr lang="en-US" dirty="0"/>
              <a:t>Allows fast prototyping, eliminating the need to learn an external tool to obtain trajectory in such cases</a:t>
            </a:r>
          </a:p>
          <a:p>
            <a:r>
              <a:rPr lang="en-US" dirty="0"/>
              <a:t>Results demonstrate the deteriorating effect each mobility has when obstacles are considered</a:t>
            </a:r>
          </a:p>
          <a:p>
            <a:r>
              <a:rPr lang="en-US" dirty="0"/>
              <a:t>Future work:</a:t>
            </a:r>
          </a:p>
          <a:p>
            <a:pPr lvl="1"/>
            <a:r>
              <a:rPr lang="en-US" dirty="0"/>
              <a:t>More complex mobility models</a:t>
            </a:r>
          </a:p>
          <a:p>
            <a:pPr lvl="1"/>
            <a:r>
              <a:rPr lang="en-US" dirty="0"/>
              <a:t>Integrate with buildings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235C-E559-440E-9134-712C319DD25D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33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4876800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Related Work</a:t>
            </a:r>
          </a:p>
          <a:p>
            <a:pPr>
              <a:buFont typeface="Wingdings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Mobility Models</a:t>
            </a:r>
          </a:p>
          <a:p>
            <a:pPr>
              <a:buFont typeface="Wingdings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ns-3 Classes</a:t>
            </a:r>
          </a:p>
          <a:p>
            <a:pPr>
              <a:buFont typeface="Wingdings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Results</a:t>
            </a:r>
          </a:p>
          <a:p>
            <a:pPr>
              <a:buFont typeface="Wingdings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49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24800" cy="4876800"/>
          </a:xfrm>
        </p:spPr>
        <p:txBody>
          <a:bodyPr/>
          <a:lstStyle/>
          <a:p>
            <a:pPr>
              <a:buFont typeface="Wingdings" charset="2"/>
              <a:buChar char="§"/>
            </a:pP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/>
              <a:t>Project website: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http://www.cse.unr.edu/~regis/ns-3/</a:t>
            </a:r>
            <a:r>
              <a:rPr lang="en-US" dirty="0"/>
              <a:t> </a:t>
            </a:r>
          </a:p>
          <a:p>
            <a:pPr>
              <a:buFont typeface="Wingdings" charset="2"/>
              <a:buChar char="§"/>
            </a:pP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/>
              <a:t>Source-code on GitHub: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https://github.com/regisin/ns-3-obstacles</a:t>
            </a:r>
            <a:endParaRPr lang="en-US" dirty="0"/>
          </a:p>
          <a:p>
            <a:pPr>
              <a:buFont typeface="Wingdings" charset="2"/>
              <a:buChar char="§"/>
            </a:pPr>
            <a:endParaRPr lang="en-US" dirty="0"/>
          </a:p>
          <a:p>
            <a:pPr>
              <a:buFont typeface="Wingdings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14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553325" cy="4876800"/>
          </a:xfrm>
        </p:spPr>
        <p:txBody>
          <a:bodyPr/>
          <a:lstStyle/>
          <a:p>
            <a:pPr marL="0" indent="0">
              <a:buNone/>
            </a:pP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research</a:t>
            </a:r>
            <a:r>
              <a:rPr lang="pt-BR" dirty="0"/>
              <a:t> </a:t>
            </a:r>
            <a:r>
              <a:rPr lang="pt-BR" dirty="0" err="1"/>
              <a:t>was</a:t>
            </a:r>
            <a:r>
              <a:rPr lang="pt-BR" dirty="0"/>
              <a:t> </a:t>
            </a:r>
            <a:r>
              <a:rPr lang="pt-BR" dirty="0" err="1"/>
              <a:t>supported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National</a:t>
            </a:r>
            <a:r>
              <a:rPr lang="pt-BR" dirty="0"/>
              <a:t> Science Foundation, </a:t>
            </a:r>
            <a:r>
              <a:rPr lang="pt-BR" dirty="0" err="1"/>
              <a:t>Partnership</a:t>
            </a:r>
            <a:r>
              <a:rPr lang="pt-BR" dirty="0"/>
              <a:t> for </a:t>
            </a:r>
            <a:r>
              <a:rPr lang="pt-BR" dirty="0" err="1"/>
              <a:t>Innovation</a:t>
            </a:r>
            <a:r>
              <a:rPr lang="pt-BR" dirty="0"/>
              <a:t> </a:t>
            </a:r>
            <a:r>
              <a:rPr lang="pt-BR" dirty="0" err="1"/>
              <a:t>Program</a:t>
            </a:r>
            <a:r>
              <a:rPr lang="pt-BR" dirty="0"/>
              <a:t>, Grant No. 1430328 </a:t>
            </a:r>
            <a:r>
              <a:rPr lang="pt-BR" dirty="0" err="1"/>
              <a:t>and</a:t>
            </a:r>
            <a:r>
              <a:rPr lang="pt-BR" dirty="0"/>
              <a:t> CAPES </a:t>
            </a:r>
            <a:r>
              <a:rPr lang="pt-BR" dirty="0" err="1"/>
              <a:t>Brazil</a:t>
            </a:r>
            <a:r>
              <a:rPr lang="pt-BR" dirty="0"/>
              <a:t> 13184-13-0.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98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A42308-F9D6-469D-A4E2-91C14168A14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25146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Franklin Gothic Book" pitchFamily="34" charset="0"/>
                <a:ea typeface="+mj-ea"/>
                <a:cs typeface="+mj-cs"/>
              </a:defRPr>
            </a:lvl1pPr>
            <a:lvl2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 You!</a:t>
            </a:r>
          </a:p>
        </p:txBody>
      </p:sp>
    </p:spTree>
    <p:extLst>
      <p:ext uri="{BB962C8B-B14F-4D97-AF65-F5344CB8AC3E}">
        <p14:creationId xmlns:p14="http://schemas.microsoft.com/office/powerpoint/2010/main" val="1372946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Unmanned Aerial Vehicles (UAV) network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143000" y="1447800"/>
            <a:ext cx="3733800" cy="4953000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b="1"/>
              <a:t>Ad hoc</a:t>
            </a:r>
            <a:r>
              <a:rPr lang="en-US"/>
              <a:t>: Collection of nodes communicating with each other independent of a central infrastructure. </a:t>
            </a:r>
          </a:p>
          <a:p>
            <a:pPr>
              <a:buFont typeface="Wingdings" charset="2"/>
              <a:buChar char="§"/>
            </a:pPr>
            <a:r>
              <a:rPr lang="en-US" b="1"/>
              <a:t>Multihop:</a:t>
            </a:r>
            <a:r>
              <a:rPr lang="en-US"/>
              <a:t> Data traverses through multiple nodes </a:t>
            </a:r>
          </a:p>
          <a:p>
            <a:pPr>
              <a:buFont typeface="Wingdings" charset="2"/>
              <a:buChar char="§"/>
            </a:pPr>
            <a:r>
              <a:rPr lang="en-US"/>
              <a:t>Applications include emergency radio networks in disaster zones, traffic monitoring, and military (ISTAR) missions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0600" y="2967425"/>
            <a:ext cx="4204991" cy="34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3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Mobility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Defines how the movements of a node will change over time</a:t>
            </a:r>
          </a:p>
          <a:p>
            <a:r>
              <a:rPr lang="en-US"/>
              <a:t>Most models assume movements in a 2D plane</a:t>
            </a:r>
          </a:p>
          <a:p>
            <a:r>
              <a:rPr lang="en-US"/>
              <a:t>Different models account for different characteristics: randomness, dependence on previous movement, movement restrictions</a:t>
            </a:r>
          </a:p>
          <a:p>
            <a:r>
              <a:rPr lang="en-US"/>
              <a:t>Examples: Random Walk, Random Direction, Gauss-Markov, Paparazzi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235C-E559-440E-9134-712C319DD25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4876800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Related Work</a:t>
            </a:r>
          </a:p>
          <a:p>
            <a:pPr>
              <a:buFont typeface="Wingdings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Mobility Models</a:t>
            </a:r>
          </a:p>
          <a:p>
            <a:pPr>
              <a:buFont typeface="Wingdings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ns-3 Classes</a:t>
            </a:r>
          </a:p>
          <a:p>
            <a:pPr>
              <a:buFont typeface="Wingdings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Results</a:t>
            </a:r>
          </a:p>
          <a:p>
            <a:pPr>
              <a:buFont typeface="Wingdings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233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Urban environment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Nevada’s drone test site</a:t>
            </a:r>
          </a:p>
          <a:p>
            <a:endParaRPr lang="en-US"/>
          </a:p>
          <a:p>
            <a:r>
              <a:rPr lang="en-US"/>
              <a:t>UAVs agility allows it quickly change direction</a:t>
            </a:r>
          </a:p>
          <a:p>
            <a:endParaRPr lang="en-US"/>
          </a:p>
          <a:p>
            <a:r>
              <a:rPr lang="en-US"/>
              <a:t>Fast prototyping heterogeneous ad hoc networks</a:t>
            </a:r>
          </a:p>
          <a:p>
            <a:endParaRPr lang="en-US"/>
          </a:p>
          <a:p>
            <a:r>
              <a:rPr lang="en-US"/>
              <a:t>Initially developed for another work in preventing jamming attacks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235C-E559-440E-9134-712C319DD25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Mobility models that allow agile movements in three dimensions</a:t>
            </a:r>
          </a:p>
          <a:p>
            <a:pPr lvl="1"/>
            <a:r>
              <a:rPr lang="en-US" dirty="0"/>
              <a:t>Extend existing models: random walk, and random direction, Gauss-Markov</a:t>
            </a:r>
          </a:p>
          <a:p>
            <a:r>
              <a:rPr lang="en-US" dirty="0"/>
              <a:t>Add the ability to avoid collision with the obstacles in 3D</a:t>
            </a:r>
          </a:p>
          <a:p>
            <a:pPr lvl="1"/>
            <a:r>
              <a:rPr lang="en-US" dirty="0"/>
              <a:t>Allow simulations with multiple obstacles</a:t>
            </a:r>
          </a:p>
          <a:p>
            <a:pPr lvl="1"/>
            <a:r>
              <a:rPr lang="en-US" dirty="0"/>
              <a:t>Nodes reflect/bounce similarly when they reach the boundaries</a:t>
            </a:r>
          </a:p>
          <a:p>
            <a:r>
              <a:rPr lang="en-US" dirty="0"/>
              <a:t>Investigate the effect objects can cause in ad hoc networks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235C-E559-440E-9134-712C319DD25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8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4876800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Related Work</a:t>
            </a:r>
          </a:p>
          <a:p>
            <a:pPr>
              <a:buFont typeface="Wingdings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Mobility Models</a:t>
            </a:r>
          </a:p>
          <a:p>
            <a:pPr>
              <a:buFont typeface="Wingdings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ns-3 Classes</a:t>
            </a:r>
          </a:p>
          <a:p>
            <a:pPr>
              <a:buFont typeface="Wingdings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Results</a:t>
            </a:r>
          </a:p>
          <a:p>
            <a:pPr>
              <a:buFont typeface="Wingdings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739218"/>
      </p:ext>
    </p:extLst>
  </p:cSld>
  <p:clrMapOvr>
    <a:masterClrMapping/>
  </p:clrMapOvr>
</p:sld>
</file>

<file path=ppt/theme/theme1.xml><?xml version="1.0" encoding="utf-8"?>
<a:theme xmlns:a="http://schemas.openxmlformats.org/drawingml/2006/main" name="UNR-Landscape">
  <a:themeElements>
    <a:clrScheme name="2_UNR-landscap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UNR-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UNR-landscap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UNR-landscap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UNR-landscap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UNR-landscap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UNR-landscap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UNR-landscap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UNR-landscap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UNR-landscap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UNR-landscap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UNR-landscap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UNR-landscap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UNR-Landscape</Template>
  <TotalTime>5946</TotalTime>
  <Words>901</Words>
  <Application>Microsoft Macintosh PowerPoint</Application>
  <PresentationFormat>On-screen Show (4:3)</PresentationFormat>
  <Paragraphs>251</Paragraphs>
  <Slides>32</Slides>
  <Notes>10</Notes>
  <HiddenSlides>0</HiddenSlides>
  <MMClips>4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Courier</vt:lpstr>
      <vt:lpstr>LucidaGrande</vt:lpstr>
      <vt:lpstr>Times New Roman</vt:lpstr>
      <vt:lpstr>Wingdings</vt:lpstr>
      <vt:lpstr>UNR-Landscape</vt:lpstr>
      <vt:lpstr>Implementation of 3D Obstacle Compliant Mobility Models in ns-3</vt:lpstr>
      <vt:lpstr>Outline</vt:lpstr>
      <vt:lpstr>Outline</vt:lpstr>
      <vt:lpstr>Unmanned Aerial Vehicles (UAV) network</vt:lpstr>
      <vt:lpstr>Mobility model</vt:lpstr>
      <vt:lpstr>Outline</vt:lpstr>
      <vt:lpstr>Urban environment challenge</vt:lpstr>
      <vt:lpstr>Objectives</vt:lpstr>
      <vt:lpstr>Outline</vt:lpstr>
      <vt:lpstr>Existing models</vt:lpstr>
      <vt:lpstr>Outline</vt:lpstr>
      <vt:lpstr>Scope of work</vt:lpstr>
      <vt:lpstr>General block diagram</vt:lpstr>
      <vt:lpstr>Random Walk 3D</vt:lpstr>
      <vt:lpstr>Random Direction 3D</vt:lpstr>
      <vt:lpstr>Obstacle Gauss-Markov</vt:lpstr>
      <vt:lpstr>Outline</vt:lpstr>
      <vt:lpstr>ns3::RandomWalk3dMobilityModel</vt:lpstr>
      <vt:lpstr>ns3::RandomDirection3dMobilityModel</vt:lpstr>
      <vt:lpstr>ns3::ObstacleGaussMarkovMobilityModel</vt:lpstr>
      <vt:lpstr>ns3::Box</vt:lpstr>
      <vt:lpstr>Outline</vt:lpstr>
      <vt:lpstr>Simulation Parameters</vt:lpstr>
      <vt:lpstr>PowerPoint Presentation</vt:lpstr>
      <vt:lpstr>Number of collisions with the obstacles</vt:lpstr>
      <vt:lpstr>Control Packet Delivery Ratio</vt:lpstr>
      <vt:lpstr>Hop count</vt:lpstr>
      <vt:lpstr>Outline</vt:lpstr>
      <vt:lpstr>Conclusion and Future Work</vt:lpstr>
      <vt:lpstr>External links</vt:lpstr>
      <vt:lpstr>Acknowledgement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</dc:creator>
  <cp:lastModifiedBy>Paulo Regis</cp:lastModifiedBy>
  <cp:revision>151</cp:revision>
  <cp:lastPrinted>2015-08-21T20:51:16Z</cp:lastPrinted>
  <dcterms:created xsi:type="dcterms:W3CDTF">2014-09-19T19:46:11Z</dcterms:created>
  <dcterms:modified xsi:type="dcterms:W3CDTF">2021-04-15T23:28:12Z</dcterms:modified>
</cp:coreProperties>
</file>