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2964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28440" cy="34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65809" y="0"/>
            <a:ext cx="4028440" cy="34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337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120" cy="30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694"/>
            <a:ext cx="4028440" cy="34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65809" y="6513694"/>
            <a:ext cx="4028440" cy="34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120" cy="30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025f8e94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6" name="Google Shape;166;g4025f8e94c_0_17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4025f8e94c_0_17:notes"/>
          <p:cNvSpPr txBox="1">
            <a:spLocks noGrp="1"/>
          </p:cNvSpPr>
          <p:nvPr>
            <p:ph type="sldNum" idx="12"/>
          </p:nvPr>
        </p:nvSpPr>
        <p:spPr>
          <a:xfrm>
            <a:off x="5265809" y="6513694"/>
            <a:ext cx="4028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120" cy="308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f4e4f95a_0_19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ff4e4f95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025f8e94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g4025f8e94c_0_10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4025f8e94c_0_10:notes"/>
          <p:cNvSpPr txBox="1">
            <a:spLocks noGrp="1"/>
          </p:cNvSpPr>
          <p:nvPr>
            <p:ph type="sldNum" idx="12"/>
          </p:nvPr>
        </p:nvSpPr>
        <p:spPr>
          <a:xfrm>
            <a:off x="5265809" y="6513694"/>
            <a:ext cx="4028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ff4e4f95a_0_37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3ff4e4f95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025f8e94c_0_38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4025f8e94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f4e4f95a_0_103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3ff4e4f95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ff4e4f95a_0_144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ff4e4f95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ff4e4f95a_0_139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3ff4e4f95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f4e4f95a_0_134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ff4e4f95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120" cy="308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:notes"/>
          <p:cNvSpPr txBox="1">
            <a:spLocks noGrp="1"/>
          </p:cNvSpPr>
          <p:nvPr>
            <p:ph type="sldNum" idx="12"/>
          </p:nvPr>
        </p:nvSpPr>
        <p:spPr>
          <a:xfrm>
            <a:off x="5265809" y="6513694"/>
            <a:ext cx="4028440" cy="34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025f8e94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g4025f8e94c_0_31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4025f8e94c_0_31:notes"/>
          <p:cNvSpPr txBox="1">
            <a:spLocks noGrp="1"/>
          </p:cNvSpPr>
          <p:nvPr>
            <p:ph type="sldNum" idx="12"/>
          </p:nvPr>
        </p:nvSpPr>
        <p:spPr>
          <a:xfrm>
            <a:off x="5265809" y="6513694"/>
            <a:ext cx="4028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025f8e94c_0_44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4025f8e94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120" cy="308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25f8e94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g4025f8e94c_0_3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4025f8e94c_0_3:notes"/>
          <p:cNvSpPr txBox="1">
            <a:spLocks noGrp="1"/>
          </p:cNvSpPr>
          <p:nvPr>
            <p:ph type="sldNum" idx="12"/>
          </p:nvPr>
        </p:nvSpPr>
        <p:spPr>
          <a:xfrm>
            <a:off x="5265809" y="6513694"/>
            <a:ext cx="4028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120" cy="308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ff4e4f95a_0_0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ff4e4f9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ff4e4f95a_0_84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ff4e4f95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025f8e94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g4025f8e94c_0_24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4025f8e94c_0_24:notes"/>
          <p:cNvSpPr txBox="1">
            <a:spLocks noGrp="1"/>
          </p:cNvSpPr>
          <p:nvPr>
            <p:ph type="sldNum" idx="12"/>
          </p:nvPr>
        </p:nvSpPr>
        <p:spPr>
          <a:xfrm>
            <a:off x="5265809" y="6513694"/>
            <a:ext cx="4028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120" cy="3085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f4e4f95a_0_56:notes"/>
          <p:cNvSpPr txBox="1">
            <a:spLocks noGrp="1"/>
          </p:cNvSpPr>
          <p:nvPr>
            <p:ph type="body" idx="1"/>
          </p:nvPr>
        </p:nvSpPr>
        <p:spPr>
          <a:xfrm>
            <a:off x="929640" y="3258019"/>
            <a:ext cx="7437000" cy="30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ff4e4f95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33700" y="514350"/>
            <a:ext cx="3429000" cy="257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 descr="Panoramic From Rood2-TDD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38600"/>
            <a:ext cx="9144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52400" y="19050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52400" y="33528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 descr="blue strip co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04262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 descr="blue strip copy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"/>
          <a:stretch/>
        </p:blipFill>
        <p:spPr>
          <a:xfrm>
            <a:off x="0" y="6556375"/>
            <a:ext cx="9107424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 descr="Nevada_Master_stack_slogan_4c large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3924" y="356921"/>
            <a:ext cx="1790646" cy="1324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552700" y="38100"/>
            <a:ext cx="4876800" cy="7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899819" y="2186781"/>
            <a:ext cx="5745163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56419" y="129382"/>
            <a:ext cx="5745163" cy="6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−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41910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648200" y="1447800"/>
            <a:ext cx="41910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533400" y="60960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 descr="blue strip copy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04262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blue strip copy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75" y="6480175"/>
            <a:ext cx="9104262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 descr="Nevada_N"/>
          <p:cNvPicPr preferRelativeResize="0"/>
          <p:nvPr/>
        </p:nvPicPr>
        <p:blipFill rotWithShape="1">
          <a:blip r:embed="rId1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1" y="98426"/>
            <a:ext cx="1065066" cy="10650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152400" y="6556775"/>
            <a:ext cx="150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VTC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201</a:t>
            </a:r>
            <a:r>
              <a:rPr lang="en-US">
                <a:solidFill>
                  <a:schemeClr val="lt1"/>
                </a:solidFill>
              </a:rPr>
              <a:t>8 Fall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2057400" y="6550223"/>
            <a:ext cx="5410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 Regis, </a:t>
            </a:r>
            <a:r>
              <a:rPr lang="en-US">
                <a:solidFill>
                  <a:schemeClr val="lt1"/>
                </a:solidFill>
              </a:rPr>
              <a:t>A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Patra, S Sengupta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219201" y="0"/>
            <a:ext cx="693419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Unmanned Aerial Vehicles Positioning Scheme for First-responders in a Dynamic Area of Interest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152400" y="1905000"/>
            <a:ext cx="8763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Unmanned Aerial Vehicles Positioning Scheme for First-responders in a Dynamic Area of Interest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74019" y="3505200"/>
            <a:ext cx="899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 Alexandre Regis, </a:t>
            </a:r>
            <a:r>
              <a:rPr lang="en-US" sz="2200"/>
              <a:t>Amar Nath Patra</a:t>
            </a:r>
            <a:r>
              <a:rPr lang="en-US" sz="2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Shamik Sengupta</a:t>
            </a:r>
            <a:endParaRPr sz="2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1295400" y="1447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FF0000"/>
                </a:solidFill>
              </a:rPr>
              <a:t>Positioning mechanism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imulation</a:t>
            </a:r>
            <a:r>
              <a:rPr lang="en-US" sz="2800"/>
              <a:t> and 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esults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972675"/>
            <a:ext cx="4581104" cy="58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9704" y="990600"/>
            <a:ext cx="4181897" cy="228384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4961900" y="3792225"/>
            <a:ext cx="38772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Complexity is linear:</a:t>
            </a:r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825" y="4205475"/>
            <a:ext cx="2745650" cy="4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Behind the scenes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600" y="1371600"/>
            <a:ext cx="2454824" cy="227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0213" y="1187100"/>
            <a:ext cx="2744025" cy="27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800" y="1188720"/>
            <a:ext cx="2744025" cy="27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0800" y="3981174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2968" y="3975249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" y="3977640"/>
            <a:ext cx="2743200" cy="274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5"/>
          <p:cNvCxnSpPr/>
          <p:nvPr/>
        </p:nvCxnSpPr>
        <p:spPr>
          <a:xfrm rot="10800000" flipH="1">
            <a:off x="2735824" y="2499338"/>
            <a:ext cx="408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5"/>
          <p:cNvCxnSpPr/>
          <p:nvPr/>
        </p:nvCxnSpPr>
        <p:spPr>
          <a:xfrm rot="10800000" flipH="1">
            <a:off x="6012424" y="2499338"/>
            <a:ext cx="4086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5"/>
          <p:cNvCxnSpPr/>
          <p:nvPr/>
        </p:nvCxnSpPr>
        <p:spPr>
          <a:xfrm rot="-5400000" flipH="1">
            <a:off x="7460224" y="3870938"/>
            <a:ext cx="408600" cy="87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5"/>
          <p:cNvCxnSpPr/>
          <p:nvPr/>
        </p:nvCxnSpPr>
        <p:spPr>
          <a:xfrm flipH="1">
            <a:off x="5936224" y="5242538"/>
            <a:ext cx="408600" cy="87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5"/>
          <p:cNvCxnSpPr/>
          <p:nvPr/>
        </p:nvCxnSpPr>
        <p:spPr>
          <a:xfrm flipH="1">
            <a:off x="2812024" y="5242538"/>
            <a:ext cx="408600" cy="8700"/>
          </a:xfrm>
          <a:prstGeom prst="straightConnector1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1295400" y="1447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Positioning mechanism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rgbClr val="FF0000"/>
                </a:solidFill>
              </a:rPr>
              <a:t>S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imulation</a:t>
            </a:r>
            <a:r>
              <a:rPr lang="en-US" sz="2800">
                <a:solidFill>
                  <a:srgbClr val="FF0000"/>
                </a:solidFill>
              </a:rPr>
              <a:t> and r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esults</a:t>
            </a:r>
            <a:endParaRPr>
              <a:solidFill>
                <a:srgbClr val="FF0000"/>
              </a:solidFill>
            </a:endParaRPr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indicators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1"/>
          </p:nvPr>
        </p:nvSpPr>
        <p:spPr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Benchmark</a:t>
            </a:r>
            <a:r>
              <a:rPr lang="en-US"/>
              <a:t>: hexagonal tiling circle packing algorithm (highest density with no overlapping)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b="1"/>
              <a:t>Number of nodes</a:t>
            </a:r>
            <a:r>
              <a:rPr lang="en-US"/>
              <a:t>: size of the solution yielded by the algorithms</a:t>
            </a:r>
            <a:endParaRPr/>
          </a:p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b="1"/>
              <a:t>Uncovered area</a:t>
            </a:r>
            <a:r>
              <a:rPr lang="en-US"/>
              <a:t>: areas in the AoI that are uncovered by the solution. The benchmark allows gaps between nodes, while our method guarantees this to be zero</a:t>
            </a:r>
            <a:endParaRPr/>
          </a:p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b="1"/>
              <a:t>Wasted coverage</a:t>
            </a:r>
            <a:r>
              <a:rPr lang="en-US"/>
              <a:t>: the total area covered by the solution and not contained in the AoI</a:t>
            </a:r>
            <a:endParaRPr/>
          </a:p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b="1"/>
              <a:t>Time to compute</a:t>
            </a:r>
            <a:r>
              <a:rPr lang="en-US"/>
              <a:t>: time taken to compute the solution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Parameters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1224597"/>
            <a:ext cx="6057700" cy="191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307800" y="3276600"/>
            <a:ext cx="853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Varying the AoI                                              Varying the EXC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55675"/>
            <a:ext cx="4460752" cy="13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9991" y="4255675"/>
            <a:ext cx="4394010" cy="13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5754" y="330503"/>
            <a:ext cx="5643449" cy="30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5747" y="3393750"/>
            <a:ext cx="5643449" cy="307526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7410675" y="1434175"/>
            <a:ext cx="1581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AoI</a:t>
            </a:r>
            <a:endParaRPr sz="2400"/>
          </a:p>
        </p:txBody>
      </p:sp>
      <p:sp>
        <p:nvSpPr>
          <p:cNvPr id="232" name="Google Shape;232;p29"/>
          <p:cNvSpPr txBox="1"/>
          <p:nvPr/>
        </p:nvSpPr>
        <p:spPr>
          <a:xfrm>
            <a:off x="7410675" y="4503438"/>
            <a:ext cx="1581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Exc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7410675" y="1434175"/>
            <a:ext cx="1581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AoI</a:t>
            </a:r>
            <a:endParaRPr sz="2400"/>
          </a:p>
        </p:txBody>
      </p:sp>
      <p:sp>
        <p:nvSpPr>
          <p:cNvPr id="239" name="Google Shape;239;p30"/>
          <p:cNvSpPr txBox="1"/>
          <p:nvPr/>
        </p:nvSpPr>
        <p:spPr>
          <a:xfrm>
            <a:off x="7410675" y="4503438"/>
            <a:ext cx="1581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Exc</a:t>
            </a:r>
            <a:endParaRPr sz="2400"/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90" b="1700"/>
          <a:stretch/>
        </p:blipFill>
        <p:spPr>
          <a:xfrm>
            <a:off x="1575754" y="330503"/>
            <a:ext cx="5643450" cy="30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03" b="1503"/>
          <a:stretch/>
        </p:blipFill>
        <p:spPr>
          <a:xfrm>
            <a:off x="1575747" y="3393750"/>
            <a:ext cx="5643450" cy="307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7410675" y="1434175"/>
            <a:ext cx="1581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AoI</a:t>
            </a:r>
            <a:endParaRPr sz="2400"/>
          </a:p>
        </p:txBody>
      </p:sp>
      <p:sp>
        <p:nvSpPr>
          <p:cNvPr id="248" name="Google Shape;248;p31"/>
          <p:cNvSpPr txBox="1"/>
          <p:nvPr/>
        </p:nvSpPr>
        <p:spPr>
          <a:xfrm>
            <a:off x="7410675" y="4503438"/>
            <a:ext cx="1581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Exc</a:t>
            </a:r>
            <a:endParaRPr sz="2400"/>
          </a:p>
        </p:txBody>
      </p:sp>
      <p:pic>
        <p:nvPicPr>
          <p:cNvPr id="249" name="Google Shape;249;p3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4" b="524"/>
          <a:stretch/>
        </p:blipFill>
        <p:spPr>
          <a:xfrm>
            <a:off x="1575754" y="330503"/>
            <a:ext cx="5643449" cy="30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27" b="317"/>
          <a:stretch/>
        </p:blipFill>
        <p:spPr>
          <a:xfrm>
            <a:off x="1575747" y="3393750"/>
            <a:ext cx="5643449" cy="307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7410675" y="1434175"/>
            <a:ext cx="1581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AoI</a:t>
            </a:r>
            <a:endParaRPr sz="2400"/>
          </a:p>
        </p:txBody>
      </p:sp>
      <p:sp>
        <p:nvSpPr>
          <p:cNvPr id="257" name="Google Shape;257;p32"/>
          <p:cNvSpPr txBox="1"/>
          <p:nvPr/>
        </p:nvSpPr>
        <p:spPr>
          <a:xfrm>
            <a:off x="7410675" y="4503438"/>
            <a:ext cx="15810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Exc</a:t>
            </a:r>
            <a:endParaRPr sz="2400"/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06" r="797"/>
          <a:stretch/>
        </p:blipFill>
        <p:spPr>
          <a:xfrm>
            <a:off x="1575754" y="330503"/>
            <a:ext cx="5643449" cy="30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9" r="999"/>
          <a:stretch/>
        </p:blipFill>
        <p:spPr>
          <a:xfrm>
            <a:off x="1575747" y="3393750"/>
            <a:ext cx="5643449" cy="3075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1295400" y="1447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Positioning mechanism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imulation</a:t>
            </a:r>
            <a:r>
              <a:rPr lang="en-US" sz="2800"/>
              <a:t> and 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esults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body" idx="1"/>
          </p:nvPr>
        </p:nvSpPr>
        <p:spPr>
          <a:xfrm>
            <a:off x="1295400" y="1447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Positioning mechanism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imulation</a:t>
            </a:r>
            <a:r>
              <a:rPr lang="en-US" sz="2800"/>
              <a:t> and 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esults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remarks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1143000" y="14478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Algorithm finds a feasible solution in a linear amount of time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Avoids non-interesting areas, reduces number of UAVs needed.</a:t>
            </a:r>
            <a:endParaRPr/>
          </a:p>
          <a:p>
            <a:pPr marL="231775" marR="0" lvl="0" indent="-793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Future work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−"/>
            </a:pPr>
            <a:r>
              <a:rPr lang="en-US" b="1"/>
              <a:t>3D</a:t>
            </a:r>
            <a:r>
              <a:rPr lang="en-US"/>
              <a:t>: introduces an extra layer to the complexity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−"/>
            </a:pPr>
            <a:r>
              <a:rPr lang="en-US" b="1"/>
              <a:t>Adaptive map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/>
              <a:t>change positioning as the map changes (wildfires, floods, etc.) without recalculating the entire solution again.</a:t>
            </a:r>
            <a:endParaRPr/>
          </a:p>
          <a:p>
            <a: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6553200" y="6556770"/>
            <a:ext cx="2133600" cy="30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3048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you!</a:t>
            </a: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1295400" y="1447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rgbClr val="FF0000"/>
              </a:solidFill>
            </a:endParaRPr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Positioning mechanism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imulation</a:t>
            </a:r>
            <a:r>
              <a:rPr lang="en-US" sz="2800"/>
              <a:t> and 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esults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UAV Networks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143000" y="1447800"/>
            <a:ext cx="7543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Varied range of applications (smart-city, traffic monitoring, first responders aid)</a:t>
            </a:r>
            <a:endParaRPr dirty="0"/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challenging components to manage (power constraint, mobility, resource allocation, time scheduling).</a:t>
            </a:r>
            <a:endParaRPr dirty="0"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1800" y="3143026"/>
            <a:ext cx="5405933" cy="3293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coverage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1143000" y="1447800"/>
            <a:ext cx="7543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Map can be of an infinite number of shapes and forms.</a:t>
            </a:r>
            <a:endParaRPr/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Hard to find the perfect positioning for any generic map in a small amount of time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Contained in the map there might be areas that do not need coverage.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1638" y="3446125"/>
            <a:ext cx="4723724" cy="31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we did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1143000" y="1447800"/>
            <a:ext cx="7543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We find a feasible UAV positioning solution, for any given map, in a short(ish) amount of time.</a:t>
            </a:r>
            <a:endParaRPr/>
          </a:p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Complexity is mandated by the administrator.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2650" y="3361275"/>
            <a:ext cx="4852700" cy="3191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295400" y="1447800"/>
            <a:ext cx="7543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>
              <a:solidFill>
                <a:srgbClr val="FF0000"/>
              </a:solidFill>
            </a:endParaRPr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Positioning mechanism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imulation</a:t>
            </a:r>
            <a:r>
              <a:rPr lang="en-US" sz="2800"/>
              <a:t> and r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esults</a:t>
            </a:r>
            <a:endParaRPr/>
          </a:p>
          <a:p>
            <a:pPr marL="231775" marR="0" lvl="0" indent="-231775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 model and assumptions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1143000" y="12954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/>
              <a:t>Area of interest: polygon that represents the outer limits of the map</a:t>
            </a:r>
            <a:endParaRPr/>
          </a:p>
          <a:p>
            <a:pPr marL="231775" marR="0" lvl="0" indent="-23177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/>
              <a:t>Excluding zone(s): one or more areas, contained inside the AoI, that do not need coverage</a:t>
            </a:r>
            <a:endParaRPr sz="2500"/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025" y="3070950"/>
            <a:ext cx="3482250" cy="34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300" y="3279125"/>
            <a:ext cx="3139301" cy="2893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1"/>
          <p:cNvCxnSpPr/>
          <p:nvPr/>
        </p:nvCxnSpPr>
        <p:spPr>
          <a:xfrm>
            <a:off x="3907250" y="4750400"/>
            <a:ext cx="150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7391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System model and assumptions</a:t>
            </a:r>
            <a:endParaRPr sz="28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1143000" y="12954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1775" marR="0" lvl="0" indent="-23177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/>
              <a:t>Coverage range: radius that a UAV can cover on the map</a:t>
            </a:r>
            <a:endParaRPr/>
          </a:p>
          <a:p>
            <a:pPr marL="231775" marR="0" lvl="0" indent="-231775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/>
              <a:t>Communication range: distance between two nodes at which they can still communicate</a:t>
            </a:r>
            <a:endParaRPr sz="2500"/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6553200" y="6553199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2975" y="3001100"/>
            <a:ext cx="4241024" cy="35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273475" y="3685750"/>
            <a:ext cx="47127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FF9900"/>
                </a:solidFill>
              </a:rPr>
              <a:t>How to maximize the coverage with the least number of UAVs as possible?</a:t>
            </a:r>
            <a:endParaRPr sz="2400" b="1" i="1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R-Landscape">
  <a:themeElements>
    <a:clrScheme name="2_UNR-landscap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Macintosh PowerPoint</Application>
  <PresentationFormat>On-screen Show (4:3)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Merriweather Sans</vt:lpstr>
      <vt:lpstr>Noto Sans Symbols</vt:lpstr>
      <vt:lpstr>Times New Roman</vt:lpstr>
      <vt:lpstr>UNR-Landscape</vt:lpstr>
      <vt:lpstr>Unmanned Aerial Vehicles Positioning Scheme for First-responders in a Dynamic Area of Interest</vt:lpstr>
      <vt:lpstr>Outline</vt:lpstr>
      <vt:lpstr>Outline</vt:lpstr>
      <vt:lpstr>UAV Networks</vt:lpstr>
      <vt:lpstr>Map coverage</vt:lpstr>
      <vt:lpstr>What we did</vt:lpstr>
      <vt:lpstr>Outline</vt:lpstr>
      <vt:lpstr>System model and assumptions</vt:lpstr>
      <vt:lpstr>System model and assumptions</vt:lpstr>
      <vt:lpstr>Outline</vt:lpstr>
      <vt:lpstr>Algorithm</vt:lpstr>
      <vt:lpstr>Behind the scenes</vt:lpstr>
      <vt:lpstr>Outline</vt:lpstr>
      <vt:lpstr>Performance indicators</vt:lpstr>
      <vt:lpstr>Parameters</vt:lpstr>
      <vt:lpstr>PowerPoint Presentation</vt:lpstr>
      <vt:lpstr>PowerPoint Presentation</vt:lpstr>
      <vt:lpstr>PowerPoint Presentation</vt:lpstr>
      <vt:lpstr>PowerPoint Presentation</vt:lpstr>
      <vt:lpstr>Outline</vt:lpstr>
      <vt:lpstr>Conclusion and future remarks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Unmanned Aerial Vehicles Positioning Scheme for First-responders in a Dynamic Area of Interest</dc:title>
  <cp:lastModifiedBy>Paulo Regis</cp:lastModifiedBy>
  <cp:revision>1</cp:revision>
  <dcterms:modified xsi:type="dcterms:W3CDTF">2021-04-15T23:21:20Z</dcterms:modified>
</cp:coreProperties>
</file>