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364" r:id="rId4"/>
    <p:sldId id="315" r:id="rId5"/>
    <p:sldId id="369" r:id="rId6"/>
    <p:sldId id="299" r:id="rId7"/>
    <p:sldId id="318" r:id="rId8"/>
    <p:sldId id="366" r:id="rId9"/>
    <p:sldId id="370" r:id="rId10"/>
    <p:sldId id="316" r:id="rId11"/>
    <p:sldId id="319" r:id="rId12"/>
    <p:sldId id="368" r:id="rId13"/>
    <p:sldId id="367" r:id="rId14"/>
    <p:sldId id="371" r:id="rId15"/>
    <p:sldId id="304" r:id="rId16"/>
    <p:sldId id="365" r:id="rId17"/>
    <p:sldId id="335" r:id="rId18"/>
    <p:sldId id="348" r:id="rId19"/>
    <p:sldId id="340" r:id="rId20"/>
    <p:sldId id="351" r:id="rId21"/>
    <p:sldId id="352" r:id="rId22"/>
    <p:sldId id="353" r:id="rId23"/>
    <p:sldId id="359" r:id="rId24"/>
    <p:sldId id="360" r:id="rId25"/>
    <p:sldId id="361" r:id="rId26"/>
    <p:sldId id="362" r:id="rId27"/>
    <p:sldId id="363" r:id="rId28"/>
    <p:sldId id="373" r:id="rId29"/>
    <p:sldId id="350" r:id="rId30"/>
    <p:sldId id="295" r:id="rId31"/>
    <p:sldId id="278" r:id="rId32"/>
  </p:sldIdLst>
  <p:sldSz cx="9144000" cy="6858000" type="screen4x3"/>
  <p:notesSz cx="92964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CE50B2-5544-45FD-8C61-566A2960E129}">
          <p14:sldIdLst>
            <p14:sldId id="256"/>
            <p14:sldId id="259"/>
            <p14:sldId id="364"/>
            <p14:sldId id="315"/>
            <p14:sldId id="369"/>
            <p14:sldId id="299"/>
            <p14:sldId id="318"/>
            <p14:sldId id="366"/>
            <p14:sldId id="370"/>
            <p14:sldId id="316"/>
            <p14:sldId id="319"/>
            <p14:sldId id="368"/>
            <p14:sldId id="367"/>
            <p14:sldId id="371"/>
            <p14:sldId id="304"/>
            <p14:sldId id="365"/>
            <p14:sldId id="335"/>
            <p14:sldId id="348"/>
            <p14:sldId id="340"/>
            <p14:sldId id="351"/>
            <p14:sldId id="352"/>
            <p14:sldId id="353"/>
            <p14:sldId id="359"/>
            <p14:sldId id="360"/>
            <p14:sldId id="361"/>
            <p14:sldId id="362"/>
            <p14:sldId id="363"/>
            <p14:sldId id="373"/>
            <p14:sldId id="350"/>
            <p14:sldId id="295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DDDDDD"/>
    <a:srgbClr val="333399"/>
    <a:srgbClr val="FFFFA3"/>
    <a:srgbClr val="000066"/>
    <a:srgbClr val="3333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92" autoAdjust="0"/>
    <p:restoredTop sz="94643"/>
  </p:normalViewPr>
  <p:slideViewPr>
    <p:cSldViewPr>
      <p:cViewPr varScale="1">
        <p:scale>
          <a:sx n="90" d="100"/>
          <a:sy n="90" d="100"/>
        </p:scale>
        <p:origin x="2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19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265809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251AAEC2-9967-49E8-8548-5CA7C6D9692C}" type="datetimeFigureOut">
              <a:rPr lang="en-US"/>
              <a:pPr>
                <a:defRPr/>
              </a:pPr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265809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D4651D1D-C487-4C8C-8FB5-C5136947868F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3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809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337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640" y="3258019"/>
            <a:ext cx="7437120" cy="308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809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C9042FCE-08B6-4859-B6D3-79AEC46699D0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37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429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3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2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62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9" name="Picture 11" descr="Panoramic From Rood2-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763000" cy="1371600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52800"/>
            <a:ext cx="8991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 sz="2000" b="0" i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D5BD2878-37E7-4214-832E-D0B4D4E3CE08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  <p:pic>
        <p:nvPicPr>
          <p:cNvPr id="130055" name="Picture 7" descr="blue strip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6" name="Picture 8" descr="blue strip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" t="20168"/>
          <a:stretch>
            <a:fillRect/>
          </a:stretch>
        </p:blipFill>
        <p:spPr bwMode="auto">
          <a:xfrm>
            <a:off x="0" y="6556375"/>
            <a:ext cx="9144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8" name="Picture 6" descr="Nevada_Master_stack_slogan_4c lar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4" y="356921"/>
            <a:ext cx="1793875" cy="132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282ADB-FC78-4284-A83E-6E7D21965E64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81000"/>
            <a:ext cx="21336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2484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2AE965-F18C-45F9-8D7D-28F6266D4BBC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1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505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31775">
              <a:buFont typeface="Wingdings" charset="2"/>
              <a:buChar char="§"/>
              <a:defRPr b="0"/>
            </a:lvl1pPr>
            <a:lvl2pPr marL="742950" indent="-285750">
              <a:buFont typeface="LucidaGrande" charset="0"/>
              <a:buChar char="−"/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199"/>
            <a:ext cx="2133600" cy="304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262DB0-D280-4ACF-B516-4D9C9980842E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1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91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DD279B-F598-4DB5-8445-92A4C20AB63E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68D12C-9CC9-43AA-B0EC-49FFCDB801BA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8CEE09-DA8C-4B61-AEB6-A157FE7998C9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A42308-F9D6-469D-A4E2-91C14168A14B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5700AC-E9DB-441B-8D76-A9099474B787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AC90CA-2EF8-4496-A767-A4FDAC72145B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28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4478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6770"/>
            <a:ext cx="2133600" cy="30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‹n.º›</a:t>
            </a:fld>
            <a:endParaRPr lang="en-US"/>
          </a:p>
        </p:txBody>
      </p:sp>
      <p:pic>
        <p:nvPicPr>
          <p:cNvPr id="129031" name="Picture 7" descr="blue strip cop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2" name="Picture 8" descr="blue strip cop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480175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3" name="Picture 9" descr="Nevada_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98426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52400" y="655677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ICNC 2017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57400" y="6550223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 Regis, S </a:t>
            </a:r>
            <a:r>
              <a:rPr lang="en-US" sz="1400" dirty="0" err="1" smtClean="0">
                <a:solidFill>
                  <a:schemeClr val="bg1"/>
                </a:solidFill>
              </a:rPr>
              <a:t>Bhunia</a:t>
            </a:r>
            <a:r>
              <a:rPr lang="en-US" sz="1400" dirty="0" smtClean="0">
                <a:solidFill>
                  <a:schemeClr val="bg1"/>
                </a:solidFill>
              </a:rPr>
              <a:t>, S </a:t>
            </a:r>
            <a:r>
              <a:rPr lang="en-US" sz="1400" dirty="0" err="1" smtClean="0">
                <a:solidFill>
                  <a:schemeClr val="bg1"/>
                </a:solidFill>
              </a:rPr>
              <a:t>Sengupta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19201" y="0"/>
            <a:ext cx="6934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Enhancing Performance and Longevity of Multi-radio Multi-channel </a:t>
            </a:r>
            <a:r>
              <a:rPr lang="en-US" sz="1200" dirty="0" err="1" smtClean="0">
                <a:solidFill>
                  <a:schemeClr val="bg1"/>
                </a:solidFill>
              </a:rPr>
              <a:t>HetNets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n-lt"/>
          <a:ea typeface="+mj-ea"/>
          <a:cs typeface="Times New Roman" pitchFamily="18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Enhancing Performance and Longevity of Multi-radio Multi-channel </a:t>
            </a:r>
            <a:r>
              <a:rPr lang="en-US" sz="2800" dirty="0" err="1"/>
              <a:t>HetNets</a:t>
            </a:r>
            <a:r>
              <a:rPr lang="en-US" sz="2800" dirty="0"/>
              <a:t> through Dynamic Path-assignment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019" y="3505200"/>
            <a:ext cx="8991600" cy="533400"/>
          </a:xfrm>
        </p:spPr>
        <p:txBody>
          <a:bodyPr/>
          <a:lstStyle/>
          <a:p>
            <a:r>
              <a:rPr lang="en-US" sz="2200" dirty="0" smtClean="0"/>
              <a:t>Paulo </a:t>
            </a:r>
            <a:r>
              <a:rPr lang="en-US" sz="2200" dirty="0"/>
              <a:t>Alexandre Regis, Suman </a:t>
            </a:r>
            <a:r>
              <a:rPr lang="en-US" sz="2200" dirty="0" err="1"/>
              <a:t>Bhunia</a:t>
            </a:r>
            <a:r>
              <a:rPr lang="en-US" sz="2200" dirty="0"/>
              <a:t>, </a:t>
            </a:r>
            <a:r>
              <a:rPr lang="en-US" sz="2200" dirty="0" err="1"/>
              <a:t>Shamik</a:t>
            </a:r>
            <a:r>
              <a:rPr lang="en-US" sz="2200" dirty="0"/>
              <a:t> </a:t>
            </a:r>
            <a:r>
              <a:rPr lang="en-US" sz="2200" dirty="0" err="1"/>
              <a:t>Sengupta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model</a:t>
            </a:r>
            <a:endParaRPr lang="en-US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7696200" cy="47861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42771"/>
            <a:ext cx="7696200" cy="4086858"/>
          </a:xfrm>
        </p:spPr>
      </p:pic>
    </p:spTree>
    <p:extLst>
      <p:ext uri="{BB962C8B-B14F-4D97-AF65-F5344CB8AC3E}">
        <p14:creationId xmlns:p14="http://schemas.microsoft.com/office/powerpoint/2010/main" val="42043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0" dirty="0" smtClean="0"/>
                  <a:t>Shannon </a:t>
                </a:r>
                <a:r>
                  <a:rPr lang="pt-BR" b="0" dirty="0" err="1" smtClean="0"/>
                  <a:t>capacity</a:t>
                </a:r>
                <a:r>
                  <a:rPr lang="pt-BR" b="0" dirty="0" smtClean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charset="0"/>
                      </a:rPr>
                      <m:t>𝐶</m:t>
                    </m:r>
                    <m:r>
                      <a:rPr lang="pt-BR" b="0" i="1" smtClean="0">
                        <a:latin typeface="Cambria Math" charset="0"/>
                      </a:rPr>
                      <m:t>=</m:t>
                    </m:r>
                    <m:r>
                      <a:rPr lang="pt-BR" b="0" i="1" smtClean="0">
                        <a:latin typeface="Cambria Math" charset="0"/>
                      </a:rPr>
                      <m:t>𝐵</m:t>
                    </m:r>
                    <m:func>
                      <m:func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pt-BR" dirty="0" smtClean="0"/>
              </a:p>
              <a:p>
                <a:r>
                  <a:rPr lang="pt-BR" b="0" dirty="0" smtClean="0"/>
                  <a:t>Link </a:t>
                </a:r>
                <a:r>
                  <a:rPr lang="pt-BR" b="0" dirty="0" err="1" smtClean="0"/>
                  <a:t>utility</a:t>
                </a:r>
                <a:r>
                  <a:rPr lang="pt-BR" b="0" dirty="0" smtClean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charset="0"/>
                      </a:rPr>
                      <m:t>𝑈</m:t>
                    </m:r>
                    <m:r>
                      <a:rPr lang="pt-BR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endParaRPr lang="pt-B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lang="pt-BR" b="0" i="1" smtClean="0">
                            <a:latin typeface="Cambria Math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dirty="0" smtClean="0"/>
                  <a:t>: </a:t>
                </a:r>
                <a:r>
                  <a:rPr lang="pt-BR" dirty="0" err="1" smtClean="0"/>
                  <a:t>chromatic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number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of</a:t>
                </a:r>
                <a:r>
                  <a:rPr lang="pt-BR" dirty="0" smtClean="0"/>
                  <a:t> sub </a:t>
                </a:r>
                <a:r>
                  <a:rPr lang="pt-BR" dirty="0" err="1" smtClean="0"/>
                  <a:t>topology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charset="0"/>
                      </a:rPr>
                      <m:t>𝑓</m:t>
                    </m:r>
                  </m:oMath>
                </a14:m>
                <a:endParaRPr lang="pt-BR" dirty="0" smtClean="0"/>
              </a:p>
              <a:p>
                <a:r>
                  <a:rPr lang="pt-BR" dirty="0" err="1" smtClean="0"/>
                  <a:t>Chromatic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number</a:t>
                </a:r>
                <a:r>
                  <a:rPr lang="pt-BR" dirty="0"/>
                  <a:t>: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found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using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graph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coloring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applied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to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each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subtopology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interference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graph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err="1" smtClean="0"/>
                  <a:t>Chromatic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number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represents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the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number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of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timeslots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needed</a:t>
                </a:r>
                <a:r>
                  <a:rPr lang="pt-BR" dirty="0" smtClean="0"/>
                  <a:t> for </a:t>
                </a:r>
                <a:r>
                  <a:rPr lang="pt-BR" dirty="0" err="1" smtClean="0"/>
                  <a:t>that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channel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6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9" y="2057400"/>
            <a:ext cx="9073243" cy="3175635"/>
          </a:xfrm>
        </p:spPr>
      </p:pic>
    </p:spTree>
    <p:extLst>
      <p:ext uri="{BB962C8B-B14F-4D97-AF65-F5344CB8AC3E}">
        <p14:creationId xmlns:p14="http://schemas.microsoft.com/office/powerpoint/2010/main" val="7213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System model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Utility model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Flow assignment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Conclusion and future </a:t>
            </a:r>
            <a:r>
              <a:rPr lang="en-US" sz="2800" dirty="0">
                <a:cs typeface="Times New Roman" panose="02020603050405020304" pitchFamily="18" charset="0"/>
              </a:rPr>
              <a:t>w</a:t>
            </a:r>
            <a:r>
              <a:rPr lang="en-US" sz="2800" dirty="0" smtClean="0">
                <a:cs typeface="Times New Roman" panose="02020603050405020304" pitchFamily="18" charset="0"/>
              </a:rPr>
              <a:t>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20" y="1219200"/>
            <a:ext cx="6938780" cy="53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56906"/>
            <a:ext cx="6324600" cy="54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Algorithm</a:t>
            </a:r>
            <a:r>
              <a:rPr lang="pt-BR" dirty="0" smtClean="0"/>
              <a:t> </a:t>
            </a:r>
            <a:r>
              <a:rPr lang="pt-BR" dirty="0" err="1" smtClean="0"/>
              <a:t>variations</a:t>
            </a:r>
            <a:endParaRPr lang="en-US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pt-BR" sz="2200" b="1" i="1" dirty="0" err="1" smtClean="0"/>
              <a:t>Longest</a:t>
            </a:r>
            <a:r>
              <a:rPr lang="pt-BR" sz="2200" b="1" i="1" dirty="0" smtClean="0"/>
              <a:t> </a:t>
            </a:r>
            <a:r>
              <a:rPr lang="pt-BR" sz="2200" b="1" i="1" dirty="0" err="1"/>
              <a:t>shortest</a:t>
            </a:r>
            <a:r>
              <a:rPr lang="pt-BR" sz="2200" b="1" i="1" dirty="0"/>
              <a:t> path, </a:t>
            </a:r>
            <a:r>
              <a:rPr lang="pt-BR" sz="2200" b="1" i="1" dirty="0" err="1"/>
              <a:t>lower</a:t>
            </a:r>
            <a:r>
              <a:rPr lang="pt-BR" sz="2200" b="1" i="1" dirty="0"/>
              <a:t> data rate link </a:t>
            </a:r>
            <a:r>
              <a:rPr lang="pt-BR" sz="2200" b="1" i="1" dirty="0" err="1"/>
              <a:t>first</a:t>
            </a:r>
            <a:r>
              <a:rPr lang="pt-BR" sz="2200" b="1" i="1" dirty="0"/>
              <a:t> </a:t>
            </a:r>
            <a:r>
              <a:rPr lang="pt-BR" sz="2200" b="1" dirty="0"/>
              <a:t>(LSP LF)</a:t>
            </a:r>
            <a:r>
              <a:rPr lang="pt-BR" sz="2200" dirty="0"/>
              <a:t>: </a:t>
            </a:r>
            <a:r>
              <a:rPr lang="pt-BR" sz="2200" dirty="0" smtClean="0"/>
              <a:t>uses </a:t>
            </a:r>
            <a:r>
              <a:rPr lang="pt-BR" sz="2200" dirty="0" err="1"/>
              <a:t>Algorithm</a:t>
            </a:r>
            <a:r>
              <a:rPr lang="pt-BR" sz="2200" dirty="0"/>
              <a:t> 1</a:t>
            </a:r>
            <a:r>
              <a:rPr lang="pt-BR" sz="2200" dirty="0" smtClean="0"/>
              <a:t>.</a:t>
            </a:r>
            <a:endParaRPr lang="pt-BR" sz="2200" dirty="0"/>
          </a:p>
          <a:p>
            <a:pPr marL="514350" indent="-514350">
              <a:buFont typeface="+mj-lt"/>
              <a:buAutoNum type="romanLcPeriod"/>
            </a:pPr>
            <a:r>
              <a:rPr lang="pt-BR" sz="2200" b="1" i="1" dirty="0" err="1" smtClean="0"/>
              <a:t>Shorter</a:t>
            </a:r>
            <a:r>
              <a:rPr lang="pt-BR" sz="2200" b="1" i="1" dirty="0" smtClean="0"/>
              <a:t> </a:t>
            </a:r>
            <a:r>
              <a:rPr lang="pt-BR" sz="2200" b="1" i="1" dirty="0" err="1"/>
              <a:t>shortest</a:t>
            </a:r>
            <a:r>
              <a:rPr lang="pt-BR" sz="2200" b="1" i="1" dirty="0"/>
              <a:t> path, </a:t>
            </a:r>
            <a:r>
              <a:rPr lang="pt-BR" sz="2200" b="1" i="1" dirty="0" err="1"/>
              <a:t>higher</a:t>
            </a:r>
            <a:r>
              <a:rPr lang="pt-BR" sz="2200" b="1" i="1" dirty="0"/>
              <a:t> data rate link </a:t>
            </a:r>
            <a:r>
              <a:rPr lang="pt-BR" sz="2200" b="1" i="1" dirty="0" err="1"/>
              <a:t>first</a:t>
            </a:r>
            <a:r>
              <a:rPr lang="pt-BR" sz="2200" b="1" i="1" dirty="0"/>
              <a:t> </a:t>
            </a:r>
            <a:r>
              <a:rPr lang="pt-BR" sz="2200" b="1" dirty="0"/>
              <a:t>(SSP HF</a:t>
            </a:r>
            <a:r>
              <a:rPr lang="pt-BR" sz="2200" b="1" dirty="0" smtClean="0"/>
              <a:t>)</a:t>
            </a:r>
            <a:r>
              <a:rPr lang="pt-BR" sz="2200" dirty="0" smtClean="0"/>
              <a:t>: </a:t>
            </a:r>
            <a:r>
              <a:rPr lang="pt-BR" sz="2200" dirty="0" err="1"/>
              <a:t>based</a:t>
            </a:r>
            <a:r>
              <a:rPr lang="pt-BR" sz="2200" dirty="0"/>
              <a:t> </a:t>
            </a:r>
            <a:r>
              <a:rPr lang="pt-BR" sz="2200" dirty="0" err="1"/>
              <a:t>on</a:t>
            </a:r>
            <a:r>
              <a:rPr lang="pt-BR" sz="2200" dirty="0"/>
              <a:t> </a:t>
            </a:r>
            <a:r>
              <a:rPr lang="pt-BR" sz="2200" dirty="0" err="1"/>
              <a:t>Algorithm</a:t>
            </a:r>
            <a:r>
              <a:rPr lang="pt-BR" sz="2200" dirty="0"/>
              <a:t> 1. </a:t>
            </a:r>
            <a:r>
              <a:rPr lang="pt-BR" sz="2200" dirty="0" err="1"/>
              <a:t>Selects</a:t>
            </a:r>
            <a:r>
              <a:rPr lang="pt-BR" sz="2200" dirty="0"/>
              <a:t> </a:t>
            </a:r>
            <a:r>
              <a:rPr lang="pt-BR" sz="2200" dirty="0" err="1"/>
              <a:t>the</a:t>
            </a:r>
            <a:r>
              <a:rPr lang="pt-BR" sz="2200" dirty="0"/>
              <a:t> </a:t>
            </a:r>
            <a:r>
              <a:rPr lang="pt-BR" sz="2200" dirty="0" err="1"/>
              <a:t>flow</a:t>
            </a:r>
            <a:r>
              <a:rPr lang="pt-BR" sz="2200" dirty="0"/>
              <a:t> </a:t>
            </a:r>
            <a:r>
              <a:rPr lang="pt-BR" sz="2200" dirty="0" err="1"/>
              <a:t>with</a:t>
            </a:r>
            <a:r>
              <a:rPr lang="pt-BR" sz="2200" dirty="0"/>
              <a:t> </a:t>
            </a:r>
            <a:r>
              <a:rPr lang="pt-BR" sz="2200" dirty="0" err="1" smtClean="0"/>
              <a:t>shorter</a:t>
            </a:r>
            <a:r>
              <a:rPr lang="pt-BR" sz="2200" dirty="0" smtClean="0"/>
              <a:t> </a:t>
            </a:r>
            <a:r>
              <a:rPr lang="pt-BR" sz="2200" dirty="0" err="1"/>
              <a:t>shortest</a:t>
            </a:r>
            <a:r>
              <a:rPr lang="pt-BR" sz="2200" dirty="0"/>
              <a:t> path </a:t>
            </a:r>
            <a:r>
              <a:rPr lang="pt-BR" sz="2200" dirty="0" err="1"/>
              <a:t>first</a:t>
            </a:r>
            <a:r>
              <a:rPr lang="pt-BR" sz="2200" dirty="0"/>
              <a:t>, </a:t>
            </a:r>
            <a:r>
              <a:rPr lang="pt-BR" sz="2200" dirty="0" err="1"/>
              <a:t>based</a:t>
            </a:r>
            <a:r>
              <a:rPr lang="pt-BR" sz="2200" dirty="0"/>
              <a:t> </a:t>
            </a:r>
            <a:r>
              <a:rPr lang="pt-BR" sz="2200" dirty="0" err="1"/>
              <a:t>on</a:t>
            </a:r>
            <a:r>
              <a:rPr lang="pt-BR" sz="2200" dirty="0"/>
              <a:t> </a:t>
            </a:r>
            <a:r>
              <a:rPr lang="pt-BR" sz="2200" dirty="0" err="1"/>
              <a:t>the</a:t>
            </a:r>
            <a:r>
              <a:rPr lang="pt-BR" sz="2200" dirty="0"/>
              <a:t> </a:t>
            </a:r>
            <a:r>
              <a:rPr lang="pt-BR" sz="2200" dirty="0" err="1" smtClean="0"/>
              <a:t>data-rate</a:t>
            </a:r>
            <a:r>
              <a:rPr lang="pt-BR" sz="2200" dirty="0" smtClean="0"/>
              <a:t> path.</a:t>
            </a:r>
            <a:endParaRPr lang="pt-BR" sz="2200" dirty="0"/>
          </a:p>
          <a:p>
            <a:pPr marL="514350" indent="-514350">
              <a:buFont typeface="+mj-lt"/>
              <a:buAutoNum type="romanLcPeriod"/>
            </a:pPr>
            <a:r>
              <a:rPr lang="pt-BR" sz="2200" b="1" i="1" dirty="0" err="1" smtClean="0"/>
              <a:t>Longest</a:t>
            </a:r>
            <a:r>
              <a:rPr lang="pt-BR" sz="2200" b="1" i="1" dirty="0" smtClean="0"/>
              <a:t> </a:t>
            </a:r>
            <a:r>
              <a:rPr lang="pt-BR" sz="2200" b="1" i="1" dirty="0" err="1"/>
              <a:t>shortest</a:t>
            </a:r>
            <a:r>
              <a:rPr lang="pt-BR" sz="2200" b="1" i="1" dirty="0"/>
              <a:t> path, </a:t>
            </a:r>
            <a:r>
              <a:rPr lang="pt-BR" sz="2200" b="1" i="1" dirty="0" err="1"/>
              <a:t>higher</a:t>
            </a:r>
            <a:r>
              <a:rPr lang="pt-BR" sz="2200" b="1" i="1" dirty="0"/>
              <a:t> data rate link </a:t>
            </a:r>
            <a:r>
              <a:rPr lang="pt-BR" sz="2200" b="1" i="1" dirty="0" err="1"/>
              <a:t>first</a:t>
            </a:r>
            <a:r>
              <a:rPr lang="pt-BR" sz="2200" b="1" i="1" dirty="0"/>
              <a:t> </a:t>
            </a:r>
            <a:r>
              <a:rPr lang="pt-BR" sz="2200" b="1" dirty="0"/>
              <a:t>(LSP HF)</a:t>
            </a:r>
            <a:r>
              <a:rPr lang="pt-BR" sz="2200" dirty="0"/>
              <a:t>: </a:t>
            </a:r>
            <a:r>
              <a:rPr lang="pt-BR" sz="2200" dirty="0" err="1" smtClean="0"/>
              <a:t>finds</a:t>
            </a:r>
            <a:r>
              <a:rPr lang="pt-BR" sz="2200" dirty="0" smtClean="0"/>
              <a:t> </a:t>
            </a:r>
            <a:r>
              <a:rPr lang="pt-BR" sz="2200" dirty="0" err="1"/>
              <a:t>the</a:t>
            </a:r>
            <a:r>
              <a:rPr lang="pt-BR" sz="2200" dirty="0"/>
              <a:t> </a:t>
            </a:r>
            <a:r>
              <a:rPr lang="pt-BR" sz="2200" dirty="0" err="1"/>
              <a:t>fastest</a:t>
            </a:r>
            <a:r>
              <a:rPr lang="pt-BR" sz="2200" dirty="0"/>
              <a:t> path </a:t>
            </a:r>
            <a:r>
              <a:rPr lang="pt-BR" sz="2200" dirty="0" err="1"/>
              <a:t>possible</a:t>
            </a:r>
            <a:r>
              <a:rPr lang="pt-BR" sz="2200" dirty="0"/>
              <a:t> for </a:t>
            </a:r>
            <a:r>
              <a:rPr lang="pt-BR" sz="2200" dirty="0" err="1"/>
              <a:t>the</a:t>
            </a:r>
            <a:r>
              <a:rPr lang="pt-BR" sz="2200" dirty="0"/>
              <a:t> </a:t>
            </a:r>
            <a:r>
              <a:rPr lang="pt-BR" sz="2200" dirty="0" err="1"/>
              <a:t>longest</a:t>
            </a:r>
            <a:r>
              <a:rPr lang="pt-BR" sz="2200" dirty="0"/>
              <a:t> </a:t>
            </a:r>
            <a:r>
              <a:rPr lang="pt-BR" sz="2200" dirty="0" err="1"/>
              <a:t>shortest</a:t>
            </a:r>
            <a:r>
              <a:rPr lang="pt-BR" sz="2200" dirty="0"/>
              <a:t> </a:t>
            </a:r>
            <a:r>
              <a:rPr lang="pt-BR" sz="2200" dirty="0" smtClean="0"/>
              <a:t>path. </a:t>
            </a:r>
            <a:r>
              <a:rPr lang="pt-BR" sz="2200" dirty="0" err="1" smtClean="0"/>
              <a:t>Based</a:t>
            </a:r>
            <a:r>
              <a:rPr lang="pt-BR" sz="2200" dirty="0" smtClean="0"/>
              <a:t> </a:t>
            </a:r>
            <a:r>
              <a:rPr lang="pt-BR" sz="2200" dirty="0" err="1" smtClean="0"/>
              <a:t>on</a:t>
            </a:r>
            <a:r>
              <a:rPr lang="pt-BR" sz="2200" dirty="0" smtClean="0"/>
              <a:t> </a:t>
            </a:r>
            <a:r>
              <a:rPr lang="pt-BR" sz="2200" dirty="0" err="1" smtClean="0"/>
              <a:t>Algorithm</a:t>
            </a:r>
            <a:r>
              <a:rPr lang="pt-BR" sz="2200" dirty="0" smtClean="0"/>
              <a:t> 1.</a:t>
            </a:r>
            <a:endParaRPr lang="pt-BR" sz="2200" dirty="0"/>
          </a:p>
          <a:p>
            <a:pPr marL="514350" indent="-514350">
              <a:buFont typeface="+mj-lt"/>
              <a:buAutoNum type="romanLcPeriod"/>
            </a:pPr>
            <a:r>
              <a:rPr lang="pt-BR" sz="2200" b="1" i="1" dirty="0" err="1" smtClean="0"/>
              <a:t>Longest</a:t>
            </a:r>
            <a:r>
              <a:rPr lang="pt-BR" sz="2200" b="1" i="1" dirty="0" smtClean="0"/>
              <a:t> </a:t>
            </a:r>
            <a:r>
              <a:rPr lang="pt-BR" sz="2200" b="1" i="1" dirty="0" err="1" smtClean="0"/>
              <a:t>shortest</a:t>
            </a:r>
            <a:r>
              <a:rPr lang="pt-BR" sz="2200" b="1" i="1" dirty="0" smtClean="0"/>
              <a:t> path, </a:t>
            </a:r>
            <a:r>
              <a:rPr lang="pt-BR" sz="2200" b="1" i="1" dirty="0" err="1" smtClean="0"/>
              <a:t>multi-path</a:t>
            </a:r>
            <a:r>
              <a:rPr lang="pt-BR" sz="2200" b="1" i="1" dirty="0" smtClean="0"/>
              <a:t> </a:t>
            </a:r>
            <a:r>
              <a:rPr lang="pt-BR" sz="2200" b="1" i="1" dirty="0" err="1" smtClean="0"/>
              <a:t>flow</a:t>
            </a:r>
            <a:r>
              <a:rPr lang="pt-BR" sz="2200" b="1" i="1" dirty="0" smtClean="0"/>
              <a:t> </a:t>
            </a:r>
            <a:r>
              <a:rPr lang="pt-BR" sz="2200" b="1" dirty="0" smtClean="0"/>
              <a:t>(LSP MP)</a:t>
            </a:r>
            <a:r>
              <a:rPr lang="pt-BR" sz="2200" dirty="0" smtClean="0"/>
              <a:t>: </a:t>
            </a:r>
            <a:r>
              <a:rPr lang="pt-BR" sz="2200" dirty="0" err="1" smtClean="0"/>
              <a:t>the</a:t>
            </a:r>
            <a:r>
              <a:rPr lang="pt-BR" sz="2200" dirty="0" smtClean="0"/>
              <a:t> original </a:t>
            </a:r>
            <a:r>
              <a:rPr lang="pt-BR" sz="2200" dirty="0" err="1" smtClean="0"/>
              <a:t>Algorithm</a:t>
            </a:r>
            <a:r>
              <a:rPr lang="pt-BR" sz="2200" dirty="0" smtClean="0"/>
              <a:t> 2.</a:t>
            </a:r>
          </a:p>
          <a:p>
            <a:pPr marL="514350" indent="-514350">
              <a:buFont typeface="+mj-lt"/>
              <a:buAutoNum type="romanLcPeriod"/>
            </a:pPr>
            <a:r>
              <a:rPr lang="pt-BR" sz="2200" b="1" i="1" dirty="0" err="1" smtClean="0"/>
              <a:t>Longest</a:t>
            </a:r>
            <a:r>
              <a:rPr lang="pt-BR" sz="2200" b="1" i="1" dirty="0" smtClean="0"/>
              <a:t> </a:t>
            </a:r>
            <a:r>
              <a:rPr lang="pt-BR" sz="2200" b="1" i="1" dirty="0" err="1"/>
              <a:t>shortest</a:t>
            </a:r>
            <a:r>
              <a:rPr lang="pt-BR" sz="2200" b="1" i="1" dirty="0"/>
              <a:t> path, hop </a:t>
            </a:r>
            <a:r>
              <a:rPr lang="pt-BR" sz="2200" b="1" i="1" dirty="0" err="1"/>
              <a:t>count</a:t>
            </a:r>
            <a:r>
              <a:rPr lang="pt-BR" sz="2200" b="1" i="1" dirty="0"/>
              <a:t> as </a:t>
            </a:r>
            <a:r>
              <a:rPr lang="pt-BR" sz="2200" b="1" i="1" dirty="0" err="1"/>
              <a:t>weight</a:t>
            </a:r>
            <a:r>
              <a:rPr lang="pt-BR" sz="2200" b="1" i="1" dirty="0"/>
              <a:t> </a:t>
            </a:r>
            <a:r>
              <a:rPr lang="pt-BR" sz="2200" b="1" dirty="0"/>
              <a:t>(LSP HC)</a:t>
            </a:r>
            <a:r>
              <a:rPr lang="pt-BR" sz="2200" dirty="0"/>
              <a:t>: uses </a:t>
            </a:r>
            <a:r>
              <a:rPr lang="pt-BR" sz="2200" dirty="0" err="1"/>
              <a:t>Algorithm</a:t>
            </a:r>
            <a:r>
              <a:rPr lang="pt-BR" sz="2200" dirty="0"/>
              <a:t> </a:t>
            </a:r>
            <a:r>
              <a:rPr lang="pt-BR" sz="2200" dirty="0" smtClean="0"/>
              <a:t>1. Assumes </a:t>
            </a:r>
            <a:r>
              <a:rPr lang="pt-BR" sz="2200" dirty="0" err="1"/>
              <a:t>uniform</a:t>
            </a:r>
            <a:r>
              <a:rPr lang="pt-BR" sz="2200" dirty="0"/>
              <a:t> </a:t>
            </a:r>
            <a:r>
              <a:rPr lang="pt-BR" sz="2200" dirty="0" err="1"/>
              <a:t>weight</a:t>
            </a:r>
            <a:r>
              <a:rPr lang="pt-BR" sz="2200" dirty="0"/>
              <a:t> </a:t>
            </a:r>
            <a:r>
              <a:rPr lang="pt-BR" sz="2200" dirty="0" smtClean="0"/>
              <a:t>for links (hop </a:t>
            </a:r>
            <a:r>
              <a:rPr lang="pt-BR" sz="2200" dirty="0" err="1" smtClean="0"/>
              <a:t>count</a:t>
            </a:r>
            <a:r>
              <a:rPr lang="pt-BR" sz="2200" dirty="0" smtClean="0"/>
              <a:t>). </a:t>
            </a:r>
            <a:r>
              <a:rPr lang="pt-BR" sz="2200" dirty="0" err="1" smtClean="0"/>
              <a:t>Used</a:t>
            </a:r>
            <a:r>
              <a:rPr lang="pt-BR" sz="2200" dirty="0" smtClean="0"/>
              <a:t> as benchmark.</a:t>
            </a:r>
            <a:endParaRPr lang="pt-BR" sz="2200" dirty="0"/>
          </a:p>
          <a:p>
            <a:pPr marL="514350" indent="-514350">
              <a:buFont typeface="+mj-lt"/>
              <a:buAutoNum type="romanLcPeriod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5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Related Work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System Model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Flow assignment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Parameters</a:t>
            </a:r>
            <a:endParaRPr lang="en-US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7924800" cy="26124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5800" y="41148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Types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flow</a:t>
            </a:r>
            <a:r>
              <a:rPr lang="pt-BR" dirty="0" smtClean="0"/>
              <a:t> </a:t>
            </a:r>
            <a:r>
              <a:rPr lang="pt-BR" dirty="0" err="1" smtClean="0"/>
              <a:t>probability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/>
              <a:t>• </a:t>
            </a:r>
            <a:r>
              <a:rPr lang="pt-BR" i="1" dirty="0" smtClean="0"/>
              <a:t>Streaming</a:t>
            </a:r>
            <a:r>
              <a:rPr lang="pt-BR" dirty="0"/>
              <a:t>: 1%, </a:t>
            </a:r>
            <a:r>
              <a:rPr lang="pt-BR" dirty="0" smtClean="0"/>
              <a:t>1Mbps</a:t>
            </a:r>
          </a:p>
          <a:p>
            <a:r>
              <a:rPr lang="pt-BR" dirty="0" smtClean="0"/>
              <a:t>• </a:t>
            </a:r>
            <a:r>
              <a:rPr lang="pt-BR" i="1" dirty="0" err="1"/>
              <a:t>Imagery</a:t>
            </a:r>
            <a:r>
              <a:rPr lang="pt-BR" dirty="0"/>
              <a:t>: 10%, </a:t>
            </a:r>
            <a:r>
              <a:rPr lang="pt-BR" dirty="0" smtClean="0"/>
              <a:t>100Kbps</a:t>
            </a:r>
          </a:p>
          <a:p>
            <a:r>
              <a:rPr lang="pt-BR" dirty="0" smtClean="0"/>
              <a:t>• </a:t>
            </a:r>
            <a:r>
              <a:rPr lang="pt-BR" i="1" dirty="0"/>
              <a:t>Sensor</a:t>
            </a:r>
            <a:r>
              <a:rPr lang="pt-BR" dirty="0"/>
              <a:t>: 60%, 1Kbps</a:t>
            </a:r>
            <a:br>
              <a:rPr lang="pt-BR" dirty="0"/>
            </a:br>
            <a:r>
              <a:rPr lang="pt-BR" dirty="0"/>
              <a:t>• </a:t>
            </a:r>
            <a:r>
              <a:rPr lang="pt-BR" i="1" dirty="0"/>
              <a:t>No </a:t>
            </a:r>
            <a:r>
              <a:rPr lang="pt-BR" i="1" dirty="0" err="1"/>
              <a:t>traffic</a:t>
            </a:r>
            <a:r>
              <a:rPr lang="pt-BR" dirty="0"/>
              <a:t>: 29%, 0bps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System model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Utility model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Flow assignment</a:t>
            </a: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Conclusion and future </a:t>
            </a:r>
            <a:r>
              <a:rPr lang="en-US" sz="2800" dirty="0">
                <a:cs typeface="Times New Roman" panose="02020603050405020304" pitchFamily="18" charset="0"/>
              </a:rPr>
              <a:t>w</a:t>
            </a:r>
            <a:r>
              <a:rPr lang="en-US" sz="2800" dirty="0" smtClean="0">
                <a:cs typeface="Times New Roman" panose="02020603050405020304" pitchFamily="18" charset="0"/>
              </a:rPr>
              <a:t>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 positioning cases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1447800"/>
                <a:ext cx="79248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1)  </a:t>
                </a:r>
                <a:r>
                  <a:rPr lang="pt-BR" b="1" dirty="0" err="1"/>
                  <a:t>Origin</a:t>
                </a:r>
                <a:r>
                  <a:rPr lang="pt-BR" b="1" dirty="0"/>
                  <a:t> </a:t>
                </a:r>
                <a:r>
                  <a:rPr lang="pt-BR" b="1" dirty="0" err="1"/>
                  <a:t>sink</a:t>
                </a:r>
                <a:r>
                  <a:rPr lang="pt-BR" dirty="0"/>
                  <a:t>: </a:t>
                </a:r>
                <a:r>
                  <a:rPr lang="pt-BR" dirty="0" err="1" smtClean="0"/>
                  <a:t>one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sink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present</a:t>
                </a:r>
                <a:r>
                  <a:rPr lang="pt-BR" dirty="0"/>
                  <a:t>;</a:t>
                </a:r>
                <a:r>
                  <a:rPr lang="pt-BR" dirty="0" smtClean="0"/>
                  <a:t> </a:t>
                </a:r>
                <a:r>
                  <a:rPr lang="pt-BR" dirty="0" err="1"/>
                  <a:t>placed</a:t>
                </a:r>
                <a:r>
                  <a:rPr lang="pt-BR" dirty="0"/>
                  <a:t> </a:t>
                </a:r>
                <a:r>
                  <a:rPr lang="pt-BR" dirty="0" err="1"/>
                  <a:t>at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origin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2)  </a:t>
                </a:r>
                <a:r>
                  <a:rPr lang="pt-BR" b="1" dirty="0"/>
                  <a:t>Center </a:t>
                </a:r>
                <a:r>
                  <a:rPr lang="pt-BR" b="1" dirty="0" err="1"/>
                  <a:t>sink</a:t>
                </a:r>
                <a:r>
                  <a:rPr lang="pt-BR" dirty="0"/>
                  <a:t>: </a:t>
                </a:r>
                <a:r>
                  <a:rPr lang="pt-BR" dirty="0" err="1" smtClean="0"/>
                  <a:t>one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sink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present</a:t>
                </a:r>
                <a:r>
                  <a:rPr lang="pt-BR" dirty="0"/>
                  <a:t>;</a:t>
                </a:r>
                <a:r>
                  <a:rPr lang="pt-BR" dirty="0" smtClean="0"/>
                  <a:t> </a:t>
                </a:r>
                <a:r>
                  <a:rPr lang="pt-BR" dirty="0" err="1"/>
                  <a:t>placed</a:t>
                </a:r>
                <a:r>
                  <a:rPr lang="pt-BR" dirty="0"/>
                  <a:t> </a:t>
                </a:r>
                <a:r>
                  <a:rPr lang="pt-BR" dirty="0" err="1"/>
                  <a:t>at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smtClean="0"/>
                  <a:t>center 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pt-BR" i="1">
                            <a:latin typeface="Cambria Math" charset="0"/>
                          </a:rPr>
                          <m:t>𝑚𝑎𝑥</m:t>
                        </m:r>
                      </m:num>
                      <m:den>
                        <m:r>
                          <a:rPr lang="pt-BR" i="1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charset="0"/>
                          </a:rPr>
                          <m:t>𝑦𝑚𝑎𝑥</m:t>
                        </m:r>
                      </m:num>
                      <m:den>
                        <m:r>
                          <a:rPr lang="pt-BR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3)  </a:t>
                </a:r>
                <a:r>
                  <a:rPr lang="pt-BR" b="1" dirty="0" err="1" smtClean="0"/>
                  <a:t>Random</a:t>
                </a:r>
                <a:r>
                  <a:rPr lang="pt-BR" b="1" dirty="0" smtClean="0"/>
                  <a:t> </a:t>
                </a:r>
                <a:r>
                  <a:rPr lang="pt-BR" b="1" dirty="0" err="1" smtClean="0"/>
                  <a:t>sinks</a:t>
                </a:r>
                <a:r>
                  <a:rPr lang="pt-BR" dirty="0" smtClean="0"/>
                  <a:t>: </a:t>
                </a:r>
                <a:r>
                  <a:rPr lang="pt-BR" dirty="0" err="1" smtClean="0"/>
                  <a:t>half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of</a:t>
                </a:r>
                <a:r>
                  <a:rPr lang="pt-BR" dirty="0" smtClean="0"/>
                  <a:t> nodes are </a:t>
                </a:r>
                <a:r>
                  <a:rPr lang="pt-BR" i="1" dirty="0" err="1" smtClean="0"/>
                  <a:t>sinks</a:t>
                </a:r>
                <a:r>
                  <a:rPr lang="pt-BR" dirty="0"/>
                  <a:t>;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randomly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scattered</a:t>
                </a:r>
                <a:r>
                  <a:rPr lang="pt-BR" dirty="0" smtClean="0"/>
                  <a:t>.</a:t>
                </a:r>
              </a:p>
              <a:p>
                <a:pPr marL="0" indent="0">
                  <a:buNone/>
                </a:pPr>
                <a:r>
                  <a:rPr lang="pt-BR" dirty="0" smtClean="0"/>
                  <a:t>4</a:t>
                </a:r>
                <a:r>
                  <a:rPr lang="pt-BR" dirty="0"/>
                  <a:t>)  </a:t>
                </a:r>
                <a:r>
                  <a:rPr lang="pt-BR" b="1" dirty="0"/>
                  <a:t>Corner </a:t>
                </a:r>
                <a:r>
                  <a:rPr lang="pt-BR" b="1" dirty="0" err="1"/>
                  <a:t>sinks</a:t>
                </a:r>
                <a:r>
                  <a:rPr lang="pt-BR" dirty="0"/>
                  <a:t>: four </a:t>
                </a:r>
                <a:r>
                  <a:rPr lang="pt-BR" dirty="0" err="1" smtClean="0"/>
                  <a:t>sinks</a:t>
                </a:r>
                <a:r>
                  <a:rPr lang="pt-BR" dirty="0"/>
                  <a:t>;</a:t>
                </a:r>
                <a:r>
                  <a:rPr lang="pt-BR" dirty="0" smtClean="0"/>
                  <a:t> </a:t>
                </a:r>
                <a:r>
                  <a:rPr lang="pt-BR" dirty="0" err="1"/>
                  <a:t>one</a:t>
                </a:r>
                <a:r>
                  <a:rPr lang="pt-BR" dirty="0"/>
                  <a:t> in </a:t>
                </a:r>
                <a:r>
                  <a:rPr lang="pt-BR" dirty="0" err="1"/>
                  <a:t>each</a:t>
                </a:r>
                <a:r>
                  <a:rPr lang="pt-BR" dirty="0"/>
                  <a:t> corner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pPr>
                  <a:buFont typeface="Wingdings" charset="2"/>
                  <a:buChar char="§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447800"/>
                <a:ext cx="7924800" cy="4876800"/>
              </a:xfrm>
              <a:blipFill rotWithShape="0">
                <a:blip r:embed="rId2"/>
                <a:stretch>
                  <a:fillRect l="-1231" t="-2500" r="-8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962400"/>
            <a:ext cx="8595360" cy="214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3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distribution</a:t>
            </a:r>
            <a:endParaRPr lang="en-US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14400"/>
            <a:ext cx="5638800" cy="5638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consumption</a:t>
            </a:r>
            <a:endParaRPr lang="en-US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4953000" cy="495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635201"/>
            <a:ext cx="2652584" cy="9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throughput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4953000" cy="495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635201"/>
            <a:ext cx="2652584" cy="9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5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delay per flow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4953000" cy="495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635201"/>
            <a:ext cx="2652584" cy="9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 count per flow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4953000" cy="495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635201"/>
            <a:ext cx="2652584" cy="9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assignment ratio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4953000" cy="495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635201"/>
            <a:ext cx="2652584" cy="9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assignment ratio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4953000" cy="495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635201"/>
            <a:ext cx="2652584" cy="9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System model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Utility model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Flow assignment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Conclusion and future </a:t>
            </a:r>
            <a:r>
              <a:rPr 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w</a:t>
            </a:r>
            <a:r>
              <a: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centralized methods to </a:t>
            </a:r>
            <a:r>
              <a:rPr lang="en-US" dirty="0" smtClean="0"/>
              <a:t>couple path(s) </a:t>
            </a:r>
            <a:r>
              <a:rPr lang="en-US" dirty="0"/>
              <a:t>and </a:t>
            </a:r>
            <a:r>
              <a:rPr lang="en-US" dirty="0" smtClean="0"/>
              <a:t>flow(s) using greedy strategies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absolute ”winner”:</a:t>
            </a:r>
          </a:p>
          <a:p>
            <a:pPr lvl="1"/>
            <a:r>
              <a:rPr lang="en-US" dirty="0" smtClean="0"/>
              <a:t>Each method works better in different situations, depends on the objective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Ad-hoc Networks: decentralization</a:t>
            </a:r>
          </a:p>
          <a:p>
            <a:pPr lvl="1"/>
            <a:r>
              <a:rPr lang="en-US" dirty="0" smtClean="0"/>
              <a:t>Mobility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System model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Utility model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Flow assignment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Conclusion and future </a:t>
            </a:r>
            <a:r>
              <a:rPr lang="en-US" sz="2800" dirty="0">
                <a:cs typeface="Times New Roman" panose="02020603050405020304" pitchFamily="18" charset="0"/>
              </a:rPr>
              <a:t>w</a:t>
            </a:r>
            <a:r>
              <a:rPr lang="en-US" sz="2800" dirty="0" smtClean="0">
                <a:cs typeface="Times New Roman" panose="02020603050405020304" pitchFamily="18" charset="0"/>
              </a:rPr>
              <a:t>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553325" cy="4876800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partially</a:t>
            </a:r>
            <a:r>
              <a:rPr lang="pt-BR" dirty="0"/>
              <a:t> </a:t>
            </a:r>
            <a:r>
              <a:rPr lang="pt-BR" dirty="0" err="1"/>
              <a:t>supported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NSF </a:t>
            </a:r>
            <a:r>
              <a:rPr lang="pt-BR" dirty="0" err="1"/>
              <a:t>Career</a:t>
            </a:r>
            <a:r>
              <a:rPr lang="pt-BR" dirty="0"/>
              <a:t> </a:t>
            </a:r>
            <a:r>
              <a:rPr lang="pt-BR" dirty="0" err="1"/>
              <a:t>Award</a:t>
            </a:r>
            <a:r>
              <a:rPr lang="pt-BR" dirty="0"/>
              <a:t> </a:t>
            </a:r>
            <a:r>
              <a:rPr lang="pt-BR" dirty="0" smtClean="0"/>
              <a:t>No. 1346600</a:t>
            </a:r>
            <a:r>
              <a:rPr lang="pt-BR" dirty="0"/>
              <a:t>, NSF </a:t>
            </a:r>
            <a:r>
              <a:rPr lang="pt-BR" dirty="0" err="1"/>
              <a:t>Partnership</a:t>
            </a:r>
            <a:r>
              <a:rPr lang="pt-BR" dirty="0"/>
              <a:t> for </a:t>
            </a:r>
            <a:r>
              <a:rPr lang="pt-BR" dirty="0" err="1"/>
              <a:t>Innovation</a:t>
            </a:r>
            <a:r>
              <a:rPr lang="pt-BR" dirty="0"/>
              <a:t> </a:t>
            </a:r>
            <a:r>
              <a:rPr lang="pt-BR" dirty="0" err="1"/>
              <a:t>Award</a:t>
            </a:r>
            <a:r>
              <a:rPr lang="pt-BR" dirty="0"/>
              <a:t> </a:t>
            </a:r>
            <a:r>
              <a:rPr lang="pt-BR" dirty="0" smtClean="0"/>
              <a:t>No. 1430328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CAPES </a:t>
            </a:r>
            <a:r>
              <a:rPr lang="pt-BR" dirty="0" err="1"/>
              <a:t>Brazil</a:t>
            </a:r>
            <a:r>
              <a:rPr lang="pt-BR" dirty="0"/>
              <a:t> </a:t>
            </a:r>
            <a:r>
              <a:rPr lang="pt-BR" dirty="0" smtClean="0"/>
              <a:t>13184-13-0.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9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42308-F9D6-469D-A4E2-91C14168A1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2514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Franklin Gothic Book" pitchFamily="34" charset="0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Multi-radio Multi-channel </a:t>
            </a:r>
            <a:r>
              <a:rPr lang="en-US" dirty="0" err="1" smtClean="0"/>
              <a:t>HetNets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3000" y="1447800"/>
            <a:ext cx="7543800" cy="49530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Varied range of applications (smart-city, traffic monitoring, first responders)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Various challenging components to manage (power constraint, mobility, resource allocation, time scheduling).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143026"/>
            <a:ext cx="5486400" cy="33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System model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Utility model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Flow assignment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Conclusion and future </a:t>
            </a:r>
            <a:r>
              <a:rPr lang="en-US" sz="2800" dirty="0">
                <a:cs typeface="Times New Roman" panose="02020603050405020304" pitchFamily="18" charset="0"/>
              </a:rPr>
              <a:t>w</a:t>
            </a:r>
            <a:r>
              <a:rPr lang="en-US" sz="2800" dirty="0" smtClean="0">
                <a:cs typeface="Times New Roman" panose="02020603050405020304" pitchFamily="18" charset="0"/>
              </a:rPr>
              <a:t>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696200" cy="4876800"/>
          </a:xfrm>
        </p:spPr>
        <p:txBody>
          <a:bodyPr/>
          <a:lstStyle/>
          <a:p>
            <a:r>
              <a:rPr lang="en-US" sz="2500" dirty="0" smtClean="0"/>
              <a:t>Command and Control (CC): a centralized agent that computes the assignments.</a:t>
            </a:r>
          </a:p>
          <a:p>
            <a:r>
              <a:rPr lang="en-US" sz="2500" dirty="0" smtClean="0"/>
              <a:t>Arbitrary number of sinks (sink != CC): they consume the traffic generated.</a:t>
            </a:r>
          </a:p>
          <a:p>
            <a:r>
              <a:rPr lang="en-US" sz="2500" dirty="0" smtClean="0"/>
              <a:t>Sinks may generate traffic; consumed elsewhere.</a:t>
            </a:r>
          </a:p>
          <a:p>
            <a:r>
              <a:rPr lang="en-US" sz="2500" dirty="0" smtClean="0"/>
              <a:t>All nodes can act as relays.</a:t>
            </a:r>
          </a:p>
          <a:p>
            <a:r>
              <a:rPr lang="en-US" sz="2500" dirty="0" smtClean="0"/>
              <a:t>Nodes have arbitrary number of radio interfaces.</a:t>
            </a:r>
          </a:p>
          <a:p>
            <a:r>
              <a:rPr lang="en-US" sz="2500" dirty="0" smtClean="0"/>
              <a:t>An interface enables access to a frequency channel.</a:t>
            </a:r>
          </a:p>
          <a:p>
            <a:r>
              <a:rPr lang="en-US" sz="2500" dirty="0" smtClean="0"/>
              <a:t>Different interfaces can </a:t>
            </a:r>
            <a:r>
              <a:rPr lang="en-US" sz="2500" dirty="0" err="1" smtClean="0"/>
              <a:t>Tx</a:t>
            </a:r>
            <a:r>
              <a:rPr lang="en-US" sz="2500" dirty="0" smtClean="0"/>
              <a:t>/Rx at the same time.</a:t>
            </a:r>
          </a:p>
          <a:p>
            <a:r>
              <a:rPr lang="en-US" sz="2500" dirty="0" smtClean="0"/>
              <a:t>Nodes are stationary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flow has a source, destination (sink), and a requirement (data-rate).</a:t>
            </a:r>
          </a:p>
          <a:p>
            <a:endParaRPr lang="en-US" dirty="0" smtClean="0"/>
          </a:p>
          <a:p>
            <a:r>
              <a:rPr lang="en-US" dirty="0" smtClean="0"/>
              <a:t>Flow types:</a:t>
            </a:r>
          </a:p>
          <a:p>
            <a:pPr lvl="1"/>
            <a:r>
              <a:rPr lang="en-US" b="1" dirty="0"/>
              <a:t>Streaming</a:t>
            </a:r>
            <a:r>
              <a:rPr lang="en-US" dirty="0"/>
              <a:t>: video and/or voice streaming, highest </a:t>
            </a:r>
            <a:r>
              <a:rPr lang="en-US" dirty="0" smtClean="0"/>
              <a:t>data-rate </a:t>
            </a:r>
            <a:r>
              <a:rPr lang="en-US" dirty="0"/>
              <a:t>requirement </a:t>
            </a:r>
          </a:p>
          <a:p>
            <a:pPr lvl="1"/>
            <a:r>
              <a:rPr lang="en-US" b="1" dirty="0" smtClean="0"/>
              <a:t>Imagery</a:t>
            </a:r>
            <a:r>
              <a:rPr lang="en-US" dirty="0" smtClean="0"/>
              <a:t>: image file transfers, data-rate requirement only lower than Streaming </a:t>
            </a:r>
          </a:p>
          <a:p>
            <a:pPr lvl="1"/>
            <a:r>
              <a:rPr lang="en-US" b="1" dirty="0" smtClean="0"/>
              <a:t>Sensor</a:t>
            </a:r>
            <a:r>
              <a:rPr lang="en-US" dirty="0"/>
              <a:t>: small data collected from sensors, lowest traffic data-rate requirement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8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 model</a:t>
            </a:r>
            <a:endParaRPr lang="en-US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31329"/>
            <a:ext cx="7696200" cy="43142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235C-E559-440E-9134-712C319DD25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System model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Utility model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Flow assignment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charset="2"/>
              <a:buChar char="§"/>
            </a:pPr>
            <a:r>
              <a:rPr lang="en-US" sz="2800" dirty="0" smtClean="0">
                <a:cs typeface="Times New Roman" panose="02020603050405020304" pitchFamily="18" charset="0"/>
              </a:rPr>
              <a:t>Conclusion and future </a:t>
            </a:r>
            <a:r>
              <a:rPr lang="en-US" sz="2800" dirty="0">
                <a:cs typeface="Times New Roman" panose="02020603050405020304" pitchFamily="18" charset="0"/>
              </a:rPr>
              <a:t>w</a:t>
            </a:r>
            <a:r>
              <a:rPr lang="en-US" sz="2800" dirty="0" smtClean="0">
                <a:cs typeface="Times New Roman" panose="02020603050405020304" pitchFamily="18" charset="0"/>
              </a:rPr>
              <a:t>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R-Landscape">
  <a:themeElements>
    <a:clrScheme name="2_UNR-landscap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UNR-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UNR-Landscape</Template>
  <TotalTime>6489</TotalTime>
  <Words>647</Words>
  <Application>Microsoft Macintosh PowerPoint</Application>
  <PresentationFormat>Apresentação na tela (4:3)</PresentationFormat>
  <Paragraphs>156</Paragraphs>
  <Slides>31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Calibri</vt:lpstr>
      <vt:lpstr>Cambria Math</vt:lpstr>
      <vt:lpstr>LucidaGrande</vt:lpstr>
      <vt:lpstr>Mangal</vt:lpstr>
      <vt:lpstr>Times New Roman</vt:lpstr>
      <vt:lpstr>Wingdings</vt:lpstr>
      <vt:lpstr>Arial</vt:lpstr>
      <vt:lpstr>UNR-Landscape</vt:lpstr>
      <vt:lpstr>Enhancing Performance and Longevity of Multi-radio Multi-channel HetNets through Dynamic Path-assignment</vt:lpstr>
      <vt:lpstr>Outline</vt:lpstr>
      <vt:lpstr>Outline</vt:lpstr>
      <vt:lpstr>Multi-radio Multi-channel HetNets</vt:lpstr>
      <vt:lpstr>Outline</vt:lpstr>
      <vt:lpstr>System model and assumptions</vt:lpstr>
      <vt:lpstr>Flow model</vt:lpstr>
      <vt:lpstr>Interference model</vt:lpstr>
      <vt:lpstr>Outline</vt:lpstr>
      <vt:lpstr>Utility model</vt:lpstr>
      <vt:lpstr>Utility model</vt:lpstr>
      <vt:lpstr>Utility model</vt:lpstr>
      <vt:lpstr>Utility model</vt:lpstr>
      <vt:lpstr>Outline</vt:lpstr>
      <vt:lpstr>Single path</vt:lpstr>
      <vt:lpstr>Split path</vt:lpstr>
      <vt:lpstr>Algorithm variations</vt:lpstr>
      <vt:lpstr>Outline</vt:lpstr>
      <vt:lpstr>Simulation Parameters</vt:lpstr>
      <vt:lpstr>Sink positioning cases</vt:lpstr>
      <vt:lpstr>Power distribution</vt:lpstr>
      <vt:lpstr>Power consumption</vt:lpstr>
      <vt:lpstr>Overall throughput</vt:lpstr>
      <vt:lpstr>Average delay per flow</vt:lpstr>
      <vt:lpstr>Hop count per flow</vt:lpstr>
      <vt:lpstr>Flow assignment ratio</vt:lpstr>
      <vt:lpstr>Requirement assignment ratio</vt:lpstr>
      <vt:lpstr>Outline</vt:lpstr>
      <vt:lpstr>Conclusion and Future Work</vt:lpstr>
      <vt:lpstr>Acknowledgement</vt:lpstr>
      <vt:lpstr>Apresentação do PowerPoint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</dc:creator>
  <cp:lastModifiedBy>Paulo Regis</cp:lastModifiedBy>
  <cp:revision>193</cp:revision>
  <cp:lastPrinted>2015-08-21T20:51:16Z</cp:lastPrinted>
  <dcterms:created xsi:type="dcterms:W3CDTF">2014-09-19T19:46:11Z</dcterms:created>
  <dcterms:modified xsi:type="dcterms:W3CDTF">2017-01-27T16:52:57Z</dcterms:modified>
</cp:coreProperties>
</file>