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315" r:id="rId4"/>
    <p:sldId id="298" r:id="rId5"/>
    <p:sldId id="300" r:id="rId6"/>
    <p:sldId id="281" r:id="rId7"/>
    <p:sldId id="299" r:id="rId8"/>
    <p:sldId id="318" r:id="rId9"/>
    <p:sldId id="282" r:id="rId10"/>
    <p:sldId id="316" r:id="rId11"/>
    <p:sldId id="284" r:id="rId12"/>
    <p:sldId id="319" r:id="rId13"/>
    <p:sldId id="320" r:id="rId14"/>
    <p:sldId id="311" r:id="rId15"/>
    <p:sldId id="312" r:id="rId16"/>
    <p:sldId id="285" r:id="rId17"/>
    <p:sldId id="303" r:id="rId18"/>
    <p:sldId id="286" r:id="rId19"/>
    <p:sldId id="304" r:id="rId20"/>
    <p:sldId id="313" r:id="rId21"/>
    <p:sldId id="314" r:id="rId22"/>
    <p:sldId id="306" r:id="rId23"/>
    <p:sldId id="305" r:id="rId24"/>
    <p:sldId id="307" r:id="rId25"/>
    <p:sldId id="308" r:id="rId26"/>
    <p:sldId id="309" r:id="rId27"/>
    <p:sldId id="287" r:id="rId28"/>
    <p:sldId id="297" r:id="rId29"/>
    <p:sldId id="295" r:id="rId30"/>
    <p:sldId id="278" r:id="rId31"/>
  </p:sldIdLst>
  <p:sldSz cx="9144000" cy="6858000" type="screen4x3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CE50B2-5544-45FD-8C61-566A2960E129}">
          <p14:sldIdLst>
            <p14:sldId id="256"/>
            <p14:sldId id="259"/>
            <p14:sldId id="315"/>
            <p14:sldId id="298"/>
            <p14:sldId id="300"/>
            <p14:sldId id="281"/>
            <p14:sldId id="299"/>
            <p14:sldId id="318"/>
            <p14:sldId id="282"/>
            <p14:sldId id="316"/>
            <p14:sldId id="284"/>
            <p14:sldId id="319"/>
            <p14:sldId id="320"/>
            <p14:sldId id="311"/>
            <p14:sldId id="312"/>
            <p14:sldId id="285"/>
            <p14:sldId id="303"/>
            <p14:sldId id="286"/>
            <p14:sldId id="304"/>
            <p14:sldId id="313"/>
            <p14:sldId id="314"/>
            <p14:sldId id="306"/>
            <p14:sldId id="305"/>
            <p14:sldId id="307"/>
            <p14:sldId id="308"/>
            <p14:sldId id="309"/>
            <p14:sldId id="287"/>
            <p14:sldId id="297"/>
            <p14:sldId id="295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DDDDDD"/>
    <a:srgbClr val="333399"/>
    <a:srgbClr val="FFFFA3"/>
    <a:srgbClr val="000066"/>
    <a:srgbClr val="3333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9" autoAdjust="0"/>
    <p:restoredTop sz="94660"/>
  </p:normalViewPr>
  <p:slideViewPr>
    <p:cSldViewPr>
      <p:cViewPr varScale="1">
        <p:scale>
          <a:sx n="104" d="100"/>
          <a:sy n="104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251AAEC2-9967-49E8-8548-5CA7C6D9692C}" type="datetimeFigureOut">
              <a:rPr lang="en-US"/>
              <a:pPr>
                <a:defRPr/>
              </a:pPr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D4651D1D-C487-4C8C-8FB5-C5136947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258019"/>
            <a:ext cx="7437120" cy="30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C9042FCE-08B6-4859-B6D3-79AEC4669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7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429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hop communication links are </a:t>
            </a:r>
            <a:r>
              <a:rPr lang="en-US" dirty="0" err="1" smtClean="0"/>
              <a:t>repre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sented</a:t>
            </a:r>
            <a:r>
              <a:rPr lang="en-US" dirty="0" smtClean="0"/>
              <a:t> with yellow lines. The cyan and magenta lines represent</a:t>
            </a:r>
          </a:p>
          <a:p>
            <a:r>
              <a:rPr lang="en-US" dirty="0" smtClean="0"/>
              <a:t>the null borders b l and b h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9" name="Picture 11" descr="Panoramic From Rood2-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371600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52800"/>
            <a:ext cx="8991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D5BD2878-37E7-4214-832E-D0B4D4E3C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0055" name="Picture 7" descr="blue strip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8" descr="blue strip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20168"/>
          <a:stretch>
            <a:fillRect/>
          </a:stretch>
        </p:blipFill>
        <p:spPr bwMode="auto">
          <a:xfrm>
            <a:off x="0" y="6556375"/>
            <a:ext cx="9144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8" name="Picture 6" descr="Nevada_Master_stack_slogan_4c lar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4" y="356921"/>
            <a:ext cx="1793875" cy="13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82ADB-FC78-4284-A83E-6E7D21965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81000"/>
            <a:ext cx="21336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248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2AE965-F18C-45F9-8D7D-28F6266D4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Font typeface="Wingdings" pitchFamily="2" charset="2"/>
              <a:buChar char="Ø"/>
              <a:defRPr b="0"/>
            </a:lvl1pPr>
            <a:lvl2pPr marL="742950" indent="-285750">
              <a:buFont typeface="Wingdings" panose="05000000000000000000" pitchFamily="2" charset="2"/>
              <a:buChar char="§"/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199"/>
            <a:ext cx="2133600" cy="304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262DB0-D280-4ACF-B516-4D9C99808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DD279B-F598-4DB5-8445-92A4C20AB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8D12C-9CC9-43AA-B0EC-49FFCDB80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8CEE09-DA8C-4B61-AEB6-A157FE799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A42308-F9D6-469D-A4E2-91C14168A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5700AC-E9DB-441B-8D76-A9099474B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AC90CA-2EF8-4496-A767-A4FDAC721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6770"/>
            <a:ext cx="2133600" cy="30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9031" name="Picture 7" descr="blue strip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2" name="Picture 8" descr="blue strip cop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480175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3" name="Picture 9" descr="Nevada_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8426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52400" y="6556770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CSS 2015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7400" y="6550223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 </a:t>
            </a:r>
            <a:r>
              <a:rPr lang="en-US" sz="1400" dirty="0" err="1" smtClean="0">
                <a:solidFill>
                  <a:schemeClr val="bg1"/>
                </a:solidFill>
              </a:rPr>
              <a:t>Bhunia</a:t>
            </a:r>
            <a:r>
              <a:rPr lang="en-US" sz="1400" dirty="0" smtClean="0">
                <a:solidFill>
                  <a:schemeClr val="bg1"/>
                </a:solidFill>
              </a:rPr>
              <a:t>, V </a:t>
            </a:r>
            <a:r>
              <a:rPr lang="en-US" sz="1400" dirty="0" err="1" smtClean="0">
                <a:solidFill>
                  <a:schemeClr val="bg1"/>
                </a:solidFill>
              </a:rPr>
              <a:t>Behzadan</a:t>
            </a:r>
            <a:r>
              <a:rPr lang="en-US" sz="1400" dirty="0" smtClean="0">
                <a:solidFill>
                  <a:schemeClr val="bg1"/>
                </a:solidFill>
              </a:rPr>
              <a:t>, P Regis, S </a:t>
            </a:r>
            <a:r>
              <a:rPr lang="en-US" sz="1400" dirty="0" err="1" smtClean="0">
                <a:solidFill>
                  <a:schemeClr val="bg1"/>
                </a:solidFill>
              </a:rPr>
              <a:t>Sengupta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19201" y="0"/>
            <a:ext cx="6934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Performance of Adaptive Beam Nulling in </a:t>
            </a:r>
            <a:r>
              <a:rPr lang="en-US" sz="1200" dirty="0" err="1" smtClean="0">
                <a:solidFill>
                  <a:schemeClr val="bg1"/>
                </a:solidFill>
              </a:rPr>
              <a:t>Multihop</a:t>
            </a:r>
            <a:r>
              <a:rPr lang="en-US" sz="1200" dirty="0" smtClean="0">
                <a:solidFill>
                  <a:schemeClr val="bg1"/>
                </a:solidFill>
              </a:rPr>
              <a:t> Ad Hoc networks under Jamming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tx1"/>
          </a:solidFill>
          <a:latin typeface="Perpetu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Perpetua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Perpetua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Perpetua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Perpetua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of Adaptive Beam Nulling in </a:t>
            </a:r>
            <a:r>
              <a:rPr lang="en-US" dirty="0" err="1" smtClean="0"/>
              <a:t>Multihop</a:t>
            </a:r>
            <a:r>
              <a:rPr lang="en-US" dirty="0" smtClean="0"/>
              <a:t> Ad </a:t>
            </a:r>
            <a:r>
              <a:rPr lang="en-US" dirty="0"/>
              <a:t>Hoc </a:t>
            </a:r>
            <a:r>
              <a:rPr lang="en-US" dirty="0" smtClean="0"/>
              <a:t>Networks Under </a:t>
            </a:r>
            <a:r>
              <a:rPr lang="en-US" dirty="0"/>
              <a:t>Jamming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019" y="3505200"/>
            <a:ext cx="8991600" cy="533400"/>
          </a:xfrm>
        </p:spPr>
        <p:txBody>
          <a:bodyPr/>
          <a:lstStyle/>
          <a:p>
            <a:r>
              <a:rPr lang="en-US" sz="2200" dirty="0"/>
              <a:t>Suman </a:t>
            </a:r>
            <a:r>
              <a:rPr lang="en-US" sz="2200" dirty="0" err="1"/>
              <a:t>Bhunia</a:t>
            </a:r>
            <a:r>
              <a:rPr lang="en-US" sz="2200" dirty="0"/>
              <a:t>, </a:t>
            </a:r>
            <a:r>
              <a:rPr lang="en-US" sz="2200" dirty="0" err="1"/>
              <a:t>Vahid</a:t>
            </a:r>
            <a:r>
              <a:rPr lang="en-US" sz="2200" dirty="0"/>
              <a:t> </a:t>
            </a:r>
            <a:r>
              <a:rPr lang="en-US" sz="2200" dirty="0" err="1"/>
              <a:t>Behzadan</a:t>
            </a:r>
            <a:r>
              <a:rPr lang="en-US" sz="2200" dirty="0"/>
              <a:t>, Paulo Alexandre Regis, </a:t>
            </a:r>
            <a:r>
              <a:rPr lang="en-US" sz="2200" dirty="0" err="1"/>
              <a:t>Shamik</a:t>
            </a:r>
            <a:r>
              <a:rPr lang="en-US" sz="2200" dirty="0"/>
              <a:t> </a:t>
            </a:r>
            <a:r>
              <a:rPr lang="en-US" sz="2200" dirty="0" err="1"/>
              <a:t>Sengupta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Against Jamming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696200" cy="5105400"/>
          </a:xfrm>
        </p:spPr>
        <p:txBody>
          <a:bodyPr/>
          <a:lstStyle/>
          <a:p>
            <a:r>
              <a:rPr lang="en-US" sz="2000" dirty="0"/>
              <a:t>Channel Surfing</a:t>
            </a:r>
          </a:p>
          <a:p>
            <a:pPr lvl="1"/>
            <a:r>
              <a:rPr lang="en-US" sz="2000" dirty="0"/>
              <a:t>Migrate to a channel upon detection of jamming </a:t>
            </a:r>
          </a:p>
          <a:p>
            <a:pPr lvl="1"/>
            <a:r>
              <a:rPr lang="en-US" sz="2000" dirty="0"/>
              <a:t>Proactive frequency hopping </a:t>
            </a:r>
          </a:p>
          <a:p>
            <a:r>
              <a:rPr lang="en-US" sz="2000" dirty="0"/>
              <a:t>Spatial Retreat</a:t>
            </a:r>
          </a:p>
          <a:p>
            <a:pPr lvl="1"/>
            <a:r>
              <a:rPr lang="en-US" sz="2000" dirty="0"/>
              <a:t>Mobile nodes relocate themselves physically </a:t>
            </a:r>
          </a:p>
          <a:p>
            <a:r>
              <a:rPr lang="en-US" sz="2000" dirty="0"/>
              <a:t>Mapping Jammed Region</a:t>
            </a:r>
          </a:p>
          <a:p>
            <a:pPr lvl="1"/>
            <a:r>
              <a:rPr lang="en-US" sz="2000" dirty="0"/>
              <a:t>Multi-hop and intensely populated </a:t>
            </a:r>
            <a:r>
              <a:rPr lang="en-US" sz="2000" dirty="0" smtClean="0"/>
              <a:t>network</a:t>
            </a:r>
            <a:endParaRPr lang="en-US" sz="2000" dirty="0"/>
          </a:p>
          <a:p>
            <a:pPr lvl="1"/>
            <a:r>
              <a:rPr lang="en-US" sz="2000" dirty="0"/>
              <a:t>Avoid jammed links </a:t>
            </a:r>
          </a:p>
          <a:p>
            <a:r>
              <a:rPr lang="en-US" sz="2000" dirty="0"/>
              <a:t>Spread Spectrum</a:t>
            </a:r>
          </a:p>
          <a:p>
            <a:pPr lvl="1"/>
            <a:r>
              <a:rPr lang="en-US" sz="2000" dirty="0"/>
              <a:t>low bandwidth data stream uses higher bandwidth channel</a:t>
            </a:r>
          </a:p>
          <a:p>
            <a:r>
              <a:rPr lang="en-US" sz="2000" dirty="0"/>
              <a:t>Honeypot</a:t>
            </a:r>
          </a:p>
          <a:p>
            <a:pPr lvl="1"/>
            <a:r>
              <a:rPr lang="en-US" sz="2000" dirty="0"/>
              <a:t>single channel honeypot based channel surfing has been proposed </a:t>
            </a:r>
          </a:p>
          <a:p>
            <a:pPr lvl="1"/>
            <a:r>
              <a:rPr lang="en-US" sz="2000" dirty="0"/>
              <a:t>upon detection of attack, the network switches its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Mobile </a:t>
            </a:r>
            <a:r>
              <a:rPr lang="en-US" sz="2000" dirty="0" smtClean="0"/>
              <a:t>jammer</a:t>
            </a:r>
            <a:endParaRPr lang="en-US" sz="2000" dirty="0" smtClean="0"/>
          </a:p>
          <a:p>
            <a:r>
              <a:rPr lang="en-US" sz="2000" dirty="0" smtClean="0"/>
              <a:t>Jamming signal is distinctly recognizable </a:t>
            </a:r>
          </a:p>
          <a:p>
            <a:r>
              <a:rPr lang="en-US" sz="2000" dirty="0" smtClean="0"/>
              <a:t>Nodes monitor </a:t>
            </a:r>
            <a:r>
              <a:rPr lang="en-US" sz="2000" dirty="0" err="1" smtClean="0"/>
              <a:t>DoA</a:t>
            </a:r>
            <a:r>
              <a:rPr lang="en-US" sz="2000" dirty="0" smtClean="0"/>
              <a:t> of jammer</a:t>
            </a:r>
          </a:p>
          <a:p>
            <a:r>
              <a:rPr lang="en-US" sz="2000" dirty="0" smtClean="0"/>
              <a:t>Nodes equipped with antenna arrays and </a:t>
            </a:r>
            <a:r>
              <a:rPr lang="en-US" sz="2000" dirty="0" err="1" smtClean="0"/>
              <a:t>beamforming</a:t>
            </a:r>
            <a:r>
              <a:rPr lang="en-US" sz="2000" dirty="0" smtClean="0"/>
              <a:t> controllers</a:t>
            </a:r>
          </a:p>
          <a:p>
            <a:pPr lvl="1"/>
            <a:r>
              <a:rPr lang="en-US" sz="2000" dirty="0" smtClean="0"/>
              <a:t>Ideal </a:t>
            </a:r>
            <a:r>
              <a:rPr lang="en-US" sz="2000" dirty="0" err="1" smtClean="0"/>
              <a:t>beamformers</a:t>
            </a:r>
            <a:r>
              <a:rPr lang="en-US" sz="2000" dirty="0" smtClean="0"/>
              <a:t> – 0 gain for nulled regions</a:t>
            </a:r>
          </a:p>
          <a:p>
            <a:pPr lvl="1"/>
            <a:r>
              <a:rPr lang="en-US" sz="2000" dirty="0" smtClean="0"/>
              <a:t>Operation time for </a:t>
            </a:r>
            <a:r>
              <a:rPr lang="en-US" sz="2000" dirty="0" err="1" smtClean="0"/>
              <a:t>beamnulling</a:t>
            </a:r>
            <a:r>
              <a:rPr lang="en-US" sz="2000" dirty="0" smtClean="0"/>
              <a:t> is negligible </a:t>
            </a:r>
            <a:endParaRPr lang="en-US" sz="2000" dirty="0"/>
          </a:p>
          <a:p>
            <a:r>
              <a:rPr lang="en-US" sz="2000" dirty="0" err="1" smtClean="0"/>
              <a:t>DoA</a:t>
            </a:r>
            <a:r>
              <a:rPr lang="en-US" sz="2000" dirty="0" smtClean="0"/>
              <a:t> estimation and communication occur asynchronously </a:t>
            </a:r>
          </a:p>
          <a:p>
            <a:pPr lvl="1"/>
            <a:r>
              <a:rPr lang="en-US" sz="2000" dirty="0" smtClean="0"/>
              <a:t>Periodic sensing between communications</a:t>
            </a:r>
          </a:p>
          <a:p>
            <a:r>
              <a:rPr lang="en-US" sz="2000" dirty="0" smtClean="0"/>
              <a:t>Link failure between 2 nodes occurs when:</a:t>
            </a:r>
          </a:p>
          <a:p>
            <a:pPr lvl="1"/>
            <a:r>
              <a:rPr lang="en-US" sz="2000" dirty="0" smtClean="0"/>
              <a:t>2 nodes fall into the jammed region</a:t>
            </a:r>
          </a:p>
          <a:p>
            <a:pPr lvl="1"/>
            <a:r>
              <a:rPr lang="en-US" sz="2000" dirty="0" smtClean="0"/>
              <a:t>One node falls within the </a:t>
            </a:r>
            <a:r>
              <a:rPr lang="en-US" sz="2000" dirty="0" err="1" smtClean="0"/>
              <a:t>beamnull</a:t>
            </a:r>
            <a:r>
              <a:rPr lang="en-US" sz="2000" dirty="0" smtClean="0"/>
              <a:t> of another </a:t>
            </a:r>
          </a:p>
          <a:p>
            <a:pPr marL="288925" indent="-342900"/>
            <a:r>
              <a:rPr lang="en-US" sz="2000" dirty="0" smtClean="0"/>
              <a:t>Mac and upper layers not affected</a:t>
            </a:r>
          </a:p>
          <a:p>
            <a:pPr marL="800100" lvl="1" indent="-342900"/>
            <a:r>
              <a:rPr lang="en-US" sz="2000" dirty="0" smtClean="0"/>
              <a:t>Jammed nodes assumed to be out of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monitor </a:t>
            </a:r>
            <a:r>
              <a:rPr lang="en-US" dirty="0" err="1" smtClean="0"/>
              <a:t>DoA</a:t>
            </a:r>
            <a:r>
              <a:rPr lang="en-US" dirty="0" smtClean="0"/>
              <a:t> of jamming signal (</a:t>
            </a:r>
            <a:r>
              <a:rPr lang="el-GR" dirty="0" smtClean="0"/>
              <a:t>θ</a:t>
            </a:r>
            <a:r>
              <a:rPr lang="en-US" dirty="0" smtClean="0"/>
              <a:t>) at every </a:t>
            </a:r>
            <a:r>
              <a:rPr lang="el-GR" dirty="0" smtClean="0"/>
              <a:t>τ</a:t>
            </a:r>
            <a:r>
              <a:rPr lang="en-US" dirty="0" smtClean="0"/>
              <a:t> seconds according to their local coordinate system</a:t>
            </a:r>
          </a:p>
          <a:p>
            <a:r>
              <a:rPr lang="en-US" dirty="0" smtClean="0"/>
              <a:t>History of jammer’s position is updated</a:t>
            </a:r>
          </a:p>
          <a:p>
            <a:r>
              <a:rPr lang="en-US" dirty="0" smtClean="0"/>
              <a:t>Null width is computed based on history of jammer’s mobility</a:t>
            </a:r>
          </a:p>
          <a:p>
            <a:pPr lvl="1"/>
            <a:r>
              <a:rPr lang="en-US" dirty="0" smtClean="0"/>
              <a:t>Prediction of jammer’s movement in the next </a:t>
            </a:r>
            <a:r>
              <a:rPr lang="el-GR" dirty="0" smtClean="0"/>
              <a:t>τ</a:t>
            </a:r>
            <a:r>
              <a:rPr lang="en-US" dirty="0" smtClean="0"/>
              <a:t> seconds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ull angle adjusted to include predicted trajectory of jammer during interval between sensing phases</a:t>
            </a:r>
          </a:p>
          <a:p>
            <a:pPr lvl="1"/>
            <a:r>
              <a:rPr lang="en-US" dirty="0" smtClean="0"/>
              <a:t>A buffer width takes the possibility of jammer changing direction into account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vs. Narrow Nulling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97" y="1385982"/>
            <a:ext cx="4247806" cy="4086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7" y="1219200"/>
            <a:ext cx="8014833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angle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2791682"/>
                <a:ext cx="7696200" cy="3581400"/>
              </a:xfrm>
            </p:spPr>
            <p:txBody>
              <a:bodyPr/>
              <a:lstStyle/>
              <a:p>
                <a:r>
                  <a:rPr lang="en-US" dirty="0" smtClean="0"/>
                  <a:t>Borders computed based on </a:t>
                </a:r>
                <a:r>
                  <a:rPr lang="en-US" dirty="0" err="1" smtClean="0"/>
                  <a:t>DoA</a:t>
                </a:r>
                <a:r>
                  <a:rPr lang="en-US" dirty="0" smtClean="0"/>
                  <a:t> and predicted movement of attacker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 is attacker’s </a:t>
                </a:r>
                <a:r>
                  <a:rPr lang="en-US" dirty="0" err="1" smtClean="0"/>
                  <a:t>DoA</a:t>
                </a:r>
                <a:r>
                  <a:rPr lang="en-US" dirty="0" smtClean="0"/>
                  <a:t> estimation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sensing phase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is the history of jammer’s velocity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α is </a:t>
                </a:r>
                <a:r>
                  <a:rPr lang="en-US" dirty="0" smtClean="0"/>
                  <a:t>an adaptive weight to incorporate the randomness in jammer’s movement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2791682"/>
                <a:ext cx="7696200" cy="3581400"/>
              </a:xfrm>
              <a:blipFill rotWithShape="0">
                <a:blip r:embed="rId2"/>
                <a:stretch>
                  <a:fillRect l="-1109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321233"/>
            <a:ext cx="5943600" cy="129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9061"/>
          <a:stretch/>
        </p:blipFill>
        <p:spPr>
          <a:xfrm>
            <a:off x="3980797" y="359228"/>
            <a:ext cx="5163203" cy="617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20"/>
          <a:stretch/>
        </p:blipFill>
        <p:spPr>
          <a:xfrm>
            <a:off x="0" y="1600200"/>
            <a:ext cx="4056997" cy="39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8305800" cy="39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47800"/>
            <a:ext cx="8702410" cy="45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924800" cy="5029200"/>
          </a:xfrm>
        </p:spPr>
        <p:txBody>
          <a:bodyPr/>
          <a:lstStyle/>
          <a:p>
            <a:r>
              <a:rPr lang="en-US" dirty="0"/>
              <a:t>Connectivity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defined as the total number of </a:t>
            </a:r>
            <a:r>
              <a:rPr lang="en-US" dirty="0" smtClean="0"/>
              <a:t>connected pairs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Average </a:t>
            </a:r>
            <a:r>
              <a:rPr lang="en-US" dirty="0"/>
              <a:t>number of active </a:t>
            </a:r>
            <a:r>
              <a:rPr lang="en-US" dirty="0" smtClean="0"/>
              <a:t>links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link </a:t>
            </a:r>
            <a:r>
              <a:rPr lang="en-US" dirty="0" smtClean="0"/>
              <a:t>is </a:t>
            </a:r>
            <a:r>
              <a:rPr lang="en-US" dirty="0"/>
              <a:t>the one hop communication between </a:t>
            </a:r>
            <a:r>
              <a:rPr lang="en-US" dirty="0" smtClean="0"/>
              <a:t>two neighbors</a:t>
            </a:r>
          </a:p>
          <a:p>
            <a:r>
              <a:rPr lang="en-US" dirty="0" smtClean="0"/>
              <a:t>Average number </a:t>
            </a:r>
            <a:r>
              <a:rPr lang="en-US" dirty="0"/>
              <a:t>of </a:t>
            </a:r>
            <a:r>
              <a:rPr lang="en-US" dirty="0" smtClean="0"/>
              <a:t>islands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isolated </a:t>
            </a:r>
            <a:r>
              <a:rPr lang="en-US" dirty="0" smtClean="0"/>
              <a:t>groups </a:t>
            </a:r>
            <a:r>
              <a:rPr lang="en-US" dirty="0"/>
              <a:t>of nodes</a:t>
            </a:r>
          </a:p>
          <a:p>
            <a:pPr lvl="1"/>
            <a:r>
              <a:rPr lang="en-US" dirty="0" smtClean="0"/>
              <a:t>For completely connected network, </a:t>
            </a:r>
            <a:r>
              <a:rPr lang="en-US" dirty="0"/>
              <a:t>the number of island is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09800"/>
            <a:ext cx="4419600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with fixed </a:t>
            </a:r>
            <a:r>
              <a:rPr lang="el-GR" dirty="0"/>
              <a:t>α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441" y="1371600"/>
            <a:ext cx="4480559" cy="20260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199" y="6553199"/>
            <a:ext cx="2267663" cy="336944"/>
          </a:xfrm>
        </p:spPr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371600"/>
            <a:ext cx="4597799" cy="1976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9" y="3800300"/>
            <a:ext cx="4708431" cy="2219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562" y="3813798"/>
            <a:ext cx="4444438" cy="22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Jammer’s trajectory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34208"/>
            <a:ext cx="70539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different trajectories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7822" y="1513769"/>
            <a:ext cx="4266178" cy="21438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371599"/>
            <a:ext cx="4787805" cy="2286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6199"/>
            <a:ext cx="4800600" cy="2198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1" y="3962401"/>
            <a:ext cx="4267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with varying </a:t>
            </a:r>
            <a:r>
              <a:rPr lang="en-US" dirty="0"/>
              <a:t>number of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78363"/>
            <a:ext cx="4267200" cy="2403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9200"/>
            <a:ext cx="4294134" cy="253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19240"/>
            <a:ext cx="4572000" cy="1576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60" y="3619743"/>
            <a:ext cx="4142640" cy="29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with varying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441960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82" y="1295400"/>
            <a:ext cx="4633384" cy="266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543" y="4495800"/>
            <a:ext cx="4495800" cy="1694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165" y="4033982"/>
            <a:ext cx="4631707" cy="24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800" cy="4876800"/>
          </a:xfrm>
        </p:spPr>
        <p:txBody>
          <a:bodyPr/>
          <a:lstStyle/>
          <a:p>
            <a:r>
              <a:rPr lang="en-US" dirty="0" smtClean="0"/>
              <a:t>Investigated </a:t>
            </a:r>
            <a:r>
              <a:rPr lang="en-US" dirty="0"/>
              <a:t>the performance of adaptive </a:t>
            </a:r>
            <a:r>
              <a:rPr lang="en-US" dirty="0" smtClean="0"/>
              <a:t>beam nulling </a:t>
            </a:r>
            <a:r>
              <a:rPr lang="en-US" dirty="0"/>
              <a:t>in </a:t>
            </a:r>
            <a:r>
              <a:rPr lang="en-US" dirty="0" err="1"/>
              <a:t>multihop</a:t>
            </a:r>
            <a:r>
              <a:rPr lang="en-US" dirty="0"/>
              <a:t> ad hoc networks under attack from </a:t>
            </a:r>
            <a:r>
              <a:rPr lang="en-US" dirty="0" smtClean="0"/>
              <a:t>a moving </a:t>
            </a:r>
            <a:r>
              <a:rPr lang="en-US" dirty="0"/>
              <a:t>jammer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Connectivity </a:t>
            </a:r>
            <a:r>
              <a:rPr lang="en-US" dirty="0"/>
              <a:t>of </a:t>
            </a:r>
            <a:r>
              <a:rPr lang="en-US" dirty="0" smtClean="0"/>
              <a:t>various network </a:t>
            </a:r>
            <a:r>
              <a:rPr lang="en-US" dirty="0"/>
              <a:t>topologies with different mobility patterns of the </a:t>
            </a:r>
            <a:r>
              <a:rPr lang="en-US" dirty="0" smtClean="0"/>
              <a:t>jammer </a:t>
            </a:r>
            <a:r>
              <a:rPr lang="en-US" dirty="0"/>
              <a:t>are </a:t>
            </a:r>
            <a:r>
              <a:rPr lang="en-US" dirty="0" smtClean="0"/>
              <a:t>studied.</a:t>
            </a:r>
          </a:p>
          <a:p>
            <a:r>
              <a:rPr lang="en-US" dirty="0" smtClean="0"/>
              <a:t>Effects </a:t>
            </a:r>
            <a:r>
              <a:rPr lang="en-US" dirty="0"/>
              <a:t>of varying inherent </a:t>
            </a:r>
            <a:r>
              <a:rPr lang="en-US" dirty="0" smtClean="0"/>
              <a:t>errors </a:t>
            </a:r>
            <a:r>
              <a:rPr lang="en-US" smtClean="0"/>
              <a:t>are observed.</a:t>
            </a:r>
            <a:endParaRPr lang="en-US" dirty="0" smtClean="0"/>
          </a:p>
          <a:p>
            <a:r>
              <a:rPr lang="en-US" dirty="0" smtClean="0"/>
              <a:t>Results demonstrate a </a:t>
            </a:r>
            <a:r>
              <a:rPr lang="en-US" dirty="0"/>
              <a:t>significant improvement in survivability </a:t>
            </a:r>
            <a:r>
              <a:rPr lang="en-US" dirty="0" smtClean="0"/>
              <a:t>of connectivity.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Beam nulling in 3D space</a:t>
            </a:r>
          </a:p>
          <a:p>
            <a:pPr lvl="1"/>
            <a:r>
              <a:rPr lang="en-US" dirty="0" smtClean="0"/>
              <a:t>Sophisticated tracking mechanism</a:t>
            </a:r>
          </a:p>
          <a:p>
            <a:pPr lvl="1"/>
            <a:r>
              <a:rPr lang="en-US" dirty="0" smtClean="0"/>
              <a:t>Cross-layer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553325" cy="4876800"/>
          </a:xfrm>
        </p:spPr>
        <p:txBody>
          <a:bodyPr/>
          <a:lstStyle/>
          <a:p>
            <a:r>
              <a:rPr lang="en-US" dirty="0"/>
              <a:t>This research was supported by NSF CAREER grant </a:t>
            </a:r>
            <a:r>
              <a:rPr lang="en-US" dirty="0" smtClean="0"/>
              <a:t>CNS </a:t>
            </a:r>
            <a:r>
              <a:rPr lang="en-US" dirty="0"/>
              <a:t>#1346600 and CAPES Brazil #13184/13-0.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hop ad hoc networks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0" y="1447800"/>
            <a:ext cx="7696200" cy="2438400"/>
          </a:xfrm>
        </p:spPr>
        <p:txBody>
          <a:bodyPr/>
          <a:lstStyle/>
          <a:p>
            <a:r>
              <a:rPr lang="en-US" b="1" dirty="0" smtClean="0"/>
              <a:t>Ad hoc</a:t>
            </a:r>
            <a:r>
              <a:rPr lang="en-US" dirty="0" smtClean="0"/>
              <a:t>: Collection of nodes communicating with each other independent of a central infrastructure. </a:t>
            </a:r>
          </a:p>
          <a:p>
            <a:r>
              <a:rPr lang="en-US" b="1" dirty="0" err="1" smtClean="0"/>
              <a:t>Multihop</a:t>
            </a:r>
            <a:r>
              <a:rPr lang="en-US" b="1" dirty="0" smtClean="0"/>
              <a:t>:</a:t>
            </a:r>
            <a:r>
              <a:rPr lang="en-US" dirty="0" smtClean="0"/>
              <a:t> Data traverses through multiple nodes </a:t>
            </a:r>
          </a:p>
          <a:p>
            <a:r>
              <a:rPr lang="en-US" dirty="0" smtClean="0"/>
              <a:t>Applications include sensor </a:t>
            </a:r>
            <a:r>
              <a:rPr lang="en-US" dirty="0"/>
              <a:t>n</a:t>
            </a:r>
            <a:r>
              <a:rPr lang="en-US" dirty="0" smtClean="0"/>
              <a:t>etworks, vehicular networks</a:t>
            </a:r>
            <a:r>
              <a:rPr lang="en-US" dirty="0"/>
              <a:t>, emergency radio networks in disaster zones, tactical </a:t>
            </a:r>
            <a:r>
              <a:rPr lang="en-US" dirty="0" smtClean="0"/>
              <a:t>mobile networks</a:t>
            </a:r>
            <a:r>
              <a:rPr lang="en-US" dirty="0"/>
              <a:t>, and </a:t>
            </a:r>
            <a:r>
              <a:rPr lang="en-US" dirty="0" smtClean="0"/>
              <a:t>UAV </a:t>
            </a:r>
            <a:r>
              <a:rPr lang="en-US" dirty="0"/>
              <a:t>communications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Picture 2" descr="http://sarwww.informatik.hu-berlin.de/teaching/2011-s/2011-s_WMN-Cross-Layer-Design/_ad-h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67200"/>
            <a:ext cx="535305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42308-F9D6-469D-A4E2-91C14168A1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2514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Franklin Gothic Book" pitchFamily="34" charset="0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Jamming based </a:t>
            </a:r>
            <a:r>
              <a:rPr lang="en-US" dirty="0" err="1" smtClean="0"/>
              <a:t>DoS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</a:t>
            </a:r>
            <a:r>
              <a:rPr lang="en-US" dirty="0"/>
              <a:t>medium is vulnerable to jamming based denial of service attack.</a:t>
            </a:r>
          </a:p>
          <a:p>
            <a:r>
              <a:rPr lang="en-US" dirty="0" smtClean="0"/>
              <a:t>Attacker </a:t>
            </a:r>
            <a:r>
              <a:rPr lang="en-US" dirty="0"/>
              <a:t>emits jamming signal to create high interference</a:t>
            </a:r>
          </a:p>
          <a:p>
            <a:r>
              <a:rPr lang="en-US" dirty="0" smtClean="0"/>
              <a:t>Jamming a subset of nodes in </a:t>
            </a:r>
            <a:r>
              <a:rPr lang="en-US" dirty="0" err="1" smtClean="0"/>
              <a:t>multihop</a:t>
            </a:r>
            <a:r>
              <a:rPr lang="en-US" dirty="0" smtClean="0"/>
              <a:t> networks is sufficient for maximal disruption</a:t>
            </a:r>
          </a:p>
          <a:p>
            <a:r>
              <a:rPr lang="en-US" dirty="0" smtClean="0"/>
              <a:t>Disruption of omnidirectional radios completely disables the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Beamforming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044" y="1143000"/>
            <a:ext cx="5507156" cy="5181600"/>
          </a:xfrm>
        </p:spPr>
        <p:txBody>
          <a:bodyPr/>
          <a:lstStyle/>
          <a:p>
            <a:r>
              <a:rPr lang="en-US" dirty="0" smtClean="0"/>
              <a:t>Spatial filtering of </a:t>
            </a:r>
            <a:r>
              <a:rPr lang="en-US" dirty="0" err="1" smtClean="0"/>
              <a:t>Tx</a:t>
            </a:r>
            <a:r>
              <a:rPr lang="en-US" dirty="0" smtClean="0"/>
              <a:t>/Rx</a:t>
            </a:r>
          </a:p>
          <a:p>
            <a:r>
              <a:rPr lang="en-US" dirty="0" smtClean="0"/>
              <a:t>Adjust the influence of signals received by different array element via controlling the weights of signal streams</a:t>
            </a:r>
          </a:p>
          <a:p>
            <a:r>
              <a:rPr lang="en-US" dirty="0" smtClean="0"/>
              <a:t>Adaptive </a:t>
            </a:r>
            <a:r>
              <a:rPr lang="en-US" dirty="0" smtClean="0"/>
              <a:t>Nulling</a:t>
            </a:r>
            <a:endParaRPr lang="en-US" dirty="0" smtClean="0"/>
          </a:p>
          <a:p>
            <a:pPr lvl="1"/>
            <a:r>
              <a:rPr lang="en-US" dirty="0" smtClean="0"/>
              <a:t>Weights chosen to suppress signals arriving from certain directions</a:t>
            </a:r>
          </a:p>
          <a:p>
            <a:pPr lvl="1"/>
            <a:r>
              <a:rPr lang="en-US" dirty="0" smtClean="0"/>
              <a:t>Filtering sources of interference</a:t>
            </a:r>
          </a:p>
          <a:p>
            <a:r>
              <a:rPr lang="en-US" dirty="0" smtClean="0"/>
              <a:t>Direction of Arrival (</a:t>
            </a:r>
            <a:r>
              <a:rPr lang="en-US" dirty="0" err="1" smtClean="0"/>
              <a:t>DoA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Signal arrives at elements in different times</a:t>
            </a:r>
          </a:p>
          <a:p>
            <a:pPr lvl="1"/>
            <a:r>
              <a:rPr lang="en-US" dirty="0" smtClean="0"/>
              <a:t>Estimation of </a:t>
            </a:r>
            <a:r>
              <a:rPr lang="en-US" dirty="0" err="1" smtClean="0"/>
              <a:t>DoA</a:t>
            </a:r>
            <a:r>
              <a:rPr lang="en-US" dirty="0" smtClean="0"/>
              <a:t> based on time(phase) difference between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193075"/>
            <a:ext cx="2971800" cy="2685827"/>
          </a:xfrm>
          <a:prstGeom prst="rect">
            <a:avLst/>
          </a:prstGeom>
        </p:spPr>
      </p:pic>
      <p:pic>
        <p:nvPicPr>
          <p:cNvPr id="1026" name="Picture 2" descr="http://www.intechopen.com/source/html/16873/media/image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" r="64113" b="20549"/>
          <a:stretch/>
        </p:blipFill>
        <p:spPr bwMode="auto">
          <a:xfrm>
            <a:off x="0" y="3878902"/>
            <a:ext cx="2587625" cy="259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ANA against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066800"/>
            <a:ext cx="4648200" cy="5410200"/>
          </a:xfrm>
        </p:spPr>
        <p:txBody>
          <a:bodyPr/>
          <a:lstStyle/>
          <a:p>
            <a:r>
              <a:rPr lang="en-US" dirty="0" smtClean="0"/>
              <a:t>Before jamming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Shortest path routing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− B − C − </a:t>
            </a:r>
            <a:r>
              <a:rPr lang="en-US" dirty="0" smtClean="0"/>
              <a:t>D</a:t>
            </a:r>
          </a:p>
          <a:p>
            <a:r>
              <a:rPr lang="pt-BR" dirty="0" smtClean="0"/>
              <a:t>After jamming</a:t>
            </a:r>
          </a:p>
          <a:p>
            <a:pPr lvl="1"/>
            <a:r>
              <a:rPr lang="pt-BR" dirty="0" smtClean="0"/>
              <a:t>Omnidirectional</a:t>
            </a:r>
          </a:p>
          <a:p>
            <a:pPr lvl="2"/>
            <a:r>
              <a:rPr lang="pt-BR" dirty="0" smtClean="0"/>
              <a:t>E, B, C deactivated</a:t>
            </a:r>
          </a:p>
          <a:p>
            <a:pPr lvl="2"/>
            <a:r>
              <a:rPr lang="pt-BR" dirty="0" smtClean="0"/>
              <a:t>Avoid entire jammed region</a:t>
            </a:r>
          </a:p>
          <a:p>
            <a:pPr lvl="2"/>
            <a:r>
              <a:rPr lang="pt-BR" dirty="0" smtClean="0"/>
              <a:t>A </a:t>
            </a:r>
            <a:r>
              <a:rPr lang="pt-BR" dirty="0"/>
              <a:t>− F − G − H − I − </a:t>
            </a:r>
            <a:r>
              <a:rPr lang="pt-BR" dirty="0" smtClean="0"/>
              <a:t>D</a:t>
            </a:r>
          </a:p>
          <a:p>
            <a:pPr lvl="1"/>
            <a:r>
              <a:rPr lang="en-US" dirty="0" smtClean="0"/>
              <a:t>ANA </a:t>
            </a:r>
          </a:p>
          <a:p>
            <a:pPr lvl="2"/>
            <a:r>
              <a:rPr lang="en-US" dirty="0" smtClean="0"/>
              <a:t>Null jammer’s direction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− B − E − C − </a:t>
            </a:r>
            <a:r>
              <a:rPr lang="en-US" dirty="0" smtClean="0"/>
              <a:t>D</a:t>
            </a:r>
          </a:p>
          <a:p>
            <a:pPr lvl="2"/>
            <a:r>
              <a:rPr lang="en-US" dirty="0" smtClean="0"/>
              <a:t>Nodes retain connectivity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/>
              <a:t>adaptive </a:t>
            </a:r>
            <a:r>
              <a:rPr lang="en-US" dirty="0" smtClean="0"/>
              <a:t>beam nulling </a:t>
            </a:r>
            <a:r>
              <a:rPr lang="en-US" dirty="0"/>
              <a:t>as a mitigation technique against </a:t>
            </a:r>
            <a:r>
              <a:rPr lang="en-US" dirty="0" smtClean="0"/>
              <a:t>jamming</a:t>
            </a:r>
            <a:endParaRPr lang="en-US" dirty="0"/>
          </a:p>
          <a:p>
            <a:pPr lvl="1"/>
            <a:r>
              <a:rPr lang="en-US" dirty="0" smtClean="0"/>
              <a:t>Mobile </a:t>
            </a:r>
            <a:r>
              <a:rPr lang="en-US" dirty="0" err="1" smtClean="0"/>
              <a:t>multihop</a:t>
            </a:r>
            <a:r>
              <a:rPr lang="en-US" dirty="0" smtClean="0"/>
              <a:t> ad hoc network </a:t>
            </a:r>
          </a:p>
          <a:p>
            <a:pPr lvl="1"/>
            <a:r>
              <a:rPr lang="en-US" dirty="0" smtClean="0"/>
              <a:t>Mobile jammer</a:t>
            </a:r>
          </a:p>
          <a:p>
            <a:r>
              <a:rPr lang="en-US" dirty="0" smtClean="0"/>
              <a:t>Develop distributed framework</a:t>
            </a:r>
          </a:p>
          <a:p>
            <a:pPr lvl="1"/>
            <a:r>
              <a:rPr lang="en-US" dirty="0" smtClean="0"/>
              <a:t>Nodes determine </a:t>
            </a:r>
            <a:r>
              <a:rPr lang="en-US" dirty="0" err="1" smtClean="0"/>
              <a:t>beamnull</a:t>
            </a:r>
            <a:r>
              <a:rPr lang="en-US" dirty="0" smtClean="0"/>
              <a:t> individually</a:t>
            </a:r>
          </a:p>
          <a:p>
            <a:pPr lvl="1"/>
            <a:r>
              <a:rPr lang="en-US" dirty="0" smtClean="0"/>
              <a:t>Dynamic control of </a:t>
            </a:r>
            <a:r>
              <a:rPr lang="en-US" dirty="0" err="1" smtClean="0"/>
              <a:t>beamnull</a:t>
            </a:r>
            <a:r>
              <a:rPr lang="en-US" dirty="0" smtClean="0"/>
              <a:t> direction and width based on jammer’s mobility</a:t>
            </a:r>
          </a:p>
          <a:p>
            <a:r>
              <a:rPr lang="en-US" dirty="0" smtClean="0"/>
              <a:t>Investigate survivability </a:t>
            </a:r>
            <a:r>
              <a:rPr lang="en-US" dirty="0"/>
              <a:t>of links and </a:t>
            </a:r>
            <a:r>
              <a:rPr lang="en-US" dirty="0" smtClean="0"/>
              <a:t>connectivity of network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R-Landscape">
  <a:themeElements>
    <a:clrScheme name="2_UNR-landsca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UNR-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UNR-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UNR-Landscape</Template>
  <TotalTime>3928</TotalTime>
  <Words>846</Words>
  <Application>Microsoft Office PowerPoint</Application>
  <PresentationFormat>On-screen Show (4:3)</PresentationFormat>
  <Paragraphs>201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Cambria Math</vt:lpstr>
      <vt:lpstr>Perpetua</vt:lpstr>
      <vt:lpstr>Times New Roman</vt:lpstr>
      <vt:lpstr>Wingdings</vt:lpstr>
      <vt:lpstr>UNR-Landscape</vt:lpstr>
      <vt:lpstr>Performance of Adaptive Beam Nulling in Multihop Ad Hoc Networks Under Jamming</vt:lpstr>
      <vt:lpstr>Outline</vt:lpstr>
      <vt:lpstr>Multi hop ad hoc networks</vt:lpstr>
      <vt:lpstr>Jamming based DoS attack</vt:lpstr>
      <vt:lpstr>Adaptive Beamforming</vt:lpstr>
      <vt:lpstr>Outline</vt:lpstr>
      <vt:lpstr>Advantage of ANA against jamming</vt:lpstr>
      <vt:lpstr>Aims and Objectives</vt:lpstr>
      <vt:lpstr>Outline</vt:lpstr>
      <vt:lpstr>Defense Against Jamming</vt:lpstr>
      <vt:lpstr>Outline</vt:lpstr>
      <vt:lpstr>System assumptions</vt:lpstr>
      <vt:lpstr>Methodology </vt:lpstr>
      <vt:lpstr>Wide vs. Narrow Nulling</vt:lpstr>
      <vt:lpstr>Null angle calculation</vt:lpstr>
      <vt:lpstr>Outline</vt:lpstr>
      <vt:lpstr>PowerPoint Presentation</vt:lpstr>
      <vt:lpstr>Outline</vt:lpstr>
      <vt:lpstr>Simulation Parameters</vt:lpstr>
      <vt:lpstr>Simulation snapshot</vt:lpstr>
      <vt:lpstr>Performance Metrics</vt:lpstr>
      <vt:lpstr>Simulation with fixed α</vt:lpstr>
      <vt:lpstr>Jammer’s trajectory models</vt:lpstr>
      <vt:lpstr>Results for different trajectories </vt:lpstr>
      <vt:lpstr>Simulation with varying number of Nodes</vt:lpstr>
      <vt:lpstr>Simulation with varying error</vt:lpstr>
      <vt:lpstr>Outline</vt:lpstr>
      <vt:lpstr>Conclusion and Future Work</vt:lpstr>
      <vt:lpstr>Acknowledgement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</dc:creator>
  <cp:lastModifiedBy>suman</cp:lastModifiedBy>
  <cp:revision>79</cp:revision>
  <cp:lastPrinted>2015-08-21T20:51:16Z</cp:lastPrinted>
  <dcterms:created xsi:type="dcterms:W3CDTF">2014-09-19T19:46:11Z</dcterms:created>
  <dcterms:modified xsi:type="dcterms:W3CDTF">2015-08-21T22:28:45Z</dcterms:modified>
</cp:coreProperties>
</file>