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87" r:id="rId13"/>
    <p:sldId id="286" r:id="rId14"/>
    <p:sldId id="288" r:id="rId15"/>
    <p:sldId id="260" r:id="rId16"/>
    <p:sldId id="279" r:id="rId17"/>
    <p:sldId id="294" r:id="rId18"/>
    <p:sldId id="295" r:id="rId19"/>
    <p:sldId id="296" r:id="rId20"/>
    <p:sldId id="297" r:id="rId21"/>
    <p:sldId id="285" r:id="rId22"/>
    <p:sldId id="291" r:id="rId23"/>
    <p:sldId id="290" r:id="rId24"/>
    <p:sldId id="293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7" r:id="rId35"/>
    <p:sldId id="308" r:id="rId36"/>
    <p:sldId id="309" r:id="rId37"/>
    <p:sldId id="311" r:id="rId38"/>
    <p:sldId id="310" r:id="rId39"/>
    <p:sldId id="312" r:id="rId40"/>
    <p:sldId id="313" r:id="rId41"/>
    <p:sldId id="315" r:id="rId42"/>
    <p:sldId id="316" r:id="rId43"/>
    <p:sldId id="314" r:id="rId44"/>
    <p:sldId id="317" r:id="rId45"/>
    <p:sldId id="318" r:id="rId46"/>
    <p:sldId id="320" r:id="rId47"/>
    <p:sldId id="319" r:id="rId48"/>
    <p:sldId id="321" r:id="rId49"/>
    <p:sldId id="324" r:id="rId50"/>
    <p:sldId id="325" r:id="rId51"/>
    <p:sldId id="322" r:id="rId52"/>
    <p:sldId id="323" r:id="rId53"/>
    <p:sldId id="292" r:id="rId54"/>
    <p:sldId id="284" r:id="rId55"/>
    <p:sldId id="289" r:id="rId5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8"/>
    </p:embeddedFont>
    <p:embeddedFont>
      <p:font typeface="Arial Narrow" panose="020B0606020202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84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2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091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9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15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3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6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43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3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159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22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86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201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27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49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469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444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825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2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38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544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334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869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13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545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396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37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312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01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18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864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41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9168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292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443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412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3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6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453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017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49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53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9487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50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790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422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0938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5345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54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19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45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47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75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eb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://pydev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06264-63E6-4418-B17A-0A607EDCA588}"/>
              </a:ext>
            </a:extLst>
          </p:cNvPr>
          <p:cNvSpPr txBox="1"/>
          <p:nvPr/>
        </p:nvSpPr>
        <p:spPr>
          <a:xfrm>
            <a:off x="694056" y="1801327"/>
            <a:ext cx="7858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fr-FR" altLang="fr-FR" sz="1800" dirty="0"/>
              <a:t>La console est une fenêtre où l’on peut exécuter des commandes les unes après les autres. Les valeurs des variables vont être conservées jusqu’à la fermeture de celle-ci.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54E79D6-EB2B-4839-9B1A-E5F362AA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73" y="3007043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552A5-E467-435C-A85C-19391A2190AD}"/>
              </a:ext>
            </a:extLst>
          </p:cNvPr>
          <p:cNvSpPr txBox="1"/>
          <p:nvPr/>
        </p:nvSpPr>
        <p:spPr>
          <a:xfrm>
            <a:off x="561974" y="1339602"/>
            <a:ext cx="7947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Un script est une zone de texte dans lequel on peut écrire les commandes que l’on veut que Python exécute.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Ces commandes vont s’exécuter les unes après les autres du haut vers le bas.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Lors de l’exécution, les informations vont apparaître dans la console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30BD75-E82E-4AFF-AE72-8CF55624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3210560"/>
            <a:ext cx="37195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EBD18D1-08F8-411E-9443-911A494E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4" y="3570923"/>
            <a:ext cx="44767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python sur </a:t>
            </a:r>
            <a:r>
              <a:rPr lang="en-GB" dirty="0" err="1"/>
              <a:t>votre</a:t>
            </a:r>
            <a:r>
              <a:rPr lang="en-GB" dirty="0"/>
              <a:t> machine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bien sur </a:t>
            </a:r>
            <a:r>
              <a:rPr lang="en-GB" dirty="0" err="1"/>
              <a:t>votre</a:t>
            </a:r>
            <a:r>
              <a:rPr lang="en-GB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335734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jupyter</a:t>
            </a:r>
            <a:r>
              <a:rPr lang="fr-CH" dirty="0"/>
              <a:t> notebook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89390-85C1-4A58-93E7-7BB2A102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" y="1546860"/>
            <a:ext cx="2775280" cy="3217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D8F16D-EE93-4952-AB8E-D6B614BE2289}"/>
              </a:ext>
            </a:extLst>
          </p:cNvPr>
          <p:cNvSpPr txBox="1"/>
          <p:nvPr/>
        </p:nvSpPr>
        <p:spPr>
          <a:xfrm>
            <a:off x="3868749" y="1870772"/>
            <a:ext cx="47053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Jupyter</a:t>
            </a:r>
            <a:r>
              <a:rPr lang="fr-CH" dirty="0"/>
              <a:t> est une application web utilisée pour programmer dans plus de 40 langages de programmation, dont Python, Julia, Ruby, R, ou encore Scala2. </a:t>
            </a:r>
          </a:p>
          <a:p>
            <a:endParaRPr lang="fr-CH" dirty="0"/>
          </a:p>
          <a:p>
            <a:r>
              <a:rPr lang="fr-CH" dirty="0"/>
              <a:t>C'est un projet communautaire dont l'objectif est de développer des logiciels libres, des formats ouverts et des services pour l'informatique interactive. </a:t>
            </a:r>
          </a:p>
          <a:p>
            <a:endParaRPr lang="fr-CH" dirty="0"/>
          </a:p>
          <a:p>
            <a:r>
              <a:rPr lang="fr-CH" dirty="0" err="1"/>
              <a:t>Jupyter</a:t>
            </a:r>
            <a:r>
              <a:rPr lang="fr-CH" dirty="0"/>
              <a:t> est une évolution du projet </a:t>
            </a:r>
            <a:r>
              <a:rPr lang="fr-CH" dirty="0" err="1"/>
              <a:t>IPython</a:t>
            </a:r>
            <a:r>
              <a:rPr lang="fr-CH" dirty="0"/>
              <a:t>. </a:t>
            </a:r>
          </a:p>
          <a:p>
            <a:endParaRPr lang="fr-CH" dirty="0"/>
          </a:p>
          <a:p>
            <a:r>
              <a:rPr lang="fr-CH" dirty="0" err="1"/>
              <a:t>Jupyter</a:t>
            </a:r>
            <a:r>
              <a:rPr lang="fr-CH" dirty="0"/>
              <a:t> permet de réaliser des calepins ou notebooks, c'est-à-dire des programmes contenant à la fois du texte en </a:t>
            </a:r>
            <a:r>
              <a:rPr lang="fr-CH" dirty="0" err="1"/>
              <a:t>markdown</a:t>
            </a:r>
            <a:r>
              <a:rPr lang="fr-CH" dirty="0"/>
              <a:t> et du code.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F5EC9-043A-48C8-A84F-7FDFF19C5171}"/>
              </a:ext>
            </a:extLst>
          </p:cNvPr>
          <p:cNvSpPr txBox="1"/>
          <p:nvPr/>
        </p:nvSpPr>
        <p:spPr>
          <a:xfrm>
            <a:off x="992506" y="635359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https://fr.wikipedia.org/wiki/Jupyter</a:t>
            </a:r>
          </a:p>
        </p:txBody>
      </p:sp>
    </p:spTree>
    <p:extLst>
      <p:ext uri="{BB962C8B-B14F-4D97-AF65-F5344CB8AC3E}">
        <p14:creationId xmlns:p14="http://schemas.microsoft.com/office/powerpoint/2010/main" val="39916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jupyter</a:t>
            </a:r>
            <a:r>
              <a:rPr lang="fr-CH" dirty="0"/>
              <a:t> notebook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449B1-EA51-4F63-9687-454514EC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6" y="1561035"/>
            <a:ext cx="7947023" cy="4306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019F0-CBF3-4E91-8B3F-10A17F48E3A3}"/>
              </a:ext>
            </a:extLst>
          </p:cNvPr>
          <p:cNvSpPr txBox="1"/>
          <p:nvPr/>
        </p:nvSpPr>
        <p:spPr>
          <a:xfrm>
            <a:off x="1608667" y="6282382"/>
            <a:ext cx="4707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https://www.youtube.com/watch?v=VrZULUUao2I</a:t>
            </a:r>
          </a:p>
        </p:txBody>
      </p:sp>
    </p:spTree>
    <p:extLst>
      <p:ext uri="{BB962C8B-B14F-4D97-AF65-F5344CB8AC3E}">
        <p14:creationId xmlns:p14="http://schemas.microsoft.com/office/powerpoint/2010/main" val="397113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</a:t>
            </a:r>
            <a:r>
              <a:rPr lang="en-GB" sz="1800" b="1" dirty="0" err="1"/>
              <a:t>jupyter</a:t>
            </a:r>
            <a:r>
              <a:rPr lang="en-GB" sz="1800" b="1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jupyter</a:t>
            </a:r>
            <a:r>
              <a:rPr lang="en-GB" dirty="0"/>
              <a:t> Notebook sur </a:t>
            </a:r>
            <a:r>
              <a:rPr lang="en-GB" dirty="0" err="1"/>
              <a:t>votre</a:t>
            </a:r>
            <a:r>
              <a:rPr lang="en-GB" dirty="0"/>
              <a:t> machine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bien sur </a:t>
            </a:r>
            <a:r>
              <a:rPr lang="en-GB" dirty="0" err="1"/>
              <a:t>votre</a:t>
            </a:r>
            <a:r>
              <a:rPr lang="en-GB" dirty="0"/>
              <a:t> PC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04C48-3FD4-4127-A13F-DD3A03984C7B}"/>
              </a:ext>
            </a:extLst>
          </p:cNvPr>
          <p:cNvSpPr txBox="1"/>
          <p:nvPr/>
        </p:nvSpPr>
        <p:spPr>
          <a:xfrm>
            <a:off x="996315" y="641455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http://localhost:8888/notebooks/s2_1_python_intro.ipynb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8EBCD-5295-4C50-AC76-423B9F1A9DE9}"/>
              </a:ext>
            </a:extLst>
          </p:cNvPr>
          <p:cNvSpPr txBox="1"/>
          <p:nvPr/>
        </p:nvSpPr>
        <p:spPr>
          <a:xfrm>
            <a:off x="744854" y="1595587"/>
            <a:ext cx="788098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sz="1400" dirty="0"/>
              <a:t>En programmation, les variables servent à manipuler les informations.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sz="1400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sz="1400" dirty="0"/>
              <a:t>Plus le nom des variables est clair, plus vous vous y retrouverez dans votre code.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CH" altLang="fr-FR" dirty="0"/>
              <a:t>Les variables sont des espaces de mémoire auquel ont donne un nom et une valeur. Il existe plusieurs type de variables:</a:t>
            </a:r>
          </a:p>
          <a:p>
            <a:pPr algn="just" eaLnBrk="1" hangingPunct="1"/>
            <a:r>
              <a:rPr lang="fr-CH" altLang="fr-FR" dirty="0"/>
              <a:t>	- String = chaînes de caractères</a:t>
            </a:r>
          </a:p>
          <a:p>
            <a:pPr algn="just" eaLnBrk="1" hangingPunct="1"/>
            <a:r>
              <a:rPr lang="fr-CH" altLang="fr-FR" dirty="0"/>
              <a:t>	- Integer = Nombres entiers</a:t>
            </a:r>
          </a:p>
          <a:p>
            <a:pPr algn="just" eaLnBrk="1" hangingPunct="1"/>
            <a:r>
              <a:rPr lang="fr-CH" altLang="fr-FR" dirty="0"/>
              <a:t>	- </a:t>
            </a:r>
            <a:r>
              <a:rPr lang="fr-CH" altLang="fr-FR" dirty="0" err="1"/>
              <a:t>Float</a:t>
            </a:r>
            <a:r>
              <a:rPr lang="fr-CH" altLang="fr-FR" dirty="0"/>
              <a:t> = Nombre à virgule</a:t>
            </a:r>
          </a:p>
          <a:p>
            <a:pPr algn="just" eaLnBrk="1" hangingPunct="1"/>
            <a:r>
              <a:rPr lang="fr-CH" altLang="fr-FR" dirty="0"/>
              <a:t>	- Boolean = </a:t>
            </a:r>
            <a:r>
              <a:rPr lang="fr-CH" altLang="fr-FR" dirty="0" err="1"/>
              <a:t>True</a:t>
            </a:r>
            <a:r>
              <a:rPr lang="fr-CH" altLang="fr-FR" dirty="0"/>
              <a:t>/False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sz="1200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AF9F22E-0A07-4D3D-860D-B61C1283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55" y="3470801"/>
            <a:ext cx="4300157" cy="268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14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7A793C3-16BC-4241-8CC2-ED924BDFAAF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Une chaîne de caractères (string) est une suite de caractères (alphabétiques, chiffres, spéciaux) considéré par l’ordinateur comme du texte.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Les opérations sur les chaines de caractères sont les suivantes:</a:t>
            </a:r>
          </a:p>
          <a:p>
            <a:pPr lvl="1" algn="just"/>
            <a:r>
              <a:rPr lang="fr-FR" altLang="fr-FR" sz="1800" dirty="0">
                <a:latin typeface="+mn-lt"/>
              </a:rPr>
              <a:t>L’addition (+) permet de concaténer deux string</a:t>
            </a:r>
          </a:p>
          <a:p>
            <a:pPr lvl="1" algn="just"/>
            <a:r>
              <a:rPr lang="fr-FR" altLang="fr-FR" sz="1800" dirty="0">
                <a:latin typeface="+mn-lt"/>
              </a:rPr>
              <a:t>La multiplication (*) permet de multiplier un string par un nombre entier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77361A-7C4F-4241-987D-ABD30A0E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1" y="3966894"/>
            <a:ext cx="46831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1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681383B-AF38-4DC5-9DE3-9EA59DFAC6B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Il est possible d’ajouter des variables dans une chaine de caractères. Pour cela, il faut ajouter les balises suivantes: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%s » : Pour ajouter un string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%i » : Pour ajouter un nombre entier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%.5f » : Pour ajouter un nombre à virgule (ici, 5 correspond au nombre de décimales voulues)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6FD7F0-1303-4835-AAE2-67539280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60800"/>
            <a:ext cx="64198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AC77558-FE99-488A-BB9F-8D3E46CF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300663"/>
            <a:ext cx="4991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7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175A8-304A-46AC-A7B3-557DCCCBFD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commandes suivantes peuvent être utilisées: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D17A4-4E77-4099-B504-4857116B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84" y="3954463"/>
            <a:ext cx="64468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67C2C-081B-4682-A29E-DE3E973D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69627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3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PostGIS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2CA86-3441-4CBF-8C82-C1F6950569F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opérations classiques sur les nombres sont les suivantes: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08980F-0414-4EB5-8878-9910C3BF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2738"/>
            <a:ext cx="425926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D5BDAF-3ADB-431E-96FF-B7BF9D30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4"/>
          <a:stretch>
            <a:fillRect/>
          </a:stretch>
        </p:blipFill>
        <p:spPr bwMode="auto">
          <a:xfrm>
            <a:off x="5076825" y="2852738"/>
            <a:ext cx="2425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12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8EBCD-5295-4C50-AC76-423B9F1A9DE9}"/>
              </a:ext>
            </a:extLst>
          </p:cNvPr>
          <p:cNvSpPr txBox="1"/>
          <p:nvPr/>
        </p:nvSpPr>
        <p:spPr>
          <a:xfrm>
            <a:off x="744854" y="1595587"/>
            <a:ext cx="788098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dirty="0"/>
              <a:t>Le nom d’une variable doit avoir les conditions suivants:</a:t>
            </a:r>
          </a:p>
          <a:p>
            <a:pPr lvl="1" eaLnBrk="1" hangingPunct="1"/>
            <a:endParaRPr lang="fr-FR" altLang="fr-FR" dirty="0"/>
          </a:p>
          <a:p>
            <a:pPr lvl="1" eaLnBrk="1" hangingPunct="1"/>
            <a:r>
              <a:rPr lang="fr-FR" altLang="fr-FR" dirty="0"/>
              <a:t>	- Ne doit pas commencer par un chiffre</a:t>
            </a:r>
          </a:p>
          <a:p>
            <a:pPr lvl="1" eaLnBrk="1" hangingPunct="1"/>
            <a:r>
              <a:rPr lang="fr-FR" altLang="fr-FR" dirty="0"/>
              <a:t>	- Ne doit pas contenir d’espace</a:t>
            </a:r>
          </a:p>
          <a:p>
            <a:pPr lvl="1" eaLnBrk="1" hangingPunct="1"/>
            <a:r>
              <a:rPr lang="fr-FR" altLang="fr-FR" dirty="0"/>
              <a:t>	- Ne doit pas contenir de caractères spéciaux hormis l’</a:t>
            </a:r>
            <a:r>
              <a:rPr lang="fr-FR" altLang="fr-FR" dirty="0" err="1"/>
              <a:t>underscore</a:t>
            </a:r>
            <a:r>
              <a:rPr lang="fr-FR" altLang="fr-FR" dirty="0"/>
              <a:t> (« _ »)</a:t>
            </a:r>
          </a:p>
        </p:txBody>
      </p:sp>
    </p:spTree>
    <p:extLst>
      <p:ext uri="{BB962C8B-B14F-4D97-AF65-F5344CB8AC3E}">
        <p14:creationId xmlns:p14="http://schemas.microsoft.com/office/powerpoint/2010/main" val="192776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http://localhost:8888/notebooks/s2_1_python_intro.ipynb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Utilisation des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E15C8-41F5-48EE-B81A-150784E6E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639" y="4774623"/>
            <a:ext cx="6779696" cy="1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9696C-4FF8-4523-934D-01B84DC57489}"/>
              </a:ext>
            </a:extLst>
          </p:cNvPr>
          <p:cNvSpPr txBox="1"/>
          <p:nvPr/>
        </p:nvSpPr>
        <p:spPr>
          <a:xfrm>
            <a:off x="491065" y="1533141"/>
            <a:ext cx="30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Pourquoi utiliser des listes 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42967-4DEE-4168-A5EB-B9777C92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96" y="1960747"/>
            <a:ext cx="7093008" cy="41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C5FB012-AE70-4160-A3E3-F3DF35ED65F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Une liste est une variable pouvant contenir plusieurs informations. Ces listes peuvent contenir plusieurs type d’information.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Les listes peuvent également être ajoutées dans d’autres listes: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dirty="0">
              <a:latin typeface="+mj-l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201823C-AB1E-4A46-B0BD-210CAFB9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81300"/>
            <a:ext cx="40322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FEEB75E-4982-4241-ACC7-8FBE954D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149725"/>
            <a:ext cx="34099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73F9A30-D1F3-4291-8E92-1BF50DFC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84763"/>
            <a:ext cx="4578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27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651E2-7DF5-4355-ABE2-7CE4358BAA8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Pour manipuler les données des listes, nous devons faire appel à leurs coordonnées: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Il est possible de modifier ces données de la même manière: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8F0E2D-1420-4380-93E5-90647E2D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492375"/>
            <a:ext cx="67230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2D223-20B9-42AF-9EFD-7CEFB35E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6" y="5041900"/>
            <a:ext cx="2951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25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13C73-7139-4330-BDD7-FAE5F7ECBC7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j-lt"/>
              </a:rPr>
              <a:t>Pour repérer des éléments présents dans une liste incluse dans une liste, il faut faire comme suit: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6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600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3E6C7F-1D21-47CC-8FCE-A57FA93A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C30AE2-5F73-4B8D-B249-2869F444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10795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2BDAE9-88E0-479E-A03E-76A023C0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>
            <a:fillRect/>
          </a:stretch>
        </p:blipFill>
        <p:spPr bwMode="auto">
          <a:xfrm>
            <a:off x="5364163" y="2492375"/>
            <a:ext cx="3311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5C2F12-C716-40EB-973F-6A46DD07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21163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5B317-46CA-4647-BE49-2BB844CF1304}"/>
              </a:ext>
            </a:extLst>
          </p:cNvPr>
          <p:cNvCxnSpPr>
            <a:cxnSpLocks/>
          </p:cNvCxnSpPr>
          <p:nvPr/>
        </p:nvCxnSpPr>
        <p:spPr>
          <a:xfrm flipV="1">
            <a:off x="7112000" y="3225800"/>
            <a:ext cx="835023" cy="14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48F47-11D0-4478-B674-62EA011D8A5E}"/>
              </a:ext>
            </a:extLst>
          </p:cNvPr>
          <p:cNvCxnSpPr>
            <a:cxnSpLocks/>
          </p:cNvCxnSpPr>
          <p:nvPr/>
        </p:nvCxnSpPr>
        <p:spPr>
          <a:xfrm flipH="1" flipV="1">
            <a:off x="7054850" y="2959100"/>
            <a:ext cx="40005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71A68-EECC-439D-9600-B1E0D88C8C9D}"/>
              </a:ext>
            </a:extLst>
          </p:cNvPr>
          <p:cNvCxnSpPr>
            <a:cxnSpLocks/>
          </p:cNvCxnSpPr>
          <p:nvPr/>
        </p:nvCxnSpPr>
        <p:spPr>
          <a:xfrm flipH="1" flipV="1">
            <a:off x="6943725" y="4943475"/>
            <a:ext cx="168275" cy="40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85CCA-0FF0-4006-9DA6-14CC7BDB6735}"/>
              </a:ext>
            </a:extLst>
          </p:cNvPr>
          <p:cNvCxnSpPr>
            <a:cxnSpLocks/>
          </p:cNvCxnSpPr>
          <p:nvPr/>
        </p:nvCxnSpPr>
        <p:spPr>
          <a:xfrm flipV="1">
            <a:off x="7381876" y="4476750"/>
            <a:ext cx="565147" cy="89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6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7A57D-3B8F-4318-AA1E-0495A2BEB6C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n-lt"/>
              </a:rPr>
              <a:t>Il est également possible d’utiliser des tranches qui nous permet de manipuler des bouts de listes: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43B475-85F6-4A89-9DD7-BA0C565D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78517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95C571-C09D-4E25-BDF3-E942844F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455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70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C6311-B6A9-4EB8-B35C-F587556E60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n-lt"/>
              </a:rPr>
              <a:t>Les opérations possibles sur les listes sont les additions (+) et les multiplications (*) par des nombres entiers.</a:t>
            </a:r>
          </a:p>
        </p:txBody>
      </p:sp>
      <p:pic>
        <p:nvPicPr>
          <p:cNvPr id="4" name="Picture 5" descr="https://lh4.googleusercontent.com/dGmwTLrE3g7_-jpO4n_v1in9KFL_9shSVuN7mMaG9DkpEtF4MNgDyp_Bre4Q_t1NfNjTqkypmfBrJ5KMK7s75jdaucjceRIxv_xc8sqFtZ_DAXk_lZFJ5AX_m966aqlgfV0GTqeZCE0">
            <a:extLst>
              <a:ext uri="{FF2B5EF4-FFF2-40B4-BE49-F238E27FC236}">
                <a16:creationId xmlns:a16="http://schemas.microsoft.com/office/drawing/2014/main" id="{504AEE66-3946-4C02-8290-4BD703A5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586037"/>
            <a:ext cx="5562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ttps://lh6.googleusercontent.com/JZfe6LzeKlisogT1t-iOhstTnNlF6UgbtmUkDXVvj44kbzZwTlEtu7gRKGOmJlwYQN2M9Ddj74nBN7Eho5Y1DlgigDjV-SCtjAeO5N-t8Y7F9pIKsnZL5Ci27PtsbuveUrrzDu7uGr0">
            <a:extLst>
              <a:ext uri="{FF2B5EF4-FFF2-40B4-BE49-F238E27FC236}">
                <a16:creationId xmlns:a16="http://schemas.microsoft.com/office/drawing/2014/main" id="{1F98B28E-8698-4CD3-8933-970A7075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445795"/>
            <a:ext cx="554355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04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2A109-2E63-4304-93FD-A8CDD51002F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L’instruction Range permet de créer des listes d’entiers. Elle fonctionne sur le modèle: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rgbClr val="7030A0"/>
                </a:solidFill>
                <a:latin typeface="+mn-lt"/>
              </a:rPr>
              <a:t>range</a:t>
            </a:r>
            <a:r>
              <a:rPr lang="fr-FR" altLang="fr-FR" sz="1800" dirty="0">
                <a:latin typeface="+mn-lt"/>
              </a:rPr>
              <a:t>([début,] fin [, pas])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arguments entre crochets sont optionnels.</a:t>
            </a:r>
          </a:p>
        </p:txBody>
      </p:sp>
      <p:pic>
        <p:nvPicPr>
          <p:cNvPr id="4" name="Picture 6" descr="https://lh4.googleusercontent.com/v-y8s-ObhAMPHHYzNOiukPGHK6PZgQwGa0Ye701q78lrcJX-OyKMpwnUstAG8w0n7tRSt8SL3Btf2Sm1fDvLpaXHqeWcUriRzSiRJztQ3_YNF44EmmfQTPAV6TNaTGDNIItTxFT-pkE">
            <a:extLst>
              <a:ext uri="{FF2B5EF4-FFF2-40B4-BE49-F238E27FC236}">
                <a16:creationId xmlns:a16="http://schemas.microsoft.com/office/drawing/2014/main" id="{314CC992-DCF0-4BCB-B54E-D7F9F57C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00613"/>
            <a:ext cx="4897437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lh6.googleusercontent.com/yrWy_8zX-E4fxJM9I7JUHLy7-CJ4y8Q_q_YEk8uR00tkSFdXzUsteYEOdr78Yy8RR9zXefROmsjwT1ripI7QzF_m55oXBkPGSScnHrTz4vLC7hPTIzymmRlTO1xAfVJXLMYKYECLhJM">
            <a:extLst>
              <a:ext uri="{FF2B5EF4-FFF2-40B4-BE49-F238E27FC236}">
                <a16:creationId xmlns:a16="http://schemas.microsoft.com/office/drawing/2014/main" id="{7E8FBC38-CC1B-4C47-99F9-41777D08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3225801"/>
            <a:ext cx="48879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9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EE09-CE95-4C3D-8722-D4BBC0199D33}"/>
              </a:ext>
            </a:extLst>
          </p:cNvPr>
          <p:cNvSpPr txBox="1"/>
          <p:nvPr/>
        </p:nvSpPr>
        <p:spPr>
          <a:xfrm>
            <a:off x="1094317" y="641922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 : http://postgis.net/workshops/postgis-intro/indexing.html</a:t>
            </a:r>
            <a:endParaRPr lang="fr-CH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2853267" y="3784600"/>
            <a:ext cx="1219200" cy="88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44417-38AD-43E0-B18F-89730D18E6C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Il y a plusieurs actions qui peuvent être utilisées sur les listes:</a:t>
            </a:r>
          </a:p>
        </p:txBody>
      </p:sp>
      <p:pic>
        <p:nvPicPr>
          <p:cNvPr id="4" name="Picture 6" descr="https://lh6.googleusercontent.com/X2KmzDfHYGJ2pyku8EpG_t-4dFQwEWFPaYMCd8loE6UY8eiQ0CMEuVvA5RvM-CHXyvVnRmDhFFWcmWhgyFEPVt_2kO3gu6MrZm4_Qh4PkXr6z6vbgi91Oeeg7N3X0SlajY_HHyO5zWk">
            <a:extLst>
              <a:ext uri="{FF2B5EF4-FFF2-40B4-BE49-F238E27FC236}">
                <a16:creationId xmlns:a16="http://schemas.microsoft.com/office/drawing/2014/main" id="{60B9CA63-EE15-4A1A-BCB4-F5E8EB8A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3"/>
          <a:stretch>
            <a:fillRect/>
          </a:stretch>
        </p:blipFill>
        <p:spPr bwMode="auto">
          <a:xfrm>
            <a:off x="3990975" y="2490787"/>
            <a:ext cx="4605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lh5.googleusercontent.com/418XLoORlbd3LTVy7ZVQsg7cA4j3IxnVeSg-0wrSY8AFdLU7YSGIXQiQs1bkJ0uYOU0gt7i_9RiteYolLfK8AgsB9acETvbC5sAbwaK-8wFnfHy4PjYw6wgZCCSdo95jRgdB3Ib6Y3U">
            <a:extLst>
              <a:ext uri="{FF2B5EF4-FFF2-40B4-BE49-F238E27FC236}">
                <a16:creationId xmlns:a16="http://schemas.microsoft.com/office/drawing/2014/main" id="{5E3AADB5-AFDA-4E64-B894-17A2AB7D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2490787"/>
            <a:ext cx="3211512" cy="328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14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3" descr="https://lh6.googleusercontent.com/WDnQ41Exs0z0PrJzUZmdD3UupB-ZrS5Aw7DfA8mIvZXc5D_u3WD8Doyd2oW7N_jquqvdsizVTuZ87is7c5MdogQ0yJipeeoxLtnSWL077P4bks_ggwOUt9zm70oNOZ5TysOJn9IIp2g">
            <a:extLst>
              <a:ext uri="{FF2B5EF4-FFF2-40B4-BE49-F238E27FC236}">
                <a16:creationId xmlns:a16="http://schemas.microsoft.com/office/drawing/2014/main" id="{FC355039-3F8C-4356-B0DA-9A74ECD9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4754562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lh3.googleusercontent.com/5_-RXGrPgXLo_BNX_bPHABsTBMrNi3SeUiYwdyfPIWdHiMR53lFfytwGNjs1vWY85JbwjWVrNNKRPQByhpk_BfibkABNcL1xEI2WF-skEoIeb-3CuQsv7dovSYv2k3VhxvuEpT05AYc">
            <a:extLst>
              <a:ext uri="{FF2B5EF4-FFF2-40B4-BE49-F238E27FC236}">
                <a16:creationId xmlns:a16="http://schemas.microsoft.com/office/drawing/2014/main" id="{62CE591F-85EE-459A-8EFA-98453FB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0"/>
          <a:stretch>
            <a:fillRect/>
          </a:stretch>
        </p:blipFill>
        <p:spPr bwMode="auto">
          <a:xfrm>
            <a:off x="4932363" y="1844675"/>
            <a:ext cx="37449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3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http://localhost:8888/notebooks/s2_2_python_listes.ipynb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listes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C72B-481A-4FEC-A890-8F93D89FB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34" y="5283511"/>
            <a:ext cx="6943725" cy="10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B2AA3-8F04-4EA1-BD1C-EB9C05FB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25" y="1547486"/>
            <a:ext cx="7344800" cy="4677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E390AE-FC0A-468F-8FF6-F80E50070BFD}"/>
              </a:ext>
            </a:extLst>
          </p:cNvPr>
          <p:cNvSpPr/>
          <p:nvPr/>
        </p:nvSpPr>
        <p:spPr>
          <a:xfrm>
            <a:off x="4410075" y="1352550"/>
            <a:ext cx="2266950" cy="11969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FC360-F18B-476A-8312-36286262CB96}"/>
              </a:ext>
            </a:extLst>
          </p:cNvPr>
          <p:cNvSpPr/>
          <p:nvPr/>
        </p:nvSpPr>
        <p:spPr>
          <a:xfrm>
            <a:off x="4733925" y="4476750"/>
            <a:ext cx="3200400" cy="11969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195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F9E0C-39C3-45CE-A71C-5682681A001E}"/>
              </a:ext>
            </a:extLst>
          </p:cNvPr>
          <p:cNvSpPr txBox="1"/>
          <p:nvPr/>
        </p:nvSpPr>
        <p:spPr>
          <a:xfrm>
            <a:off x="581025" y="1932563"/>
            <a:ext cx="7848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ea typeface="ＭＳ Ｐゴシック" panose="020B0600070205080204" pitchFamily="34" charset="-128"/>
              </a:rPr>
              <a:t>Dictionnaires </a:t>
            </a:r>
            <a:r>
              <a:rPr lang="fr-FR" altLang="fr-FR" i="1" dirty="0">
                <a:ea typeface="ＭＳ Ｐゴシック" panose="020B0600070205080204" pitchFamily="34" charset="-128"/>
              </a:rPr>
              <a:t>sont des </a:t>
            </a:r>
            <a:r>
              <a:rPr lang="en-US" altLang="fr-FR" i="1" dirty="0">
                <a:ea typeface="ＭＳ Ｐゴシック" panose="020B0600070205080204" pitchFamily="34" charset="-128"/>
              </a:rPr>
              <a:t>associations</a:t>
            </a:r>
            <a:r>
              <a:rPr lang="en-US" altLang="fr-FR" dirty="0">
                <a:ea typeface="ＭＳ Ｐゴシック" panose="020B0600070205080204" pitchFamily="34" charset="-128"/>
              </a:rPr>
              <a:t> de </a:t>
            </a:r>
            <a:r>
              <a:rPr lang="en-US" altLang="fr-FR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clés</a:t>
            </a:r>
            <a:r>
              <a:rPr lang="en-US" altLang="fr-FR" dirty="0">
                <a:ea typeface="ＭＳ Ｐゴシック" panose="020B0600070205080204" pitchFamily="34" charset="-128"/>
              </a:rPr>
              <a:t> et </a:t>
            </a:r>
            <a:r>
              <a:rPr lang="en-US" altLang="fr-FR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valeurs</a:t>
            </a:r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{'Name': ‘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'Age’: '+50', 'Class': 'First'}; </a:t>
            </a:r>
          </a:p>
          <a:p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fr-CH" altLang="fr-FR" dirty="0">
                <a:ea typeface="ＭＳ Ｐゴシック" panose="020B0600070205080204" pitchFamily="34" charset="-128"/>
              </a:rPr>
              <a:t>Chaque clé est séparée de sa valeur par deux points (:), les éléments sont séparés par des virgules, et le tout est entouré d'accolades. Un dictionnaire vide, sans aucun élément, est écrit avec seulement deux accolades, comme ceci : {}.</a:t>
            </a: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mydict.get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('Name’))</a:t>
            </a:r>
          </a:p>
          <a:p>
            <a:endParaRPr lang="en-US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endParaRPr lang="en-US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fr-CH" altLang="fr-FR" dirty="0">
                <a:ea typeface="ＭＳ Ｐゴシック" panose="020B0600070205080204" pitchFamily="34" charset="-128"/>
              </a:rPr>
              <a:t>Ajout d’une nouvelle entrée :</a:t>
            </a: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[‘School’] = ‘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cfgéo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fr-CH" altLang="fr-FR" dirty="0">
              <a:ea typeface="ＭＳ Ｐゴシック" panose="020B0600070205080204" pitchFamily="34" charset="-128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{'Name': ‘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'Age’: '+50', 'Class': 'First’,’School’:‘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cfgéo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’}; </a:t>
            </a:r>
          </a:p>
          <a:p>
            <a:endParaRPr lang="en-US" altLang="fr-FR" dirty="0">
              <a:ea typeface="ＭＳ Ｐゴシック" panose="020B0600070205080204" pitchFamily="34" charset="-128"/>
            </a:endParaRPr>
          </a:p>
          <a:p>
            <a:pPr lvl="1"/>
            <a:endParaRPr lang="fr-FR" altLang="fr-FR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727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B26B6-BFF5-439B-BFB6-57AD3707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550051"/>
            <a:ext cx="8006841" cy="35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27CEE-B76B-450A-9BF9-05456C41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1282672"/>
            <a:ext cx="7222066" cy="52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3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http://localhost:8888/notebooks/s2_3_python_dictionnaires.ipynb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dictionnaires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C72B-481A-4FEC-A890-8F93D89FB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34" y="5283511"/>
            <a:ext cx="6943725" cy="10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C8BE5-254E-43B6-AF91-5E84919D9C8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Dans un programme, les conditions permettent de faire des choix dépendants des différentes données que l’on peut retrouver dans notre programme.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6D2EC8-8D14-4FCC-AFEA-899351DC0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921529"/>
            <a:ext cx="5786437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FA8A88F-3AF8-417F-9D5E-06AA4A99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2885810"/>
            <a:ext cx="24447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C5DC8D-F25A-45CB-844A-938B16ADEA0E}"/>
              </a:ext>
            </a:extLst>
          </p:cNvPr>
          <p:cNvSpPr txBox="1"/>
          <p:nvPr/>
        </p:nvSpPr>
        <p:spPr>
          <a:xfrm>
            <a:off x="552980" y="5412316"/>
            <a:ext cx="8280400" cy="6461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fr-FR" dirty="0">
                <a:solidFill>
                  <a:srgbClr val="FF0000"/>
                </a:solidFill>
              </a:rPr>
              <a:t>*Attention, pour que les lignes soit considérées dans le « if », il est nécessaire de faire un alinéa!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72D89-555B-410A-95B7-BC6ED725B1ED}"/>
              </a:ext>
            </a:extLst>
          </p:cNvPr>
          <p:cNvCxnSpPr/>
          <p:nvPr/>
        </p:nvCxnSpPr>
        <p:spPr>
          <a:xfrm flipH="1" flipV="1">
            <a:off x="728133" y="4470400"/>
            <a:ext cx="660400" cy="9419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64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52573A-9E95-4EDB-95F6-6195E35B4D8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Il est également possible de gérer plusieurs conditions: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dirty="0">
              <a:latin typeface="+mn-lt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EA1738-F675-4E5A-A456-B1D2515F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586263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292A5AF-E394-4628-AEDE-264C3F91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636838"/>
            <a:ext cx="2295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1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EE09-CE95-4C3D-8722-D4BBC0199D33}"/>
              </a:ext>
            </a:extLst>
          </p:cNvPr>
          <p:cNvSpPr txBox="1"/>
          <p:nvPr/>
        </p:nvSpPr>
        <p:spPr>
          <a:xfrm>
            <a:off x="1094317" y="641922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 : http://postgis.net/workshops/postgis-intro/indexing.html</a:t>
            </a:r>
            <a:endParaRPr lang="fr-CH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99788-8096-4AB5-AF5E-B0A1AC50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8" y="2056361"/>
            <a:ext cx="7113224" cy="210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B51A1-5F0C-4D63-9D2C-58FBE5DE4AB1}"/>
              </a:ext>
            </a:extLst>
          </p:cNvPr>
          <p:cNvSpPr txBox="1"/>
          <p:nvPr/>
        </p:nvSpPr>
        <p:spPr>
          <a:xfrm>
            <a:off x="2421465" y="4286322"/>
            <a:ext cx="198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des données dans la base de données (requêtes SQL)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F9EBB-C382-4EE6-9F6F-4CAFBD172160}"/>
              </a:ext>
            </a:extLst>
          </p:cNvPr>
          <p:cNvCxnSpPr/>
          <p:nvPr/>
        </p:nvCxnSpPr>
        <p:spPr>
          <a:xfrm flipV="1">
            <a:off x="3178381" y="2971800"/>
            <a:ext cx="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5E129F-C764-4EC4-946F-B6F882B6F64A}"/>
              </a:ext>
            </a:extLst>
          </p:cNvPr>
          <p:cNvSpPr txBox="1"/>
          <p:nvPr/>
        </p:nvSpPr>
        <p:spPr>
          <a:xfrm>
            <a:off x="4572000" y="4305444"/>
            <a:ext cx="2328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Récupérer des données depuis une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Traiter ces données (requêtes SQL)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74D82-5A23-4CCA-969E-A6EDC5616651}"/>
              </a:ext>
            </a:extLst>
          </p:cNvPr>
          <p:cNvCxnSpPr>
            <a:cxnSpLocks/>
          </p:cNvCxnSpPr>
          <p:nvPr/>
        </p:nvCxnSpPr>
        <p:spPr>
          <a:xfrm flipV="1">
            <a:off x="5515181" y="3569575"/>
            <a:ext cx="0" cy="71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162CD-60B0-4F45-8199-142069F61C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fr-FR" sz="1800" dirty="0">
                <a:solidFill>
                  <a:schemeClr val="accent6"/>
                </a:solidFill>
                <a:latin typeface="+mn-lt"/>
              </a:rPr>
              <a:t>if</a:t>
            </a:r>
            <a:r>
              <a:rPr lang="fr-FR" sz="1800" dirty="0">
                <a:latin typeface="+mn-lt"/>
              </a:rPr>
              <a:t> : de l’anglais « si »</a:t>
            </a:r>
          </a:p>
          <a:p>
            <a:pPr>
              <a:buFont typeface="Arial" charset="0"/>
              <a:buNone/>
              <a:defRPr/>
            </a:pPr>
            <a:r>
              <a:rPr lang="fr-FR" sz="1800" dirty="0" err="1">
                <a:solidFill>
                  <a:schemeClr val="accent6"/>
                </a:solidFill>
                <a:latin typeface="+mn-lt"/>
              </a:rPr>
              <a:t>elif</a:t>
            </a:r>
            <a:r>
              <a:rPr lang="fr-FR" sz="1800" dirty="0">
                <a:latin typeface="+mn-lt"/>
              </a:rPr>
              <a:t> : de l’anglais (</a:t>
            </a:r>
            <a:r>
              <a:rPr lang="fr-FR" sz="1800" dirty="0" err="1">
                <a:latin typeface="+mn-lt"/>
              </a:rPr>
              <a:t>else</a:t>
            </a:r>
            <a:r>
              <a:rPr lang="fr-FR" sz="1800" dirty="0">
                <a:latin typeface="+mn-lt"/>
              </a:rPr>
              <a:t> if) « d’autre si »</a:t>
            </a:r>
          </a:p>
          <a:p>
            <a:pPr>
              <a:buFont typeface="Arial" charset="0"/>
              <a:buNone/>
              <a:defRPr/>
            </a:pPr>
            <a:r>
              <a:rPr lang="fr-FR" sz="1800" dirty="0" err="1">
                <a:solidFill>
                  <a:schemeClr val="accent6"/>
                </a:solidFill>
                <a:latin typeface="+mn-lt"/>
              </a:rPr>
              <a:t>else</a:t>
            </a:r>
            <a:r>
              <a:rPr lang="fr-FR" sz="1800" dirty="0">
                <a:latin typeface="+mn-lt"/>
              </a:rPr>
              <a:t> : de l’anglais « d’autre »</a:t>
            </a:r>
          </a:p>
          <a:p>
            <a:pPr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 « if » doit toujours être placé en premier et le « </a:t>
            </a:r>
            <a:r>
              <a:rPr lang="fr-FR" sz="2000" dirty="0" err="1">
                <a:latin typeface="+mn-lt"/>
              </a:rPr>
              <a:t>else</a:t>
            </a:r>
            <a:r>
              <a:rPr lang="fr-FR" sz="2000" dirty="0">
                <a:latin typeface="+mn-lt"/>
              </a:rPr>
              <a:t> » (optionnel) à la fin!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Les alinéas sont </a:t>
            </a:r>
            <a:r>
              <a:rPr lang="fr-FR" sz="2000" b="1" u="sng" dirty="0">
                <a:solidFill>
                  <a:srgbClr val="FF0000"/>
                </a:solidFill>
                <a:latin typeface="+mn-lt"/>
              </a:rPr>
              <a:t>nécessaires</a:t>
            </a:r>
            <a:r>
              <a:rPr lang="fr-FR" sz="2000" dirty="0">
                <a:latin typeface="+mn-lt"/>
              </a:rPr>
              <a:t> pour que l’ordinateur comprenne les ordres. </a:t>
            </a:r>
          </a:p>
        </p:txBody>
      </p:sp>
    </p:spTree>
    <p:extLst>
      <p:ext uri="{BB962C8B-B14F-4D97-AF65-F5344CB8AC3E}">
        <p14:creationId xmlns:p14="http://schemas.microsoft.com/office/powerpoint/2010/main" val="2226041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6EEE7-0739-4C2D-A5CD-9FE9052DC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300" y="4879809"/>
            <a:ext cx="6028267" cy="1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16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74F99-C22C-4776-82D9-0EF95A365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787" y="4833658"/>
            <a:ext cx="637540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6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1CB3B-F855-4726-9DC2-CC7C9C0A15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Les boucles sont très importantes en programmation. Elles permettent de répéter des instruction un nombre de fois défini à l’avance.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4A9D23-2C4C-4FFB-9031-55584EB5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3208867"/>
            <a:ext cx="54006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370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E55403-EF0C-423C-9106-9B14069ADBB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Une boucle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while</a:t>
            </a:r>
            <a:r>
              <a:rPr lang="fr-FR" sz="2000" dirty="0">
                <a:latin typeface="+mn-lt"/>
              </a:rPr>
              <a:t> répète les instruction tant que la condition d’entrée est vérifiée (</a:t>
            </a:r>
            <a:r>
              <a:rPr lang="fr-FR" sz="2000" dirty="0" err="1">
                <a:solidFill>
                  <a:srgbClr val="7030A0"/>
                </a:solidFill>
                <a:latin typeface="+mn-lt"/>
              </a:rPr>
              <a:t>True</a:t>
            </a:r>
            <a:r>
              <a:rPr lang="fr-FR" sz="2000" dirty="0">
                <a:latin typeface="+mn-lt"/>
              </a:rPr>
              <a:t>).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Les instructions présentes dans la boucle doivent être décalées d’un alinéa de plus que l’initialisation de la boucle.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+mn-lt"/>
              </a:rPr>
              <a:t>Attention, ce genre de boucle peut entrainer des boucles infinies!</a:t>
            </a:r>
          </a:p>
        </p:txBody>
      </p:sp>
    </p:spTree>
    <p:extLst>
      <p:ext uri="{BB962C8B-B14F-4D97-AF65-F5344CB8AC3E}">
        <p14:creationId xmlns:p14="http://schemas.microsoft.com/office/powerpoint/2010/main" val="3753942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D820BE5-68C9-4645-8B7B-291F36AA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38639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C6AF39-AFCC-4F19-87AE-A2261894BC35}"/>
              </a:ext>
            </a:extLst>
          </p:cNvPr>
          <p:cNvSpPr/>
          <p:nvPr/>
        </p:nvSpPr>
        <p:spPr>
          <a:xfrm>
            <a:off x="611188" y="1844675"/>
            <a:ext cx="792162" cy="50482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7AD413-EA60-4E64-AE22-32BA943FE754}"/>
              </a:ext>
            </a:extLst>
          </p:cNvPr>
          <p:cNvSpPr/>
          <p:nvPr/>
        </p:nvSpPr>
        <p:spPr>
          <a:xfrm>
            <a:off x="1908175" y="2636838"/>
            <a:ext cx="1511300" cy="50482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3186-1837-41F0-9B82-5073EE9FB107}"/>
              </a:ext>
            </a:extLst>
          </p:cNvPr>
          <p:cNvSpPr/>
          <p:nvPr/>
        </p:nvSpPr>
        <p:spPr>
          <a:xfrm>
            <a:off x="1403350" y="3429000"/>
            <a:ext cx="1223963" cy="50482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13570-04A3-40C7-BB2F-EA79C87B23B0}"/>
              </a:ext>
            </a:extLst>
          </p:cNvPr>
          <p:cNvSpPr/>
          <p:nvPr/>
        </p:nvSpPr>
        <p:spPr>
          <a:xfrm>
            <a:off x="611188" y="4292600"/>
            <a:ext cx="1944687" cy="50482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4" name="ZoneTexte 8">
            <a:extLst>
              <a:ext uri="{FF2B5EF4-FFF2-40B4-BE49-F238E27FC236}">
                <a16:creationId xmlns:a16="http://schemas.microsoft.com/office/drawing/2014/main" id="{0334B9E2-6932-4E3E-B10B-299E65B69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844675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Initialisation de la variable</a:t>
            </a:r>
          </a:p>
        </p:txBody>
      </p:sp>
      <p:sp>
        <p:nvSpPr>
          <p:cNvPr id="25" name="ZoneTexte 9">
            <a:extLst>
              <a:ext uri="{FF2B5EF4-FFF2-40B4-BE49-F238E27FC236}">
                <a16:creationId xmlns:a16="http://schemas.microsoft.com/office/drawing/2014/main" id="{D73B61AE-4AC1-4C4F-941B-8207E097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636838"/>
            <a:ext cx="3097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Condition de sortie de la boucle. La boucle va se répéter tant que cette condition est vérifiée</a:t>
            </a:r>
          </a:p>
        </p:txBody>
      </p:sp>
      <p:sp>
        <p:nvSpPr>
          <p:cNvPr id="26" name="ZoneTexte 10">
            <a:extLst>
              <a:ext uri="{FF2B5EF4-FFF2-40B4-BE49-F238E27FC236}">
                <a16:creationId xmlns:a16="http://schemas.microsoft.com/office/drawing/2014/main" id="{FA5ED21B-C4E9-4413-A3A1-EB759B0E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221163"/>
            <a:ext cx="3168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va s’incrémenter à chaque boucle.</a:t>
            </a:r>
          </a:p>
        </p:txBody>
      </p:sp>
      <p:sp>
        <p:nvSpPr>
          <p:cNvPr id="27" name="ZoneTexte 11">
            <a:extLst>
              <a:ext uri="{FF2B5EF4-FFF2-40B4-BE49-F238E27FC236}">
                <a16:creationId xmlns:a16="http://schemas.microsoft.com/office/drawing/2014/main" id="{3F94C561-93CE-4BD0-8A33-E69B4705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7" y="5730874"/>
            <a:ext cx="7993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Cette instruction n’est pas dans la boucle. Le résultat affiché dans la console sera la valeur de la variable i à la fin du programme (i = 10 000)</a:t>
            </a:r>
          </a:p>
        </p:txBody>
      </p:sp>
      <p:cxnSp>
        <p:nvCxnSpPr>
          <p:cNvPr id="28" name="Connecteur droit avec flèche 13">
            <a:extLst>
              <a:ext uri="{FF2B5EF4-FFF2-40B4-BE49-F238E27FC236}">
                <a16:creationId xmlns:a16="http://schemas.microsoft.com/office/drawing/2014/main" id="{C70B293F-F2A3-4B0D-B0B7-D3131E9A7F6A}"/>
              </a:ext>
            </a:extLst>
          </p:cNvPr>
          <p:cNvCxnSpPr>
            <a:stCxn id="20" idx="3"/>
          </p:cNvCxnSpPr>
          <p:nvPr/>
        </p:nvCxnSpPr>
        <p:spPr>
          <a:xfrm flipV="1">
            <a:off x="1403350" y="2060575"/>
            <a:ext cx="3889375" cy="36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14">
            <a:extLst>
              <a:ext uri="{FF2B5EF4-FFF2-40B4-BE49-F238E27FC236}">
                <a16:creationId xmlns:a16="http://schemas.microsoft.com/office/drawing/2014/main" id="{AA05E74F-717C-4B3E-B25F-82C5A96AA6CE}"/>
              </a:ext>
            </a:extLst>
          </p:cNvPr>
          <p:cNvCxnSpPr>
            <a:stCxn id="21" idx="3"/>
          </p:cNvCxnSpPr>
          <p:nvPr/>
        </p:nvCxnSpPr>
        <p:spPr>
          <a:xfrm flipV="1">
            <a:off x="3419475" y="2852738"/>
            <a:ext cx="1944688" cy="365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15">
            <a:extLst>
              <a:ext uri="{FF2B5EF4-FFF2-40B4-BE49-F238E27FC236}">
                <a16:creationId xmlns:a16="http://schemas.microsoft.com/office/drawing/2014/main" id="{C8D95079-47E5-4487-ABEA-EF4D9D02D859}"/>
              </a:ext>
            </a:extLst>
          </p:cNvPr>
          <p:cNvCxnSpPr>
            <a:stCxn id="22" idx="3"/>
          </p:cNvCxnSpPr>
          <p:nvPr/>
        </p:nvCxnSpPr>
        <p:spPr>
          <a:xfrm>
            <a:off x="2627313" y="3681413"/>
            <a:ext cx="2808287" cy="6842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16">
            <a:extLst>
              <a:ext uri="{FF2B5EF4-FFF2-40B4-BE49-F238E27FC236}">
                <a16:creationId xmlns:a16="http://schemas.microsoft.com/office/drawing/2014/main" id="{5FC5D3DB-F90D-4540-A41C-0D4A92EACDF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583532" y="4797425"/>
            <a:ext cx="324643" cy="93344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8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F3A10A49-0CAE-4A1C-8C81-F27E4CD8DED0}"/>
              </a:ext>
            </a:extLst>
          </p:cNvPr>
          <p:cNvSpPr txBox="1">
            <a:spLocks/>
          </p:cNvSpPr>
          <p:nvPr/>
        </p:nvSpPr>
        <p:spPr>
          <a:xfrm>
            <a:off x="457200" y="14901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i="1" u="sng"/>
              <a:t>Exemple de boucle infinie: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AF01699-D722-4A52-A95E-FC7D1EA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94972"/>
            <a:ext cx="21859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4">
            <a:extLst>
              <a:ext uri="{FF2B5EF4-FFF2-40B4-BE49-F238E27FC236}">
                <a16:creationId xmlns:a16="http://schemas.microsoft.com/office/drawing/2014/main" id="{4DE7591F-D6EB-4861-A65E-4E69E895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742672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Ici, les instructions se répéteront tant que i sera supérieur à 1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E24CEDB-8664-4372-B4BD-7CB603FF9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63397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est initialisée à la valeur 2 et continue d’augmenter.</a:t>
            </a:r>
          </a:p>
        </p:txBody>
      </p:sp>
      <p:cxnSp>
        <p:nvCxnSpPr>
          <p:cNvPr id="20" name="Connecteur droit avec flèche 7">
            <a:extLst>
              <a:ext uri="{FF2B5EF4-FFF2-40B4-BE49-F238E27FC236}">
                <a16:creationId xmlns:a16="http://schemas.microsoft.com/office/drawing/2014/main" id="{CD608918-8816-4F6A-B55B-1C54CEA9F3ED}"/>
              </a:ext>
            </a:extLst>
          </p:cNvPr>
          <p:cNvCxnSpPr/>
          <p:nvPr/>
        </p:nvCxnSpPr>
        <p:spPr>
          <a:xfrm flipV="1">
            <a:off x="2700338" y="2958572"/>
            <a:ext cx="1439862" cy="14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9">
            <a:extLst>
              <a:ext uri="{FF2B5EF4-FFF2-40B4-BE49-F238E27FC236}">
                <a16:creationId xmlns:a16="http://schemas.microsoft.com/office/drawing/2014/main" id="{8017CD93-C86C-4121-B11F-DADE8475A84C}"/>
              </a:ext>
            </a:extLst>
          </p:cNvPr>
          <p:cNvCxnSpPr/>
          <p:nvPr/>
        </p:nvCxnSpPr>
        <p:spPr>
          <a:xfrm flipV="1">
            <a:off x="2484438" y="3606272"/>
            <a:ext cx="1655762" cy="21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èche courbée vers le bas 12">
            <a:extLst>
              <a:ext uri="{FF2B5EF4-FFF2-40B4-BE49-F238E27FC236}">
                <a16:creationId xmlns:a16="http://schemas.microsoft.com/office/drawing/2014/main" id="{E76F2CBD-CB13-4D54-9B27-F85B19C4CEDF}"/>
              </a:ext>
            </a:extLst>
          </p:cNvPr>
          <p:cNvSpPr/>
          <p:nvPr/>
        </p:nvSpPr>
        <p:spPr>
          <a:xfrm>
            <a:off x="3708400" y="4255559"/>
            <a:ext cx="3598863" cy="719138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13">
            <a:extLst>
              <a:ext uri="{FF2B5EF4-FFF2-40B4-BE49-F238E27FC236}">
                <a16:creationId xmlns:a16="http://schemas.microsoft.com/office/drawing/2014/main" id="{3D3B886E-332B-46E5-88D2-13472D4A4352}"/>
              </a:ext>
            </a:extLst>
          </p:cNvPr>
          <p:cNvSpPr/>
          <p:nvPr/>
        </p:nvSpPr>
        <p:spPr>
          <a:xfrm flipH="1">
            <a:off x="3635375" y="5766859"/>
            <a:ext cx="3600450" cy="72072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14">
            <a:extLst>
              <a:ext uri="{FF2B5EF4-FFF2-40B4-BE49-F238E27FC236}">
                <a16:creationId xmlns:a16="http://schemas.microsoft.com/office/drawing/2014/main" id="{B6927237-C9D6-4C00-9713-F8EA1D57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047722"/>
            <a:ext cx="149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La variable 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augmente</a:t>
            </a:r>
          </a:p>
        </p:txBody>
      </p:sp>
      <p:sp>
        <p:nvSpPr>
          <p:cNvPr id="25" name="ZoneTexte 15">
            <a:extLst>
              <a:ext uri="{FF2B5EF4-FFF2-40B4-BE49-F238E27FC236}">
                <a16:creationId xmlns:a16="http://schemas.microsoft.com/office/drawing/2014/main" id="{8D1CD505-7C06-48AD-ABD5-1439EB11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047722"/>
            <a:ext cx="2620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Tant que i&gt;1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On reste dans la boucle</a:t>
            </a:r>
          </a:p>
        </p:txBody>
      </p:sp>
    </p:spTree>
    <p:extLst>
      <p:ext uri="{BB962C8B-B14F-4D97-AF65-F5344CB8AC3E}">
        <p14:creationId xmlns:p14="http://schemas.microsoft.com/office/powerpoint/2010/main" val="347234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BE2EE-AEC9-4BE8-92C2-C8128EC3FE8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La boucle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for</a:t>
            </a:r>
            <a:r>
              <a:rPr lang="fr-FR" sz="2000" dirty="0">
                <a:latin typeface="+mn-lt"/>
              </a:rPr>
              <a:t> va parcourir une liste et renvoyer toutes les valeurs de la liste dans une variable définie dans la boucle.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A9AC1C-5439-4BFF-9922-FE83CF39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67262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E047CE6-C41C-425B-B59D-61FE266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21163"/>
            <a:ext cx="8778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8970C-E47B-4EE7-B42E-A34D911A0EFD}"/>
              </a:ext>
            </a:extLst>
          </p:cNvPr>
          <p:cNvSpPr/>
          <p:nvPr/>
        </p:nvSpPr>
        <p:spPr>
          <a:xfrm>
            <a:off x="900113" y="3644900"/>
            <a:ext cx="215900" cy="2159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7" name="Connecteur droit avec flèche 7">
            <a:extLst>
              <a:ext uri="{FF2B5EF4-FFF2-40B4-BE49-F238E27FC236}">
                <a16:creationId xmlns:a16="http://schemas.microsoft.com/office/drawing/2014/main" id="{FD6064CB-EF51-4ACF-B1E8-A2DEF4721E43}"/>
              </a:ext>
            </a:extLst>
          </p:cNvPr>
          <p:cNvCxnSpPr>
            <a:stCxn id="6" idx="3"/>
          </p:cNvCxnSpPr>
          <p:nvPr/>
        </p:nvCxnSpPr>
        <p:spPr>
          <a:xfrm>
            <a:off x="1116013" y="3752850"/>
            <a:ext cx="3024187" cy="133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9">
            <a:extLst>
              <a:ext uri="{FF2B5EF4-FFF2-40B4-BE49-F238E27FC236}">
                <a16:creationId xmlns:a16="http://schemas.microsoft.com/office/drawing/2014/main" id="{5228E71F-DE79-4601-BCDC-32CA2C9B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013325"/>
            <a:ext cx="4248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va prendre alternativement toutes les valeurs de la liste.</a:t>
            </a:r>
          </a:p>
        </p:txBody>
      </p:sp>
    </p:spTree>
    <p:extLst>
      <p:ext uri="{BB962C8B-B14F-4D97-AF65-F5344CB8AC3E}">
        <p14:creationId xmlns:p14="http://schemas.microsoft.com/office/powerpoint/2010/main" val="3759322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F06C1-B7F1-48AA-91D7-3F39A0DA5C0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On peut utiliser l’outil </a:t>
            </a:r>
            <a:r>
              <a:rPr lang="fr-FR" sz="2000" dirty="0">
                <a:solidFill>
                  <a:srgbClr val="7030A0"/>
                </a:solidFill>
                <a:latin typeface="+mn-lt"/>
              </a:rPr>
              <a:t>range</a:t>
            </a:r>
            <a:r>
              <a:rPr lang="fr-FR" sz="2000" dirty="0">
                <a:latin typeface="+mn-lt"/>
              </a:rPr>
              <a:t> avec la boucle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for</a:t>
            </a:r>
            <a:r>
              <a:rPr lang="fr-FR" sz="2000" dirty="0">
                <a:latin typeface="+mn-lt"/>
              </a:rPr>
              <a:t>. Cela permet de parcourir une liste d’entier définie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B30ADB-3328-4619-B08B-D282695C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36838"/>
            <a:ext cx="34067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FD23E2A-28CA-4BCF-B6F9-EED8FC5E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7563"/>
            <a:ext cx="50323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694D22-C249-44B2-B293-3DE4FC7F5294}"/>
              </a:ext>
            </a:extLst>
          </p:cNvPr>
          <p:cNvSpPr/>
          <p:nvPr/>
        </p:nvSpPr>
        <p:spPr>
          <a:xfrm>
            <a:off x="2916238" y="2781300"/>
            <a:ext cx="287337" cy="28733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7" name="Connecteur droit avec flèche 7">
            <a:extLst>
              <a:ext uri="{FF2B5EF4-FFF2-40B4-BE49-F238E27FC236}">
                <a16:creationId xmlns:a16="http://schemas.microsoft.com/office/drawing/2014/main" id="{B0D1E91C-F753-47E2-801E-6399DEBDA720}"/>
              </a:ext>
            </a:extLst>
          </p:cNvPr>
          <p:cNvCxnSpPr>
            <a:stCxn id="6" idx="3"/>
          </p:cNvCxnSpPr>
          <p:nvPr/>
        </p:nvCxnSpPr>
        <p:spPr>
          <a:xfrm>
            <a:off x="3203575" y="2924175"/>
            <a:ext cx="1296988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8">
            <a:extLst>
              <a:ext uri="{FF2B5EF4-FFF2-40B4-BE49-F238E27FC236}">
                <a16:creationId xmlns:a16="http://schemas.microsoft.com/office/drawing/2014/main" id="{22B54169-0DFA-4267-BF7D-460E3048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789363"/>
            <a:ext cx="4464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600" i="1">
                <a:latin typeface="Arial" panose="020B0604020202020204" pitchFamily="34" charset="0"/>
              </a:rPr>
              <a:t>*La fonction range permet de déterminer à l’avance combien de fois on veut répéter les instructions (dans cet exemple, les instructions seront répétées 10 fois)</a:t>
            </a:r>
          </a:p>
        </p:txBody>
      </p:sp>
    </p:spTree>
    <p:extLst>
      <p:ext uri="{BB962C8B-B14F-4D97-AF65-F5344CB8AC3E}">
        <p14:creationId xmlns:p14="http://schemas.microsoft.com/office/powerpoint/2010/main" val="2508236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boucles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3DE22-4EE2-42AA-AFF2-BF1972297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037" y="4138764"/>
            <a:ext cx="6796640" cy="24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6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EE09-CE95-4C3D-8722-D4BBC0199D33}"/>
              </a:ext>
            </a:extLst>
          </p:cNvPr>
          <p:cNvSpPr txBox="1"/>
          <p:nvPr/>
        </p:nvSpPr>
        <p:spPr>
          <a:xfrm>
            <a:off x="1094317" y="641922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 : http://postgis.net/workshops/postgis-intro/indexing.html</a:t>
            </a:r>
            <a:endParaRPr lang="fr-CH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3CAF3-1A84-47FB-9BCD-2FE8DB4AD6A3}"/>
              </a:ext>
            </a:extLst>
          </p:cNvPr>
          <p:cNvSpPr>
            <a:spLocks noGrp="1"/>
          </p:cNvSpPr>
          <p:nvPr/>
        </p:nvSpPr>
        <p:spPr bwMode="auto">
          <a:xfrm>
            <a:off x="646378" y="2015263"/>
            <a:ext cx="85740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"name": "John Smith",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"age": 35,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"address":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	"street": "5 main St.",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	"city": "Austin"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"children": ["Mary", "Abel"]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4E891-E663-49D8-8832-6473F79E0B3B}"/>
              </a:ext>
            </a:extLst>
          </p:cNvPr>
          <p:cNvSpPr txBox="1"/>
          <p:nvPr/>
        </p:nvSpPr>
        <p:spPr>
          <a:xfrm>
            <a:off x="4875215" y="3259723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Dictionnaire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F05CD-2AA3-48E4-8909-16C75CAA1FEB}"/>
              </a:ext>
            </a:extLst>
          </p:cNvPr>
          <p:cNvSpPr/>
          <p:nvPr/>
        </p:nvSpPr>
        <p:spPr>
          <a:xfrm>
            <a:off x="1549400" y="2319867"/>
            <a:ext cx="3238500" cy="241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294FF-9C4C-4571-BFFE-A40BA2126D32}"/>
              </a:ext>
            </a:extLst>
          </p:cNvPr>
          <p:cNvSpPr txBox="1"/>
          <p:nvPr/>
        </p:nvSpPr>
        <p:spPr>
          <a:xfrm>
            <a:off x="1856981" y="1929180"/>
            <a:ext cx="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Clé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BF60A-C56B-4A5E-B2AE-CFDA14CF21F5}"/>
              </a:ext>
            </a:extLst>
          </p:cNvPr>
          <p:cNvSpPr txBox="1"/>
          <p:nvPr/>
        </p:nvSpPr>
        <p:spPr>
          <a:xfrm>
            <a:off x="2965718" y="1935895"/>
            <a:ext cx="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Valeur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C646A4-8FF5-478B-BF3D-7CA0E141D0FE}"/>
              </a:ext>
            </a:extLst>
          </p:cNvPr>
          <p:cNvCxnSpPr/>
          <p:nvPr/>
        </p:nvCxnSpPr>
        <p:spPr>
          <a:xfrm>
            <a:off x="1685398" y="1926524"/>
            <a:ext cx="0" cy="3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CE8AD3-71BE-4A54-86C3-042F80BC504C}"/>
              </a:ext>
            </a:extLst>
          </p:cNvPr>
          <p:cNvCxnSpPr>
            <a:cxnSpLocks/>
          </p:cNvCxnSpPr>
          <p:nvPr/>
        </p:nvCxnSpPr>
        <p:spPr>
          <a:xfrm>
            <a:off x="1988344" y="2193131"/>
            <a:ext cx="0" cy="2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F144A-F490-4F11-B0F7-1A68BC4480E0}"/>
              </a:ext>
            </a:extLst>
          </p:cNvPr>
          <p:cNvCxnSpPr>
            <a:cxnSpLocks/>
          </p:cNvCxnSpPr>
          <p:nvPr/>
        </p:nvCxnSpPr>
        <p:spPr>
          <a:xfrm>
            <a:off x="3098007" y="2193131"/>
            <a:ext cx="0" cy="2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D47218-B201-4733-8598-8FD187D135D6}"/>
              </a:ext>
            </a:extLst>
          </p:cNvPr>
          <p:cNvSpPr txBox="1"/>
          <p:nvPr/>
        </p:nvSpPr>
        <p:spPr>
          <a:xfrm>
            <a:off x="1549400" y="1640931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Dictionnaire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5F805-16C0-475E-AEAF-603E05437B29}"/>
              </a:ext>
            </a:extLst>
          </p:cNvPr>
          <p:cNvSpPr/>
          <p:nvPr/>
        </p:nvSpPr>
        <p:spPr>
          <a:xfrm>
            <a:off x="2546350" y="3346450"/>
            <a:ext cx="2165349" cy="717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12D23-5C19-4215-BC0C-E7C026DED367}"/>
              </a:ext>
            </a:extLst>
          </p:cNvPr>
          <p:cNvSpPr/>
          <p:nvPr/>
        </p:nvSpPr>
        <p:spPr>
          <a:xfrm>
            <a:off x="2709867" y="4373713"/>
            <a:ext cx="1665284" cy="2876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282737-5A66-4207-81AF-27D82E6ABF42}"/>
              </a:ext>
            </a:extLst>
          </p:cNvPr>
          <p:cNvSpPr txBox="1"/>
          <p:nvPr/>
        </p:nvSpPr>
        <p:spPr>
          <a:xfrm>
            <a:off x="4857753" y="4288297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Liste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5AB9D-4ABC-4625-9F7A-C5B22EFF988B}"/>
              </a:ext>
            </a:extLst>
          </p:cNvPr>
          <p:cNvCxnSpPr/>
          <p:nvPr/>
        </p:nvCxnSpPr>
        <p:spPr>
          <a:xfrm flipH="1">
            <a:off x="4711699" y="3598277"/>
            <a:ext cx="40005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C9BDFF-97F8-4DC2-8DDC-C4D29F0C14BD}"/>
              </a:ext>
            </a:extLst>
          </p:cNvPr>
          <p:cNvCxnSpPr>
            <a:cxnSpLocks/>
          </p:cNvCxnSpPr>
          <p:nvPr/>
        </p:nvCxnSpPr>
        <p:spPr>
          <a:xfrm flipH="1">
            <a:off x="4387850" y="4606063"/>
            <a:ext cx="6191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ECED64-F51B-44C8-892A-88D99DCCC582}"/>
              </a:ext>
            </a:extLst>
          </p:cNvPr>
          <p:cNvSpPr txBox="1"/>
          <p:nvPr/>
        </p:nvSpPr>
        <p:spPr>
          <a:xfrm>
            <a:off x="6568020" y="2261926"/>
            <a:ext cx="224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texte</a:t>
            </a:r>
          </a:p>
          <a:p>
            <a:endParaRPr lang="fr-FR" dirty="0"/>
          </a:p>
          <a:p>
            <a:r>
              <a:rPr lang="fr-FR" dirty="0"/>
              <a:t>Doit être utilisation par python </a:t>
            </a:r>
            <a:r>
              <a:rPr lang="fr-FR" dirty="0">
                <a:sym typeface="Wingdings" panose="05000000000000000000" pitchFamily="2" charset="2"/>
              </a:rPr>
              <a:t> on doit savoir comment traiter des listes et des dictionnaires en python.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821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boucles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D27A0-C5AE-4824-80F9-34DAADBF2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4951827"/>
            <a:ext cx="6826170" cy="11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1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198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6609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fonctions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04C48-3FD4-4127-A13F-DD3A03984C7B}"/>
              </a:ext>
            </a:extLst>
          </p:cNvPr>
          <p:cNvSpPr txBox="1"/>
          <p:nvPr/>
        </p:nvSpPr>
        <p:spPr>
          <a:xfrm>
            <a:off x="996315" y="641455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http://localhost:8888/notebooks/s2_1_python_intro.ipynb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D98D-FFEC-461A-9B7F-EF09D917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67" y="1529204"/>
            <a:ext cx="4705350" cy="45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6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cette</a:t>
            </a:r>
            <a:r>
              <a:rPr lang="en-GB" dirty="0"/>
              <a:t> base de </a:t>
            </a:r>
            <a:r>
              <a:rPr lang="en-GB" dirty="0" err="1"/>
              <a:t>données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55293-224B-49CE-A1C4-BACADC527567}"/>
              </a:ext>
            </a:extLst>
          </p:cNvPr>
          <p:cNvSpPr txBox="1"/>
          <p:nvPr/>
        </p:nvSpPr>
        <p:spPr>
          <a:xfrm>
            <a:off x="651932" y="5534138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Des problème de connexion à pour machine virtuelles sur Amazon ? </a:t>
            </a:r>
          </a:p>
        </p:txBody>
      </p:sp>
    </p:spTree>
    <p:extLst>
      <p:ext uri="{BB962C8B-B14F-4D97-AF65-F5344CB8AC3E}">
        <p14:creationId xmlns:p14="http://schemas.microsoft.com/office/powerpoint/2010/main" val="2374234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EE09-CE95-4C3D-8722-D4BBC0199D33}"/>
              </a:ext>
            </a:extLst>
          </p:cNvPr>
          <p:cNvSpPr txBox="1"/>
          <p:nvPr/>
        </p:nvSpPr>
        <p:spPr>
          <a:xfrm>
            <a:off x="1094317" y="641922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 : http://postgis.net/workshops/postgis-intro/indexing.html</a:t>
            </a:r>
            <a:endParaRPr lang="fr-CH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99788-8096-4AB5-AF5E-B0A1AC50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8" y="2056361"/>
            <a:ext cx="7113224" cy="210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A18B5-0ADF-492F-B384-3EDAC5388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965" b="9084"/>
          <a:stretch/>
        </p:blipFill>
        <p:spPr>
          <a:xfrm>
            <a:off x="2458344" y="4012102"/>
            <a:ext cx="1883128" cy="332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0C734-92FC-4465-89FD-D17172A64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75" b="62598"/>
          <a:stretch/>
        </p:blipFill>
        <p:spPr>
          <a:xfrm>
            <a:off x="4693771" y="3985260"/>
            <a:ext cx="1883128" cy="538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BD076-AA89-4150-B69D-CB63E8588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39"/>
          <a:stretch/>
        </p:blipFill>
        <p:spPr>
          <a:xfrm>
            <a:off x="3752207" y="5807548"/>
            <a:ext cx="1883128" cy="25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55FB3-5F08-46CE-AAEC-207BBB029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00" b="35384"/>
          <a:stretch/>
        </p:blipFill>
        <p:spPr>
          <a:xfrm>
            <a:off x="4693771" y="4528618"/>
            <a:ext cx="1883128" cy="327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84007-DA60-4693-B446-52FECE965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38"/>
          <a:stretch/>
        </p:blipFill>
        <p:spPr>
          <a:xfrm>
            <a:off x="3399908" y="1453716"/>
            <a:ext cx="1883128" cy="3077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20602-B4FF-4D47-A2AB-DB4779D8E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167" b="22071"/>
          <a:stretch/>
        </p:blipFill>
        <p:spPr>
          <a:xfrm>
            <a:off x="4704213" y="4830744"/>
            <a:ext cx="1883128" cy="3077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AD2DEE-AFC3-400D-B6B4-3033FBD17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62" b="46822"/>
          <a:stretch/>
        </p:blipFill>
        <p:spPr>
          <a:xfrm>
            <a:off x="3399908" y="1723803"/>
            <a:ext cx="1883128" cy="3276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EB487-CF21-439A-A595-B6184B6CBC73}"/>
              </a:ext>
            </a:extLst>
          </p:cNvPr>
          <p:cNvCxnSpPr/>
          <p:nvPr/>
        </p:nvCxnSpPr>
        <p:spPr>
          <a:xfrm flipV="1">
            <a:off x="3048000" y="3009900"/>
            <a:ext cx="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EBDF8-D065-4749-8C96-BB83F628CB22}"/>
              </a:ext>
            </a:extLst>
          </p:cNvPr>
          <p:cNvCxnSpPr>
            <a:cxnSpLocks/>
          </p:cNvCxnSpPr>
          <p:nvPr/>
        </p:nvCxnSpPr>
        <p:spPr>
          <a:xfrm flipV="1">
            <a:off x="5516880" y="3460740"/>
            <a:ext cx="0" cy="43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5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84328-B1BD-434A-9140-E27D3FDD2D69}"/>
              </a:ext>
            </a:extLst>
          </p:cNvPr>
          <p:cNvSpPr txBox="1"/>
          <p:nvPr/>
        </p:nvSpPr>
        <p:spPr>
          <a:xfrm>
            <a:off x="922020" y="1628478"/>
            <a:ext cx="4556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Inventé aux Pays-Bas, au début des années 90 par Guido van </a:t>
            </a:r>
            <a:r>
              <a:rPr lang="fr-CH" dirty="0" err="1"/>
              <a:t>Rossum</a:t>
            </a:r>
            <a:r>
              <a:rPr lang="fr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Nommé d'après les Monty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Open Source depuis le début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Considéré comme un langage de script, mais il est bien plus que cela.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Évolutif, orienté objet et fonctionnel depuis le début.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Utilisé par Google dès le début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De plus en plus populaire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721823-F964-4311-9376-E56E17ECC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866900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7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97D41-FC89-4409-AEC2-A7D2AF4C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1885734"/>
            <a:ext cx="8354591" cy="3086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49DA2-2993-4424-8C59-92BCF019111E}"/>
              </a:ext>
            </a:extLst>
          </p:cNvPr>
          <p:cNvSpPr txBox="1"/>
          <p:nvPr/>
        </p:nvSpPr>
        <p:spPr>
          <a:xfrm>
            <a:off x="939800" y="6337310"/>
            <a:ext cx="623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https://www.jetbrains.com/lp/devecosystem-2020/python/</a:t>
            </a:r>
          </a:p>
        </p:txBody>
      </p:sp>
    </p:spTree>
    <p:extLst>
      <p:ext uri="{BB962C8B-B14F-4D97-AF65-F5344CB8AC3E}">
        <p14:creationId xmlns:p14="http://schemas.microsoft.com/office/powerpoint/2010/main" val="37851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552A5-E467-435C-A85C-19391A2190AD}"/>
              </a:ext>
            </a:extLst>
          </p:cNvPr>
          <p:cNvSpPr txBox="1"/>
          <p:nvPr/>
        </p:nvSpPr>
        <p:spPr>
          <a:xfrm>
            <a:off x="561974" y="1339602"/>
            <a:ext cx="79470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préinstallé sur la plupart des systèmes Unix, y compris Linux et MAC OS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aussi installé via d’autre application (QGIS, ArcGIS, FME, …) 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Téléchargement à partir de </a:t>
            </a:r>
            <a:r>
              <a:rPr lang="fr-CH" dirty="0">
                <a:hlinkClick r:id="rId3"/>
              </a:rPr>
              <a:t>http://python.org/download/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livré avec une grande bibliothèque de modules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Il existe plusieurs options pour écrire du code python</a:t>
            </a:r>
          </a:p>
          <a:p>
            <a:pPr lvl="5"/>
            <a:r>
              <a:rPr lang="fr-CH" dirty="0"/>
              <a:t>	- IDLE - fonctionne bien sous Windows</a:t>
            </a:r>
          </a:p>
          <a:p>
            <a:pPr lvl="5"/>
            <a:r>
              <a:rPr lang="fr-CH" dirty="0"/>
              <a:t>	- éditeur de texte préféré (</a:t>
            </a:r>
            <a:r>
              <a:rPr lang="fr-CH" dirty="0" err="1"/>
              <a:t>notepad</a:t>
            </a:r>
            <a:r>
              <a:rPr lang="fr-CH" dirty="0"/>
              <a:t>++)</a:t>
            </a:r>
          </a:p>
          <a:p>
            <a:pPr lvl="5"/>
            <a:r>
              <a:rPr lang="fr-CH" dirty="0"/>
              <a:t>	- Eclipse avec </a:t>
            </a:r>
            <a:r>
              <a:rPr lang="fr-CH" dirty="0" err="1"/>
              <a:t>Pydev</a:t>
            </a:r>
            <a:r>
              <a:rPr lang="fr-CH" dirty="0"/>
              <a:t> (</a:t>
            </a:r>
            <a:r>
              <a:rPr lang="fr-CH" dirty="0">
                <a:hlinkClick r:id="rId4"/>
              </a:rPr>
              <a:t>http://pydev.sourceforge.net/</a:t>
            </a:r>
            <a:r>
              <a:rPr lang="fr-CH" dirty="0"/>
              <a:t>) ou </a:t>
            </a:r>
            <a:r>
              <a:rPr lang="fr-CH" dirty="0" err="1"/>
              <a:t>pyCharm</a:t>
            </a:r>
            <a:endParaRPr lang="fr-CH" dirty="0"/>
          </a:p>
          <a:p>
            <a:pPr lvl="5"/>
            <a:r>
              <a:rPr lang="fr-CH" dirty="0"/>
              <a:t>	- Shell</a:t>
            </a:r>
          </a:p>
          <a:p>
            <a:pPr lvl="5"/>
            <a:r>
              <a:rPr lang="fr-CH" dirty="0"/>
              <a:t>	- </a:t>
            </a:r>
            <a:r>
              <a:rPr lang="fr-CH" dirty="0" err="1"/>
              <a:t>jupyter</a:t>
            </a:r>
            <a:r>
              <a:rPr lang="fr-CH" dirty="0"/>
              <a:t>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60F32-9191-4B3A-A0BA-B6F721D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27" y="4145280"/>
            <a:ext cx="3762141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170698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1941</Words>
  <Application>Microsoft Office PowerPoint</Application>
  <PresentationFormat>On-screen Show (4:3)</PresentationFormat>
  <Paragraphs>281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Wingdings</vt:lpstr>
      <vt:lpstr>Courier New</vt:lpstr>
      <vt:lpstr>Arial</vt:lpstr>
      <vt:lpstr>Century Gothic</vt:lpstr>
      <vt:lpstr>Verdana</vt:lpstr>
      <vt:lpstr>Arial Narrow</vt:lpstr>
      <vt:lpstr>Arial Black</vt:lpstr>
      <vt:lpstr>CF-geo</vt:lpstr>
      <vt:lpstr>Centre de formation géomatique suisse – organisation romande</vt:lpstr>
      <vt:lpstr>Module BXX «gestion d’entreprise»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 </vt:lpstr>
      <vt:lpstr>Introduction </vt:lpstr>
      <vt:lpstr>Introduction </vt:lpstr>
      <vt:lpstr>EXERCICE</vt:lpstr>
      <vt:lpstr>jupyter notebook </vt:lpstr>
      <vt:lpstr>jupyter notebook </vt:lpstr>
      <vt:lpstr>EXERCICE</vt:lpstr>
      <vt:lpstr>Les variables </vt:lpstr>
      <vt:lpstr>Les variables </vt:lpstr>
      <vt:lpstr>Les variables </vt:lpstr>
      <vt:lpstr>Les variables </vt:lpstr>
      <vt:lpstr>Les variables </vt:lpstr>
      <vt:lpstr>Les variables </vt:lpstr>
      <vt:lpstr>EXERCICE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EXERCICE</vt:lpstr>
      <vt:lpstr>Les dictionnaires </vt:lpstr>
      <vt:lpstr>Les dictionnaires </vt:lpstr>
      <vt:lpstr>Les dictionnaires </vt:lpstr>
      <vt:lpstr>Les dictionnaires </vt:lpstr>
      <vt:lpstr>EXERCICE</vt:lpstr>
      <vt:lpstr>Les conditions </vt:lpstr>
      <vt:lpstr>Les conditions </vt:lpstr>
      <vt:lpstr>Les conditions </vt:lpstr>
      <vt:lpstr>EXERCICE</vt:lpstr>
      <vt:lpstr>EXERCICE</vt:lpstr>
      <vt:lpstr>Les boucles </vt:lpstr>
      <vt:lpstr>Les boucles </vt:lpstr>
      <vt:lpstr>Les boucles </vt:lpstr>
      <vt:lpstr>Les boucles </vt:lpstr>
      <vt:lpstr>Les boucles </vt:lpstr>
      <vt:lpstr>Les boucles </vt:lpstr>
      <vt:lpstr>EXERCICE</vt:lpstr>
      <vt:lpstr>EXERCICE</vt:lpstr>
      <vt:lpstr>Les boucles </vt:lpstr>
      <vt:lpstr>Les boucles </vt:lpstr>
      <vt:lpstr>Les fonctions </vt:lpstr>
      <vt:lpstr>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31</cp:revision>
  <dcterms:created xsi:type="dcterms:W3CDTF">2004-12-11T12:33:55Z</dcterms:created>
  <dcterms:modified xsi:type="dcterms:W3CDTF">2022-01-24T19:44:36Z</dcterms:modified>
</cp:coreProperties>
</file>