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70" r:id="rId5"/>
    <p:sldId id="336" r:id="rId6"/>
    <p:sldId id="339" r:id="rId7"/>
    <p:sldId id="271" r:id="rId8"/>
    <p:sldId id="329" r:id="rId9"/>
    <p:sldId id="335" r:id="rId10"/>
    <p:sldId id="338" r:id="rId11"/>
    <p:sldId id="330" r:id="rId12"/>
    <p:sldId id="331" r:id="rId13"/>
    <p:sldId id="332" r:id="rId14"/>
    <p:sldId id="337" r:id="rId15"/>
    <p:sldId id="333" r:id="rId16"/>
    <p:sldId id="334" r:id="rId17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19"/>
    </p:embeddedFont>
    <p:embeddedFont>
      <p:font typeface="Arial Narrow" panose="020B0606020202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019ysyy8ngHVmXeADEBCdWKWQ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3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89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90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22.12.2018</a:t>
            </a:r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Google Shape;1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6807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12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366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50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6852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965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973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22.12.2018</a:t>
            </a:r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" name="Google Shape;3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" name="Google Shape;38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3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352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40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6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146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793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31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94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F-geo / Titre et contenu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F.geo / vide">
  <p:cSld name="CF.geo / v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/>
          <p:nvPr/>
        </p:nvSpPr>
        <p:spPr>
          <a:xfrm>
            <a:off x="6660232" y="6572200"/>
            <a:ext cx="248376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www.geo-education.ch</a:t>
            </a:r>
            <a:endParaRPr sz="1200" b="0" i="0" u="none" strike="noStrike" cap="none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90" y="6180659"/>
            <a:ext cx="636291" cy="6327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2.jp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hyperlink" Target="http://../normes/coursLTOP97PREAN.pdf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jpg"/><Relationship Id="rId10" Type="http://schemas.openxmlformats.org/officeDocument/2006/relationships/image" Target="../media/image11.png"/><Relationship Id="rId19" Type="http://schemas.openxmlformats.org/officeDocument/2006/relationships/image" Target="../media/image20.gif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578826"/>
            <a:ext cx="7967487" cy="437939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 rot="-5400000">
            <a:off x="-2828653" y="2828652"/>
            <a:ext cx="685428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Centre de formation géomatique suisse – organisation romande</a:t>
            </a:r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ftr" idx="11"/>
          </p:nvPr>
        </p:nvSpPr>
        <p:spPr>
          <a:xfrm>
            <a:off x="2915816" y="6156055"/>
            <a:ext cx="4032250" cy="74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3600" b="1" i="0" u="none" strike="noStrike" cap="non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CF-geo</a:t>
            </a:r>
            <a:endParaRPr sz="3600" b="1" i="0" u="none" strike="noStrike" cap="none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97" y="5661248"/>
            <a:ext cx="1188128" cy="1181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027" y="3342180"/>
            <a:ext cx="1022923" cy="102292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 txBox="1"/>
          <p:nvPr/>
        </p:nvSpPr>
        <p:spPr>
          <a:xfrm>
            <a:off x="5423844" y="6072186"/>
            <a:ext cx="3625065" cy="30003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Régis Longchamp</a:t>
            </a:r>
            <a:endParaRPr sz="1400" b="1" i="0" u="none" strike="noStrike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WMS - </a:t>
            </a:r>
            <a:r>
              <a:rPr lang="fr-CH" dirty="0" err="1">
                <a:latin typeface="Century Gothic"/>
                <a:ea typeface="Century Gothic"/>
                <a:cs typeface="Century Gothic"/>
                <a:sym typeface="Century Gothic"/>
              </a:rPr>
              <a:t>GetMap</a:t>
            </a:r>
            <a:endParaRPr lang="fr-CH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69BD4E-63C0-4CF8-8A29-CF150CBE0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66" y="1520499"/>
            <a:ext cx="518603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votre_DNS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-bin/qgis_mapserv.fcgi.exe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?MAP=</a:t>
            </a:r>
            <a:r>
              <a:rPr lang="fr-CH" sz="2000" b="0" i="0" dirty="0" err="1">
                <a:solidFill>
                  <a:srgbClr val="212121"/>
                </a:solidFill>
                <a:effectLst/>
                <a:latin typeface="Inter"/>
              </a:rPr>
              <a:t>cfgeo.qgz</a:t>
            </a:r>
            <a:endParaRPr lang="fr-CH" sz="2000" b="0" i="0" dirty="0">
              <a:solidFill>
                <a:srgbClr val="21212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&amp;SERVICE=WMS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&amp;VERSION=1.3.0&amp;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REQUEST=</a:t>
            </a:r>
            <a:r>
              <a:rPr lang="fr-CH" sz="2000" b="0" i="0" dirty="0" err="1">
                <a:solidFill>
                  <a:srgbClr val="212121"/>
                </a:solidFill>
                <a:effectLst/>
                <a:latin typeface="Inter"/>
              </a:rPr>
              <a:t>GetMap</a:t>
            </a:r>
            <a:endParaRPr lang="fr-CH" sz="2000" b="0" i="0" dirty="0">
              <a:solidFill>
                <a:srgbClr val="21212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&amp;BBOX=2534472,1176780,2541983,1182660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&amp;SRS=EPSG:2056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&amp;WIDTH=665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&amp;HEIGHT=551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&amp;LAYERS=commune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&amp;FORMAT=image/jpeg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A95C5-710E-467D-AD57-FB031DE2F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080" y="3807593"/>
            <a:ext cx="2718795" cy="228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0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WMTS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54DF7-F045-41F0-B072-18501EAB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68" y="1518372"/>
            <a:ext cx="7544899" cy="4454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9FD353-782C-42D6-80C8-7FDB2E889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97" y="5068301"/>
            <a:ext cx="3439005" cy="819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FCDB0-986B-416E-B23B-49B86F283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963" y="1518372"/>
            <a:ext cx="3439005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WFS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37316-82AC-4D3B-83A7-B598D8A5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69" y="2059317"/>
            <a:ext cx="4810796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45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fr-CH" b="1" dirty="0">
                <a:effectLst/>
              </a:rPr>
              <a:t>WCS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7CD43-CDD1-4801-A98D-FE8BAC080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565" y="1806575"/>
            <a:ext cx="7012964" cy="40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3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4D6C4-EE66-4E1E-9145-1CD35D59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02" y="1734383"/>
            <a:ext cx="8017598" cy="36250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5C6E7C-7CD0-4EAE-8486-FCF0A5648125}"/>
              </a:ext>
            </a:extLst>
          </p:cNvPr>
          <p:cNvSpPr/>
          <p:nvPr/>
        </p:nvSpPr>
        <p:spPr>
          <a:xfrm>
            <a:off x="4893734" y="2599266"/>
            <a:ext cx="1236133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D6B6E2-1F5F-420E-97C1-0432198AC44E}"/>
              </a:ext>
            </a:extLst>
          </p:cNvPr>
          <p:cNvSpPr txBox="1"/>
          <p:nvPr/>
        </p:nvSpPr>
        <p:spPr>
          <a:xfrm>
            <a:off x="4893733" y="5078511"/>
            <a:ext cx="26839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Partie</a:t>
            </a:r>
            <a:r>
              <a:rPr lang="en-GB" dirty="0"/>
              <a:t> </a:t>
            </a:r>
            <a:r>
              <a:rPr lang="en-GB" dirty="0" err="1"/>
              <a:t>magique</a:t>
            </a:r>
            <a:r>
              <a:rPr lang="en-GB" dirty="0"/>
              <a:t> !</a:t>
            </a:r>
          </a:p>
          <a:p>
            <a:endParaRPr lang="en-GB" dirty="0"/>
          </a:p>
          <a:p>
            <a:r>
              <a:rPr lang="en-GB" dirty="0"/>
              <a:t>Les clients web </a:t>
            </a:r>
            <a:r>
              <a:rPr lang="en-GB" dirty="0" err="1"/>
              <a:t>demandent</a:t>
            </a:r>
            <a:r>
              <a:rPr lang="en-GB" dirty="0"/>
              <a:t> du </a:t>
            </a:r>
            <a:r>
              <a:rPr lang="en-GB" dirty="0" err="1"/>
              <a:t>http</a:t>
            </a:r>
            <a:r>
              <a:rPr lang="en-GB" b="1" dirty="0" err="1"/>
              <a:t>S</a:t>
            </a:r>
            <a:r>
              <a:rPr lang="en-GB" b="1" dirty="0"/>
              <a:t> </a:t>
            </a:r>
            <a:r>
              <a:rPr lang="en-GB" dirty="0">
                <a:sym typeface="Wingdings" panose="05000000000000000000" pitchFamily="2" charset="2"/>
              </a:rPr>
              <a:t> il faut </a:t>
            </a:r>
            <a:r>
              <a:rPr lang="en-GB" dirty="0" err="1">
                <a:sym typeface="Wingdings" panose="05000000000000000000" pitchFamily="2" charset="2"/>
              </a:rPr>
              <a:t>donc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ajouter</a:t>
            </a:r>
            <a:r>
              <a:rPr lang="en-GB" dirty="0">
                <a:sym typeface="Wingdings" panose="05000000000000000000" pitchFamily="2" charset="2"/>
              </a:rPr>
              <a:t> un </a:t>
            </a:r>
            <a:r>
              <a:rPr lang="en-GB" dirty="0" err="1">
                <a:sym typeface="Wingdings" panose="05000000000000000000" pitchFamily="2" charset="2"/>
              </a:rPr>
              <a:t>certificat</a:t>
            </a:r>
            <a:r>
              <a:rPr lang="en-GB" dirty="0">
                <a:sym typeface="Wingdings" panose="05000000000000000000" pitchFamily="2" charset="2"/>
              </a:rPr>
              <a:t> </a:t>
            </a:r>
            <a:endParaRPr lang="fr-CH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637891-1CCE-41E6-8FF7-3481EC43CB8C}"/>
              </a:ext>
            </a:extLst>
          </p:cNvPr>
          <p:cNvCxnSpPr/>
          <p:nvPr/>
        </p:nvCxnSpPr>
        <p:spPr>
          <a:xfrm flipV="1">
            <a:off x="5511800" y="3920067"/>
            <a:ext cx="0" cy="965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6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6184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648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578826"/>
            <a:ext cx="7967487" cy="437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" descr="B5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676489">
            <a:off x="5350284" y="5029858"/>
            <a:ext cx="396875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 descr="B4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692607">
            <a:off x="4708232" y="5130473"/>
            <a:ext cx="612775" cy="661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 descr="S10.gi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56350">
            <a:off x="8025994" y="2055420"/>
            <a:ext cx="295275" cy="31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" descr="S9.gi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413584">
            <a:off x="8365140" y="2316557"/>
            <a:ext cx="266700" cy="2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" descr="S8.gi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909934">
            <a:off x="8599468" y="2763850"/>
            <a:ext cx="344488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 descr="S7.gi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546934" y="3284264"/>
            <a:ext cx="277812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 descr="S6.gi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880253">
            <a:off x="8388184" y="4260442"/>
            <a:ext cx="317500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2" descr="S5.gif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1795067">
            <a:off x="8073880" y="4786938"/>
            <a:ext cx="403225" cy="40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" descr="S4.gif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736464">
            <a:off x="7661008" y="5243226"/>
            <a:ext cx="355600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" descr="S3.gif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14721" y="5013038"/>
            <a:ext cx="3968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" descr="S2.gif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-1154934">
            <a:off x="6553161" y="4763615"/>
            <a:ext cx="3714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" descr="S1.gif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-511436">
            <a:off x="5899258" y="5026537"/>
            <a:ext cx="458787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" descr="B3.gif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214792">
            <a:off x="3939066" y="5110884"/>
            <a:ext cx="65405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2" descr="B2.gif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 rot="-630657">
            <a:off x="2999461" y="5203619"/>
            <a:ext cx="903287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" descr="B1.gif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 rot="-1255784">
            <a:off x="1672934" y="5480049"/>
            <a:ext cx="1360487" cy="148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 rot="1247095">
            <a:off x="7363874" y="1598971"/>
            <a:ext cx="284145" cy="28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 rot="-466868">
            <a:off x="8531266" y="3732877"/>
            <a:ext cx="322019" cy="322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" descr="C:\Users\Nicolas Ciana\Dropbox\technicien en géomatique BF\2016_2018\Modèles\logos\autres logos\CERTIF3_trans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846926" y="1612798"/>
            <a:ext cx="941098" cy="96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" descr="S11.gif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722778" y="1785312"/>
            <a:ext cx="2762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/>
        </p:nvSpPr>
        <p:spPr>
          <a:xfrm rot="-5400000">
            <a:off x="-2828653" y="2828652"/>
            <a:ext cx="685428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Module BXX «gestion d’entreprise»</a:t>
            </a:r>
            <a:endParaRPr/>
          </a:p>
        </p:txBody>
      </p:sp>
      <p:pic>
        <p:nvPicPr>
          <p:cNvPr id="62" name="Google Shape;62;p2" descr="B3.jpg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" y="-11112"/>
            <a:ext cx="2024744" cy="20719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/>
        </p:nvSpPr>
        <p:spPr>
          <a:xfrm>
            <a:off x="4124517" y="6459688"/>
            <a:ext cx="1743625" cy="39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Janvier 2022</a:t>
            </a:r>
            <a:endParaRPr sz="16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2">
            <a:hlinkClick r:id="rId24"/>
          </p:cNvPr>
          <p:cNvSpPr/>
          <p:nvPr/>
        </p:nvSpPr>
        <p:spPr>
          <a:xfrm rot="-1396404">
            <a:off x="372957" y="3437418"/>
            <a:ext cx="3960439" cy="12942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err="1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Cours</a:t>
            </a:r>
            <a:r>
              <a:rPr b="0" i="0" dirty="0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 : </a:t>
            </a:r>
            <a:r>
              <a:rPr lang="en-GB" dirty="0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Q</a:t>
            </a:r>
            <a:r>
              <a:rPr lang="en-GB" b="0" i="0" dirty="0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GIS</a:t>
            </a:r>
            <a:endParaRPr b="0" i="0" dirty="0"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FFC000"/>
              </a:solidFill>
              <a:latin typeface="Arial Black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35497" y="5661248"/>
            <a:ext cx="1188128" cy="11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5423844" y="6072186"/>
            <a:ext cx="3625065" cy="30003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 enseignant(e)</a:t>
            </a:r>
            <a:endParaRPr sz="14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Installation de QGIS + QGIS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Selon github + video si necessaire - https://github.com/regislon/cfgeo_s2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installer </a:t>
            </a:r>
            <a:r>
              <a:rPr lang="en-GB" dirty="0" err="1"/>
              <a:t>ces</a:t>
            </a:r>
            <a:r>
              <a:rPr lang="en-GB" dirty="0"/>
              <a:t> deux </a:t>
            </a:r>
            <a:r>
              <a:rPr lang="en-GB" dirty="0" err="1"/>
              <a:t>dernières</a:t>
            </a:r>
            <a:r>
              <a:rPr lang="en-GB" dirty="0"/>
              <a:t> </a:t>
            </a:r>
            <a:r>
              <a:rPr lang="en-GB" dirty="0" err="1"/>
              <a:t>briques</a:t>
            </a:r>
            <a:r>
              <a:rPr lang="en-GB" dirty="0"/>
              <a:t> de </a:t>
            </a:r>
            <a:r>
              <a:rPr lang="en-GB" dirty="0" err="1"/>
              <a:t>notre</a:t>
            </a:r>
            <a:r>
              <a:rPr lang="en-GB" dirty="0"/>
              <a:t> infrastructure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D07CCA-935B-41CF-9129-C3C17AABC5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4133" y="3942335"/>
            <a:ext cx="5325533" cy="24531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4D6C4-EE66-4E1E-9145-1CD35D59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02" y="1734383"/>
            <a:ext cx="8017598" cy="36250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5C6E7C-7CD0-4EAE-8486-FCF0A5648125}"/>
              </a:ext>
            </a:extLst>
          </p:cNvPr>
          <p:cNvSpPr/>
          <p:nvPr/>
        </p:nvSpPr>
        <p:spPr>
          <a:xfrm>
            <a:off x="1574800" y="2540000"/>
            <a:ext cx="2997199" cy="1219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369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Programme du jour</a:t>
            </a:r>
            <a:endParaRPr lang="fr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70353-9588-4C67-8973-F3A1E903452E}"/>
              </a:ext>
            </a:extLst>
          </p:cNvPr>
          <p:cNvSpPr txBox="1"/>
          <p:nvPr/>
        </p:nvSpPr>
        <p:spPr>
          <a:xfrm>
            <a:off x="1196977" y="2184400"/>
            <a:ext cx="70664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en-GB" sz="1800" dirty="0"/>
              <a:t>Installation de QGIS + QGIS server </a:t>
            </a:r>
            <a:r>
              <a:rPr lang="en-GB" sz="1800" dirty="0">
                <a:sym typeface="Wingdings" panose="05000000000000000000" pitchFamily="2" charset="2"/>
              </a:rPr>
              <a:t></a:t>
            </a:r>
            <a:r>
              <a:rPr lang="en-GB" sz="1800" dirty="0" err="1">
                <a:sym typeface="Wingdings" panose="05000000000000000000" pitchFamily="2" charset="2"/>
              </a:rPr>
              <a:t>prend</a:t>
            </a:r>
            <a:r>
              <a:rPr lang="en-GB" sz="1800" dirty="0">
                <a:sym typeface="Wingdings" panose="05000000000000000000" pitchFamily="2" charset="2"/>
              </a:rPr>
              <a:t> un </a:t>
            </a:r>
            <a:r>
              <a:rPr lang="en-GB" sz="1800" dirty="0" err="1">
                <a:sym typeface="Wingdings" panose="05000000000000000000" pitchFamily="2" charset="2"/>
              </a:rPr>
              <a:t>peu</a:t>
            </a:r>
            <a:r>
              <a:rPr lang="en-GB" sz="1800" dirty="0">
                <a:sym typeface="Wingdings" panose="05000000000000000000" pitchFamily="2" charset="2"/>
              </a:rPr>
              <a:t> de temps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GB" sz="1800" dirty="0" err="1">
                <a:sym typeface="Wingdings" panose="05000000000000000000" pitchFamily="2" charset="2"/>
              </a:rPr>
              <a:t>Partie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théorique</a:t>
            </a:r>
            <a:r>
              <a:rPr lang="en-GB" sz="1800" dirty="0">
                <a:sym typeface="Wingdings" panose="05000000000000000000" pitchFamily="2" charset="2"/>
              </a:rPr>
              <a:t> sur QGIS server et diffusion de </a:t>
            </a:r>
            <a:r>
              <a:rPr lang="en-GB" sz="1800" dirty="0" err="1">
                <a:sym typeface="Wingdings" panose="05000000000000000000" pitchFamily="2" charset="2"/>
              </a:rPr>
              <a:t>données</a:t>
            </a:r>
            <a:endParaRPr lang="en-GB" sz="1800" dirty="0">
              <a:sym typeface="Wingdings" panose="05000000000000000000" pitchFamily="2" charset="2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GB" sz="1800" dirty="0">
                <a:sym typeface="Wingdings" panose="05000000000000000000" pitchFamily="2" charset="2"/>
              </a:rPr>
              <a:t>Pause (pendant de </a:t>
            </a:r>
            <a:r>
              <a:rPr lang="en-GB" sz="1800" dirty="0" err="1">
                <a:sym typeface="Wingdings" panose="05000000000000000000" pitchFamily="2" charset="2"/>
              </a:rPr>
              <a:t>l’installation</a:t>
            </a:r>
            <a:r>
              <a:rPr lang="en-GB" sz="1800" dirty="0">
                <a:sym typeface="Wingdings" panose="05000000000000000000" pitchFamily="2" charset="2"/>
              </a:rPr>
              <a:t> se </a:t>
            </a:r>
            <a:r>
              <a:rPr lang="en-GB" sz="1800" dirty="0" err="1">
                <a:sym typeface="Wingdings" panose="05000000000000000000" pitchFamily="2" charset="2"/>
              </a:rPr>
              <a:t>termine</a:t>
            </a:r>
            <a:r>
              <a:rPr lang="en-GB" sz="1800" dirty="0">
                <a:sym typeface="Wingdings" panose="05000000000000000000" pitchFamily="2" charset="2"/>
              </a:rPr>
              <a:t>) 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GB" sz="1800" dirty="0" err="1">
                <a:sym typeface="Wingdings" panose="05000000000000000000" pitchFamily="2" charset="2"/>
              </a:rPr>
              <a:t>Création</a:t>
            </a:r>
            <a:r>
              <a:rPr lang="en-GB" sz="1800" dirty="0">
                <a:sym typeface="Wingdings" panose="05000000000000000000" pitchFamily="2" charset="2"/>
              </a:rPr>
              <a:t> du </a:t>
            </a:r>
            <a:r>
              <a:rPr lang="en-GB" sz="1800" dirty="0" err="1">
                <a:sym typeface="Wingdings" panose="05000000000000000000" pitchFamily="2" charset="2"/>
              </a:rPr>
              <a:t>projet</a:t>
            </a:r>
            <a:r>
              <a:rPr lang="en-GB" sz="1800" dirty="0">
                <a:sym typeface="Wingdings" panose="05000000000000000000" pitchFamily="2" charset="2"/>
              </a:rPr>
              <a:t> QGIS </a:t>
            </a:r>
          </a:p>
          <a:p>
            <a:pPr marL="342900" lvl="8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sym typeface="Wingdings" panose="05000000000000000000" pitchFamily="2" charset="2"/>
              </a:rPr>
              <a:t>Ajout</a:t>
            </a:r>
            <a:r>
              <a:rPr lang="en-GB" sz="1800" dirty="0">
                <a:sym typeface="Wingdings" panose="05000000000000000000" pitchFamily="2" charset="2"/>
              </a:rPr>
              <a:t> de </a:t>
            </a:r>
            <a:r>
              <a:rPr lang="en-GB" sz="1800" dirty="0" err="1">
                <a:sym typeface="Wingdings" panose="05000000000000000000" pitchFamily="2" charset="2"/>
              </a:rPr>
              <a:t>données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depuis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geopackage</a:t>
            </a:r>
            <a:r>
              <a:rPr lang="en-GB" sz="1800" dirty="0">
                <a:sym typeface="Wingdings" panose="05000000000000000000" pitchFamily="2" charset="2"/>
              </a:rPr>
              <a:t> + </a:t>
            </a:r>
            <a:r>
              <a:rPr lang="en-GB" sz="1800" dirty="0" err="1">
                <a:sym typeface="Wingdings" panose="05000000000000000000" pitchFamily="2" charset="2"/>
              </a:rPr>
              <a:t>PostGIS</a:t>
            </a:r>
            <a:endParaRPr lang="en-GB" sz="1800" dirty="0">
              <a:sym typeface="Wingdings" panose="05000000000000000000" pitchFamily="2" charset="2"/>
            </a:endParaRPr>
          </a:p>
          <a:p>
            <a:pPr marL="342900" lvl="5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ym typeface="Wingdings" panose="05000000000000000000" pitchFamily="2" charset="2"/>
              </a:rPr>
              <a:t>Style des </a:t>
            </a:r>
            <a:r>
              <a:rPr lang="en-GB" sz="1800" dirty="0" err="1">
                <a:sym typeface="Wingdings" panose="05000000000000000000" pitchFamily="2" charset="2"/>
              </a:rPr>
              <a:t>données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</a:p>
          <a:p>
            <a:pPr marL="342900" indent="-342900">
              <a:spcAft>
                <a:spcPts val="1200"/>
              </a:spcAft>
              <a:buFont typeface="Arial"/>
              <a:buAutoNum type="arabicPeriod"/>
            </a:pPr>
            <a:r>
              <a:rPr lang="en-GB" sz="1800" dirty="0">
                <a:sym typeface="Wingdings" panose="05000000000000000000" pitchFamily="2" charset="2"/>
              </a:rPr>
              <a:t>Test WMS</a:t>
            </a:r>
          </a:p>
          <a:p>
            <a:endParaRPr lang="en-GB" sz="1800" dirty="0">
              <a:sym typeface="Wingdings" panose="05000000000000000000" pitchFamily="2" charset="2"/>
            </a:endParaRPr>
          </a:p>
          <a:p>
            <a:pPr lvl="5"/>
            <a:endParaRPr lang="en-GB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GB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7164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Installation </a:t>
            </a:r>
            <a:r>
              <a:rPr lang="en-GB" sz="1800" b="1" dirty="0" err="1"/>
              <a:t>d’Apache</a:t>
            </a:r>
            <a:endParaRPr lang="en-GB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Selon github + video si necessaire - https://github.com/regislon/cfgeo_s2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installer </a:t>
            </a:r>
            <a:r>
              <a:rPr lang="en-GB" dirty="0" err="1"/>
              <a:t>ce</a:t>
            </a:r>
            <a:r>
              <a:rPr lang="en-GB" dirty="0"/>
              <a:t> server web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D9217-7523-4115-AC86-8924A54FCF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1097" y="3982662"/>
            <a:ext cx="2614569" cy="2709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B7D72B-7608-4DE3-B090-47F13A3D3D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5666" y="4114294"/>
            <a:ext cx="3334889" cy="7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9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0BF82D-784C-459D-BE85-6D344D46E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15" y="1440620"/>
            <a:ext cx="8745170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7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WMS</a:t>
            </a:r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DC650-E566-4ABA-977E-4531F2C7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396" y="1619972"/>
            <a:ext cx="5068007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4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WMS - </a:t>
            </a:r>
            <a:r>
              <a:rPr lang="fr-CH" dirty="0" err="1">
                <a:latin typeface="Century Gothic"/>
                <a:ea typeface="Century Gothic"/>
                <a:cs typeface="Century Gothic"/>
                <a:sym typeface="Century Gothic"/>
              </a:rPr>
              <a:t>GetCapabilities</a:t>
            </a:r>
            <a:endParaRPr lang="fr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10EF96-C1B1-4409-8609-8679A9D02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90" y="1680790"/>
            <a:ext cx="468589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votre_DNS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&gt;/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cgi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-bin/qgis_mapserv.fcgi.exe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?SERVICE=WMS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&amp;VERSION=1.3.0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&amp;REQUEST=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GetCapabilities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&amp;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cfgeo.qgz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C0AD5-4276-4C88-B1C9-667236EA3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103" y="3017035"/>
            <a:ext cx="5000393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78942"/>
      </p:ext>
    </p:extLst>
  </p:cSld>
  <p:clrMapOvr>
    <a:masterClrMapping/>
  </p:clrMapOvr>
</p:sld>
</file>

<file path=ppt/theme/theme1.xml><?xml version="1.0" encoding="utf-8"?>
<a:theme xmlns:a="http://schemas.openxmlformats.org/drawingml/2006/main" name="CF-geo">
  <a:themeElements>
    <a:clrScheme name="Kak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278</Words>
  <Application>Microsoft Office PowerPoint</Application>
  <PresentationFormat>On-screen Show (4:3)</PresentationFormat>
  <Paragraphs>71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Unicode MS</vt:lpstr>
      <vt:lpstr>Inter</vt:lpstr>
      <vt:lpstr>Century Gothic</vt:lpstr>
      <vt:lpstr>Arial Narrow</vt:lpstr>
      <vt:lpstr>Arial</vt:lpstr>
      <vt:lpstr>Arial Black</vt:lpstr>
      <vt:lpstr>Verdana</vt:lpstr>
      <vt:lpstr>CF-geo</vt:lpstr>
      <vt:lpstr>Centre de formation géomatique suisse – organisation romande</vt:lpstr>
      <vt:lpstr>Module BXX «gestion d’entreprise»</vt:lpstr>
      <vt:lpstr>EXERCICE</vt:lpstr>
      <vt:lpstr>Introduction</vt:lpstr>
      <vt:lpstr>Programme du jour</vt:lpstr>
      <vt:lpstr>EXERCICE</vt:lpstr>
      <vt:lpstr>Introduction</vt:lpstr>
      <vt:lpstr>WMS</vt:lpstr>
      <vt:lpstr>WMS - GetCapabilities</vt:lpstr>
      <vt:lpstr>WMS - GetMap</vt:lpstr>
      <vt:lpstr>WMTS</vt:lpstr>
      <vt:lpstr>WFS</vt:lpstr>
      <vt:lpstr>WCS</vt:lpstr>
      <vt:lpstr>Introduction</vt:lpstr>
      <vt:lpstr>Introduction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Centre de formation géomatique suisse – organisation romande</dc:title>
  <dc:creator>Ciana Nicolas</dc:creator>
  <cp:lastModifiedBy>Régis Longchamp</cp:lastModifiedBy>
  <cp:revision>38</cp:revision>
  <dcterms:created xsi:type="dcterms:W3CDTF">2004-12-11T12:33:55Z</dcterms:created>
  <dcterms:modified xsi:type="dcterms:W3CDTF">2022-02-13T19:28:00Z</dcterms:modified>
</cp:coreProperties>
</file>