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0" r:id="rId5"/>
    <p:sldId id="336" r:id="rId6"/>
    <p:sldId id="339" r:id="rId7"/>
    <p:sldId id="271" r:id="rId8"/>
    <p:sldId id="329" r:id="rId9"/>
    <p:sldId id="335" r:id="rId10"/>
    <p:sldId id="338" r:id="rId11"/>
    <p:sldId id="330" r:id="rId12"/>
    <p:sldId id="331" r:id="rId13"/>
    <p:sldId id="332" r:id="rId14"/>
    <p:sldId id="340" r:id="rId15"/>
    <p:sldId id="337" r:id="rId16"/>
    <p:sldId id="333" r:id="rId17"/>
    <p:sldId id="334" r:id="rId1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Arial Narrow" panose="020B0606020202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019ysyy8ngHVmXeADEBCdWKW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80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12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6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50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14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526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5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65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973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22.12.2018</a:t>
            </a:r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3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35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4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6</a:t>
            </a:fld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CF-geo présentation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14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79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1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94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-geo / 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F.geo / vide">
  <p:cSld name="CF.geo / v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6660232" y="6572200"/>
            <a:ext cx="248376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b="0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www.geo-education.ch</a:t>
            </a:r>
            <a:endParaRPr sz="1200" b="0" i="0" u="none" strike="noStrike" cap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" y="6180659"/>
            <a:ext cx="636291" cy="6327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Query_str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hyperlink" Target="http://../normes/coursLTOP97PREAN.pdf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Centre de formation géomatique suisse – organisation romande</a:t>
            </a:r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ftr" idx="11"/>
          </p:nvPr>
        </p:nvSpPr>
        <p:spPr>
          <a:xfrm>
            <a:off x="2915816" y="6156055"/>
            <a:ext cx="4032250" cy="74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3600" b="1" i="0" u="none" strike="noStrike" cap="none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CF-geo</a:t>
            </a:r>
            <a:endParaRPr sz="3600" b="1" i="0" u="none" strike="noStrike" cap="none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27" y="3342180"/>
            <a:ext cx="1022923" cy="102292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Régis Longchamp</a:t>
            </a:r>
            <a:endParaRPr sz="1400" b="1" i="0" u="none" strike="noStrike" cap="none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GetMap</a:t>
            </a:r>
            <a:endParaRPr lang="fr-CH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9BD4E-63C0-4CF8-8A29-CF150CBE0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6" y="1520499"/>
            <a:ext cx="51860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?MAP=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cfgeo.qgz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&amp;VERSION=1.3.0&amp;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REQUEST=</a:t>
            </a:r>
            <a:r>
              <a:rPr lang="fr-CH" sz="2000" b="0" i="0" dirty="0" err="1">
                <a:solidFill>
                  <a:srgbClr val="212121"/>
                </a:solidFill>
                <a:effectLst/>
                <a:latin typeface="Inter"/>
              </a:rPr>
              <a:t>GetMap</a:t>
            </a:r>
            <a:endParaRPr lang="fr-CH" sz="20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&amp;BBOX=2534472,1176780,2541983,1182660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&amp;SRS=EPSG:2056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&amp;WIDTH=665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&amp;HEIGHT=551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&amp;LAYERS=commune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sz="2000" b="0" i="0" dirty="0">
                <a:solidFill>
                  <a:srgbClr val="212121"/>
                </a:solidFill>
                <a:effectLst/>
                <a:latin typeface="Inter"/>
              </a:rPr>
              <a:t>&amp;FORMAT=image/jpeg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A95C5-710E-467D-AD57-FB031DE2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3807593"/>
            <a:ext cx="2718795" cy="22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0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WMTS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54DF7-F045-41F0-B072-18501EAB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8" y="1518372"/>
            <a:ext cx="7544899" cy="445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FD353-782C-42D6-80C8-7FDB2E88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97" y="5068301"/>
            <a:ext cx="343900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FCDB0-986B-416E-B23B-49B86F28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63" y="1518372"/>
            <a:ext cx="343900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WFS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37316-82AC-4D3B-83A7-B598D8A5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69" y="2059317"/>
            <a:ext cx="481079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CH" b="1" dirty="0">
                <a:effectLst/>
              </a:rPr>
              <a:t>WCS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7CD43-CDD1-4801-A98D-FE8BAC08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65" y="1527175"/>
            <a:ext cx="7012964" cy="4018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C1EE7-18C2-435E-8DC1-22F0EC1C7A78}"/>
              </a:ext>
            </a:extLst>
          </p:cNvPr>
          <p:cNvSpPr txBox="1"/>
          <p:nvPr/>
        </p:nvSpPr>
        <p:spPr>
          <a:xfrm>
            <a:off x="1665817" y="5875866"/>
            <a:ext cx="4652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WCS allows clients to choose portions of a server's information holdings based on spatial constraints and other </a:t>
            </a:r>
            <a:r>
              <a:rPr lang="en-GB" dirty="0">
                <a:hlinkClick r:id="rId4" tooltip="Query string"/>
              </a:rPr>
              <a:t>query</a:t>
            </a:r>
            <a:r>
              <a:rPr lang="en-GB" dirty="0"/>
              <a:t> criteria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203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err="1"/>
              <a:t>Création</a:t>
            </a:r>
            <a:r>
              <a:rPr lang="en-GB" sz="1800" b="1" dirty="0"/>
              <a:t> de la carte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91734" y="3305838"/>
            <a:ext cx="637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d’instruction. Soyez créatifs !</a:t>
            </a:r>
          </a:p>
          <a:p>
            <a:r>
              <a:rPr lang="fr-FR" dirty="0"/>
              <a:t>https://www.flickr.com/groups/qgis/pool/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</a:t>
            </a:r>
            <a:r>
              <a:rPr lang="en-GB" dirty="0" err="1"/>
              <a:t>monter</a:t>
            </a:r>
            <a:r>
              <a:rPr lang="en-GB" dirty="0"/>
              <a:t> le </a:t>
            </a:r>
            <a:r>
              <a:rPr lang="en-GB" dirty="0" err="1"/>
              <a:t>projet</a:t>
            </a:r>
            <a:r>
              <a:rPr lang="en-GB" dirty="0"/>
              <a:t> QGIS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FB1680-2AF4-4C37-985D-3AB116288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295" y="4852570"/>
            <a:ext cx="59730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5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4893734" y="2599266"/>
            <a:ext cx="1236133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6B6E2-1F5F-420E-97C1-0432198AC44E}"/>
              </a:ext>
            </a:extLst>
          </p:cNvPr>
          <p:cNvSpPr txBox="1"/>
          <p:nvPr/>
        </p:nvSpPr>
        <p:spPr>
          <a:xfrm>
            <a:off x="4893733" y="5078511"/>
            <a:ext cx="2683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Partie</a:t>
            </a:r>
            <a:r>
              <a:rPr lang="en-GB" dirty="0"/>
              <a:t> </a:t>
            </a:r>
            <a:r>
              <a:rPr lang="en-GB" dirty="0" err="1"/>
              <a:t>magique</a:t>
            </a:r>
            <a:r>
              <a:rPr lang="en-GB" dirty="0"/>
              <a:t> !</a:t>
            </a:r>
          </a:p>
          <a:p>
            <a:endParaRPr lang="en-GB" dirty="0"/>
          </a:p>
          <a:p>
            <a:r>
              <a:rPr lang="en-GB" dirty="0"/>
              <a:t>Les clients web </a:t>
            </a:r>
            <a:r>
              <a:rPr lang="en-GB" dirty="0" err="1"/>
              <a:t>demandent</a:t>
            </a:r>
            <a:r>
              <a:rPr lang="en-GB" dirty="0"/>
              <a:t> du </a:t>
            </a:r>
            <a:r>
              <a:rPr lang="en-GB" dirty="0" err="1"/>
              <a:t>http</a:t>
            </a:r>
            <a:r>
              <a:rPr lang="en-GB" b="1" dirty="0" err="1"/>
              <a:t>S</a:t>
            </a:r>
            <a:r>
              <a:rPr lang="en-GB" b="1" dirty="0"/>
              <a:t> </a:t>
            </a:r>
            <a:r>
              <a:rPr lang="en-GB" dirty="0">
                <a:sym typeface="Wingdings" panose="05000000000000000000" pitchFamily="2" charset="2"/>
              </a:rPr>
              <a:t> il faut </a:t>
            </a:r>
            <a:r>
              <a:rPr lang="en-GB" dirty="0" err="1">
                <a:sym typeface="Wingdings" panose="05000000000000000000" pitchFamily="2" charset="2"/>
              </a:rPr>
              <a:t>donc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ajouter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certificat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fr-C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637891-1CCE-41E6-8FF7-3481EC43CB8C}"/>
              </a:ext>
            </a:extLst>
          </p:cNvPr>
          <p:cNvCxnSpPr/>
          <p:nvPr/>
        </p:nvCxnSpPr>
        <p:spPr>
          <a:xfrm flipV="1">
            <a:off x="5511800" y="3920067"/>
            <a:ext cx="0" cy="965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6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285FE-C1A8-4FB4-8AEA-77F40437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7" y="1743398"/>
            <a:ext cx="8334608" cy="35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Reverse proxy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B09D9-8FF9-4E75-9F8F-79953C12E94E}"/>
              </a:ext>
            </a:extLst>
          </p:cNvPr>
          <p:cNvSpPr txBox="1"/>
          <p:nvPr/>
        </p:nvSpPr>
        <p:spPr>
          <a:xfrm>
            <a:off x="258233" y="2819399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s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://</a:t>
            </a:r>
            <a:r>
              <a:rPr lang="fr-CH" b="1" i="0" dirty="0">
                <a:solidFill>
                  <a:srgbClr val="FF0000"/>
                </a:solidFill>
                <a:effectLst/>
                <a:latin typeface="Inter"/>
              </a:rPr>
              <a:t>formation.geopol.ch/cfgeo/</a:t>
            </a:r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22E67-247B-4A8D-9EAA-C38D3A92EB50}"/>
              </a:ext>
            </a:extLst>
          </p:cNvPr>
          <p:cNvSpPr txBox="1"/>
          <p:nvPr/>
        </p:nvSpPr>
        <p:spPr>
          <a:xfrm>
            <a:off x="258233" y="1638855"/>
            <a:ext cx="8627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i="0" dirty="0">
                <a:solidFill>
                  <a:srgbClr val="212121"/>
                </a:solidFill>
                <a:effectLst/>
                <a:latin typeface="Inter"/>
              </a:rPr>
              <a:t>http://ec2-18-184-189-237.eu-central-1.compute.amazonaws.com/cgi-bin/qgis_mapserv.fcgi.exe?MAP=cfgeo.qgz&amp;SERVICE=WMS&amp;VERSION=1.3.0&amp;REQUEST=GetMap&amp;BBOX=2534472,1176780,2541983,1182660&amp;SRS=EPSG:2056&amp;WIDTH=665&amp;HEIGHT=551&amp;LAYERS=commune&amp;FORMAT=image/jpeg</a:t>
            </a:r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9AC15-3389-4C85-863B-CBED0B23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56" y="3741817"/>
            <a:ext cx="3259330" cy="270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D4064-4952-4AAF-933F-978EF0B23A28}"/>
              </a:ext>
            </a:extLst>
          </p:cNvPr>
          <p:cNvSpPr txBox="1"/>
          <p:nvPr/>
        </p:nvSpPr>
        <p:spPr>
          <a:xfrm>
            <a:off x="258233" y="2444570"/>
            <a:ext cx="107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devient</a:t>
            </a:r>
            <a:r>
              <a:rPr lang="en-GB" dirty="0"/>
              <a:t> :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6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1578826"/>
            <a:ext cx="7967487" cy="437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" descr="B5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676489">
            <a:off x="5350284" y="5029858"/>
            <a:ext cx="396875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 descr="B4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92607">
            <a:off x="4708232" y="5130473"/>
            <a:ext cx="612775" cy="66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descr="S10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56350">
            <a:off x="8025994" y="2055420"/>
            <a:ext cx="295275" cy="3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S9.gi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413584">
            <a:off x="8365140" y="2316557"/>
            <a:ext cx="266700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S8.gif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9934">
            <a:off x="8599468" y="2763850"/>
            <a:ext cx="344488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S7.gi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46934" y="3284264"/>
            <a:ext cx="277812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S6.g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880253">
            <a:off x="8388184" y="4260442"/>
            <a:ext cx="317500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" descr="S5.g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795067">
            <a:off x="8073880" y="4786938"/>
            <a:ext cx="403225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 descr="S4.gif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736464">
            <a:off x="7661008" y="5243226"/>
            <a:ext cx="35560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 descr="S3.gi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14721" y="5013038"/>
            <a:ext cx="3968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" descr="S2.gif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1154934">
            <a:off x="6553161" y="4763615"/>
            <a:ext cx="371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" descr="S1.gif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-511436">
            <a:off x="5899258" y="5026537"/>
            <a:ext cx="4587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" descr="B3.gif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1214792">
            <a:off x="3939066" y="5110884"/>
            <a:ext cx="65405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" descr="B2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 rot="-630657">
            <a:off x="2999461" y="5203619"/>
            <a:ext cx="903287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" descr="B1.gif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 rot="-1255784">
            <a:off x="1672934" y="5480049"/>
            <a:ext cx="1360487" cy="148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1247095">
            <a:off x="7363874" y="1598971"/>
            <a:ext cx="28414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466868">
            <a:off x="8531266" y="3732877"/>
            <a:ext cx="322019" cy="3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C:\Users\Nicolas Ciana\Dropbox\technicien en géomatique BF\2016_2018\Modèles\logos\autres logos\CERTIF3_trans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846926" y="1612798"/>
            <a:ext cx="941098" cy="96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 descr="S11.gif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722778" y="1785312"/>
            <a:ext cx="276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 rot="-5400000">
            <a:off x="-2828653" y="2828652"/>
            <a:ext cx="685428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latin typeface="Century Gothic"/>
                <a:ea typeface="Century Gothic"/>
                <a:cs typeface="Century Gothic"/>
                <a:sym typeface="Century Gothic"/>
              </a:rPr>
              <a:t>Module BXX «gestion d’entreprise»</a:t>
            </a:r>
            <a:endParaRPr/>
          </a:p>
        </p:txBody>
      </p:sp>
      <p:pic>
        <p:nvPicPr>
          <p:cNvPr id="62" name="Google Shape;62;p2" descr="B3.jpg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" y="-11112"/>
            <a:ext cx="2024744" cy="20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4124517" y="6459688"/>
            <a:ext cx="1743625" cy="39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Janvier 2022</a:t>
            </a:r>
            <a:endParaRPr sz="16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2">
            <a:hlinkClick r:id="rId24"/>
          </p:cNvPr>
          <p:cNvSpPr/>
          <p:nvPr/>
        </p:nvSpPr>
        <p:spPr>
          <a:xfrm rot="-1396404">
            <a:off x="372957" y="3437418"/>
            <a:ext cx="3960439" cy="12942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err="1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Cours</a:t>
            </a:r>
            <a:r>
              <a:rPr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 : </a:t>
            </a:r>
            <a:r>
              <a:rPr lang="en-GB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Q</a:t>
            </a:r>
            <a:r>
              <a:rPr lang="en-GB" b="0" i="0" dirty="0"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C000"/>
                </a:solidFill>
                <a:latin typeface="Arial Black"/>
              </a:rPr>
              <a:t>GIS</a:t>
            </a:r>
            <a:endParaRPr b="0" i="0" dirty="0"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C000"/>
              </a:solidFill>
              <a:latin typeface="Arial Black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35497" y="5661248"/>
            <a:ext cx="1188128" cy="11814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5423844" y="6072186"/>
            <a:ext cx="3625065" cy="30003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4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enseignant(e)</a:t>
            </a:r>
            <a:endParaRPr sz="14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73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de QGIS + QGIS server sur </a:t>
            </a:r>
            <a:r>
              <a:rPr lang="en-GB" sz="1800" b="1" dirty="0" err="1"/>
              <a:t>votre</a:t>
            </a:r>
            <a:r>
              <a:rPr lang="en-GB" sz="1800" b="1" dirty="0"/>
              <a:t> machine </a:t>
            </a:r>
            <a:r>
              <a:rPr lang="en-GB" sz="1800" b="1" dirty="0" err="1"/>
              <a:t>virtuelle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ces</a:t>
            </a:r>
            <a:r>
              <a:rPr lang="en-GB" dirty="0"/>
              <a:t> deux </a:t>
            </a:r>
            <a:r>
              <a:rPr lang="en-GB" dirty="0" err="1"/>
              <a:t>dernières</a:t>
            </a:r>
            <a:r>
              <a:rPr lang="en-GB" dirty="0"/>
              <a:t> </a:t>
            </a:r>
            <a:r>
              <a:rPr lang="en-GB" dirty="0" err="1"/>
              <a:t>briques</a:t>
            </a:r>
            <a:r>
              <a:rPr lang="en-GB" dirty="0"/>
              <a:t> de </a:t>
            </a:r>
            <a:r>
              <a:rPr lang="en-GB" dirty="0" err="1"/>
              <a:t>notre</a:t>
            </a:r>
            <a:r>
              <a:rPr lang="en-GB" dirty="0"/>
              <a:t> infrastructure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07CCA-935B-41CF-9129-C3C17AABC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133" y="3942335"/>
            <a:ext cx="5325533" cy="24531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4D6C4-EE66-4E1E-9145-1CD35D59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2" y="1734383"/>
            <a:ext cx="8017598" cy="3625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C6E7C-7CD0-4EAE-8486-FCF0A5648125}"/>
              </a:ext>
            </a:extLst>
          </p:cNvPr>
          <p:cNvSpPr/>
          <p:nvPr/>
        </p:nvSpPr>
        <p:spPr>
          <a:xfrm>
            <a:off x="1574800" y="2540000"/>
            <a:ext cx="2997199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6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Programme du jour</a:t>
            </a:r>
            <a:endParaRPr lang="fr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70353-9588-4C67-8973-F3A1E903452E}"/>
              </a:ext>
            </a:extLst>
          </p:cNvPr>
          <p:cNvSpPr txBox="1"/>
          <p:nvPr/>
        </p:nvSpPr>
        <p:spPr>
          <a:xfrm>
            <a:off x="1196977" y="2184400"/>
            <a:ext cx="70664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/>
              <a:t>Installation de QGIS + QGIS server </a:t>
            </a:r>
            <a:r>
              <a:rPr lang="en-GB" sz="1800" dirty="0">
                <a:sym typeface="Wingdings" panose="05000000000000000000" pitchFamily="2" charset="2"/>
              </a:rPr>
              <a:t></a:t>
            </a:r>
            <a:r>
              <a:rPr lang="en-GB" sz="1800" dirty="0" err="1">
                <a:sym typeface="Wingdings" panose="05000000000000000000" pitchFamily="2" charset="2"/>
              </a:rPr>
              <a:t>prend</a:t>
            </a:r>
            <a:r>
              <a:rPr lang="en-GB" sz="1800" dirty="0">
                <a:sym typeface="Wingdings" panose="05000000000000000000" pitchFamily="2" charset="2"/>
              </a:rPr>
              <a:t> un </a:t>
            </a:r>
            <a:r>
              <a:rPr lang="en-GB" sz="1800" dirty="0" err="1">
                <a:sym typeface="Wingdings" panose="05000000000000000000" pitchFamily="2" charset="2"/>
              </a:rPr>
              <a:t>peu</a:t>
            </a:r>
            <a:r>
              <a:rPr lang="en-GB" sz="1800" dirty="0">
                <a:sym typeface="Wingdings" panose="05000000000000000000" pitchFamily="2" charset="2"/>
              </a:rPr>
              <a:t> de temps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Partie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théorique</a:t>
            </a:r>
            <a:r>
              <a:rPr lang="en-GB" sz="1800" dirty="0">
                <a:sym typeface="Wingdings" panose="05000000000000000000" pitchFamily="2" charset="2"/>
              </a:rPr>
              <a:t> sur QGIS server et diffusion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Pause (pendant de </a:t>
            </a:r>
            <a:r>
              <a:rPr lang="en-GB" sz="1800" dirty="0" err="1">
                <a:sym typeface="Wingdings" panose="05000000000000000000" pitchFamily="2" charset="2"/>
              </a:rPr>
              <a:t>l’installation</a:t>
            </a:r>
            <a:r>
              <a:rPr lang="en-GB" sz="1800" dirty="0">
                <a:sym typeface="Wingdings" panose="05000000000000000000" pitchFamily="2" charset="2"/>
              </a:rPr>
              <a:t> se </a:t>
            </a:r>
            <a:r>
              <a:rPr lang="en-GB" sz="1800" dirty="0" err="1">
                <a:sym typeface="Wingdings" panose="05000000000000000000" pitchFamily="2" charset="2"/>
              </a:rPr>
              <a:t>termine</a:t>
            </a:r>
            <a:r>
              <a:rPr lang="en-GB" sz="1800" dirty="0">
                <a:sym typeface="Wingdings" panose="05000000000000000000" pitchFamily="2" charset="2"/>
              </a:rPr>
              <a:t>)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GB" sz="1800" dirty="0" err="1">
                <a:sym typeface="Wingdings" panose="05000000000000000000" pitchFamily="2" charset="2"/>
              </a:rPr>
              <a:t>Création</a:t>
            </a:r>
            <a:r>
              <a:rPr lang="en-GB" sz="1800" dirty="0">
                <a:sym typeface="Wingdings" panose="05000000000000000000" pitchFamily="2" charset="2"/>
              </a:rPr>
              <a:t> du </a:t>
            </a:r>
            <a:r>
              <a:rPr lang="en-GB" sz="1800" dirty="0" err="1">
                <a:sym typeface="Wingdings" panose="05000000000000000000" pitchFamily="2" charset="2"/>
              </a:rPr>
              <a:t>projet</a:t>
            </a:r>
            <a:r>
              <a:rPr lang="en-GB" sz="1800" dirty="0">
                <a:sym typeface="Wingdings" panose="05000000000000000000" pitchFamily="2" charset="2"/>
              </a:rPr>
              <a:t> QGIS </a:t>
            </a:r>
          </a:p>
          <a:p>
            <a:pPr marL="342900" lvl="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ym typeface="Wingdings" panose="05000000000000000000" pitchFamily="2" charset="2"/>
              </a:rPr>
              <a:t>Ajout</a:t>
            </a:r>
            <a:r>
              <a:rPr lang="en-GB" sz="1800" dirty="0">
                <a:sym typeface="Wingdings" panose="05000000000000000000" pitchFamily="2" charset="2"/>
              </a:rPr>
              <a:t> de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depuis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  <a:r>
              <a:rPr lang="en-GB" sz="1800" dirty="0" err="1">
                <a:sym typeface="Wingdings" panose="05000000000000000000" pitchFamily="2" charset="2"/>
              </a:rPr>
              <a:t>geopackage</a:t>
            </a:r>
            <a:r>
              <a:rPr lang="en-GB" sz="1800" dirty="0">
                <a:sym typeface="Wingdings" panose="05000000000000000000" pitchFamily="2" charset="2"/>
              </a:rPr>
              <a:t> + </a:t>
            </a:r>
            <a:r>
              <a:rPr lang="en-GB" sz="1800" dirty="0" err="1">
                <a:sym typeface="Wingdings" panose="05000000000000000000" pitchFamily="2" charset="2"/>
              </a:rPr>
              <a:t>PostGIS</a:t>
            </a:r>
            <a:endParaRPr lang="en-GB" sz="1800" dirty="0">
              <a:sym typeface="Wingdings" panose="05000000000000000000" pitchFamily="2" charset="2"/>
            </a:endParaRPr>
          </a:p>
          <a:p>
            <a:pPr marL="342900" lvl="5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ym typeface="Wingdings" panose="05000000000000000000" pitchFamily="2" charset="2"/>
              </a:rPr>
              <a:t>Style des </a:t>
            </a:r>
            <a:r>
              <a:rPr lang="en-GB" sz="1800" dirty="0" err="1">
                <a:sym typeface="Wingdings" panose="05000000000000000000" pitchFamily="2" charset="2"/>
              </a:rPr>
              <a:t>données</a:t>
            </a:r>
            <a:r>
              <a:rPr lang="en-GB" sz="1800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spcAft>
                <a:spcPts val="1200"/>
              </a:spcAft>
              <a:buFont typeface="Arial"/>
              <a:buAutoNum type="arabicPeriod"/>
            </a:pPr>
            <a:r>
              <a:rPr lang="en-GB" sz="1800" dirty="0">
                <a:sym typeface="Wingdings" panose="05000000000000000000" pitchFamily="2" charset="2"/>
              </a:rPr>
              <a:t>Test WMS</a:t>
            </a:r>
          </a:p>
          <a:p>
            <a:endParaRPr lang="en-GB" sz="1800" dirty="0">
              <a:sym typeface="Wingdings" panose="05000000000000000000" pitchFamily="2" charset="2"/>
            </a:endParaRPr>
          </a:p>
          <a:p>
            <a:pPr lvl="5"/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16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 idx="4294967295"/>
          </p:nvPr>
        </p:nvSpPr>
        <p:spPr>
          <a:xfrm>
            <a:off x="1196975" y="0"/>
            <a:ext cx="7947025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4"/>
                </a:solidFill>
              </a:rPr>
              <a:t>EXERCICE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116632"/>
            <a:ext cx="725050" cy="7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4207FF-839A-4AE2-A342-BC86793CC55C}"/>
              </a:ext>
            </a:extLst>
          </p:cNvPr>
          <p:cNvSpPr txBox="1"/>
          <p:nvPr/>
        </p:nvSpPr>
        <p:spPr>
          <a:xfrm>
            <a:off x="468743" y="168908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Installation </a:t>
            </a:r>
            <a:r>
              <a:rPr lang="en-GB" sz="1800" b="1" dirty="0" err="1"/>
              <a:t>d’Apache</a:t>
            </a:r>
            <a:endParaRPr lang="en-GB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657D-E0DE-479B-BA84-B0846C8C9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233116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FF684-C225-481A-AAEC-846FAC23F3A4}"/>
              </a:ext>
            </a:extLst>
          </p:cNvPr>
          <p:cNvSpPr txBox="1"/>
          <p:nvPr/>
        </p:nvSpPr>
        <p:spPr>
          <a:xfrm>
            <a:off x="1591734" y="442207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1985-47CC-45C2-8DF3-A0E5DE7D5C56}"/>
              </a:ext>
            </a:extLst>
          </p:cNvPr>
          <p:cNvSpPr txBox="1"/>
          <p:nvPr/>
        </p:nvSpPr>
        <p:spPr>
          <a:xfrm>
            <a:off x="1540934" y="342900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Selon github + video si necessaire - https://github.com/regislon/cfgeo_s2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F167-12B7-4650-A9B7-DB41731C1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45" y="3199470"/>
            <a:ext cx="730255" cy="656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1C96D-E29D-4BD5-A105-3C2C5E4E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32" y="4247549"/>
            <a:ext cx="660499" cy="673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FC9565-0ACC-47DF-8971-28A327A074A8}"/>
              </a:ext>
            </a:extLst>
          </p:cNvPr>
          <p:cNvSpPr txBox="1"/>
          <p:nvPr/>
        </p:nvSpPr>
        <p:spPr>
          <a:xfrm>
            <a:off x="1540934" y="2435930"/>
            <a:ext cx="637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Objectif : installer </a:t>
            </a:r>
            <a:r>
              <a:rPr lang="en-GB" dirty="0" err="1"/>
              <a:t>ce</a:t>
            </a:r>
            <a:r>
              <a:rPr lang="en-GB" dirty="0"/>
              <a:t> server 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D9217-7523-4115-AC86-8924A54FC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1097" y="3982662"/>
            <a:ext cx="2614569" cy="2709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B7D72B-7608-4DE3-B090-47F13A3D3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5631" y="1873750"/>
            <a:ext cx="4357023" cy="950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F2D32-4CB9-4956-B296-3E84C132D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1985" y="4033973"/>
            <a:ext cx="2984694" cy="2305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715C2-48B9-488B-BACC-11EEABCDC623}"/>
              </a:ext>
            </a:extLst>
          </p:cNvPr>
          <p:cNvSpPr txBox="1"/>
          <p:nvPr/>
        </p:nvSpPr>
        <p:spPr>
          <a:xfrm>
            <a:off x="4238381" y="3977591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fr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43487-B93B-40CD-81AA-1127D3BE25CC}"/>
              </a:ext>
            </a:extLst>
          </p:cNvPr>
          <p:cNvSpPr txBox="1"/>
          <p:nvPr/>
        </p:nvSpPr>
        <p:spPr>
          <a:xfrm>
            <a:off x="4314581" y="2138736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fr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D7F92-C741-4750-B4F3-4C809D06986F}"/>
              </a:ext>
            </a:extLst>
          </p:cNvPr>
          <p:cNvSpPr txBox="1"/>
          <p:nvPr/>
        </p:nvSpPr>
        <p:spPr>
          <a:xfrm>
            <a:off x="8319314" y="3880084"/>
            <a:ext cx="25741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609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BF82D-784C-459D-BE85-6D344D46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5" y="1440620"/>
            <a:ext cx="874517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7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C650-E566-4ABA-977E-4531F2C7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96" y="1619972"/>
            <a:ext cx="506800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196977" y="0"/>
            <a:ext cx="7947023" cy="1196975"/>
          </a:xfrm>
          <a:prstGeom prst="rect">
            <a:avLst/>
          </a:prstGeom>
          <a:gradFill>
            <a:gsLst>
              <a:gs pos="0">
                <a:srgbClr val="FFFFFF">
                  <a:alpha val="45882"/>
                </a:srgbClr>
              </a:gs>
              <a:gs pos="100000">
                <a:srgbClr val="FF3300">
                  <a:alpha val="6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latin typeface="Century Gothic"/>
                <a:ea typeface="Century Gothic"/>
                <a:cs typeface="Century Gothic"/>
                <a:sym typeface="Century Gothic"/>
              </a:rPr>
              <a:t>WMS - </a:t>
            </a:r>
            <a:r>
              <a:rPr lang="fr-CH" dirty="0" err="1">
                <a:latin typeface="Century Gothic"/>
                <a:ea typeface="Century Gothic"/>
                <a:cs typeface="Century Gothic"/>
                <a:sym typeface="Century Gothic"/>
              </a:rPr>
              <a:t>GetCapabilities</a:t>
            </a:r>
            <a:endParaRPr lang="fr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0EF96-C1B1-4409-8609-8679A9D0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90" y="1680790"/>
            <a:ext cx="46858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votre_DNS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cgi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-bin/qgis_mapserv.fcgi.exe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?SERVICE=WMS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&amp;VERSION=1.3.0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&amp;REQUEST=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GetCapabilities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&amp;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cfgeo.qgz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C0AD5-4276-4C88-B1C9-667236EA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03" y="3017035"/>
            <a:ext cx="5000393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78942"/>
      </p:ext>
    </p:extLst>
  </p:cSld>
  <p:clrMapOvr>
    <a:masterClrMapping/>
  </p:clrMapOvr>
</p:sld>
</file>

<file path=ppt/theme/theme1.xml><?xml version="1.0" encoding="utf-8"?>
<a:theme xmlns:a="http://schemas.openxmlformats.org/drawingml/2006/main" name="CF-geo">
  <a:themeElements>
    <a:clrScheme name="Kak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487</Words>
  <Application>Microsoft Office PowerPoint</Application>
  <PresentationFormat>On-screen Show (4:3)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Verdana</vt:lpstr>
      <vt:lpstr>Inter</vt:lpstr>
      <vt:lpstr>Arial Unicode MS</vt:lpstr>
      <vt:lpstr>Century Gothic</vt:lpstr>
      <vt:lpstr>Arial Narrow</vt:lpstr>
      <vt:lpstr>Arial</vt:lpstr>
      <vt:lpstr>Arial Black</vt:lpstr>
      <vt:lpstr>CF-geo</vt:lpstr>
      <vt:lpstr>Centre de formation géomatique suisse – organisation romande</vt:lpstr>
      <vt:lpstr>Module BXX «gestion d’entreprise»</vt:lpstr>
      <vt:lpstr>EXERCICE</vt:lpstr>
      <vt:lpstr>Introduction</vt:lpstr>
      <vt:lpstr>Programme du jour</vt:lpstr>
      <vt:lpstr>EXERCICE</vt:lpstr>
      <vt:lpstr>Introduction</vt:lpstr>
      <vt:lpstr>WMS</vt:lpstr>
      <vt:lpstr>WMS - GetCapabilities</vt:lpstr>
      <vt:lpstr>WMS - GetMap</vt:lpstr>
      <vt:lpstr>WMTS</vt:lpstr>
      <vt:lpstr>WFS</vt:lpstr>
      <vt:lpstr>WCS</vt:lpstr>
      <vt:lpstr>EXERCICE</vt:lpstr>
      <vt:lpstr>Reverse proxy</vt:lpstr>
      <vt:lpstr>Reverse proxy</vt:lpstr>
      <vt:lpstr>Reverse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de formation géomatique suisse – organisation romande</dc:title>
  <dc:creator>Ciana Nicolas</dc:creator>
  <cp:lastModifiedBy>Régis Longchamp</cp:lastModifiedBy>
  <cp:revision>44</cp:revision>
  <dcterms:created xsi:type="dcterms:W3CDTF">2004-12-11T12:33:55Z</dcterms:created>
  <dcterms:modified xsi:type="dcterms:W3CDTF">2022-02-14T20:24:55Z</dcterms:modified>
</cp:coreProperties>
</file>