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0" r:id="rId5"/>
    <p:sldId id="336" r:id="rId6"/>
    <p:sldId id="339" r:id="rId7"/>
    <p:sldId id="271" r:id="rId8"/>
    <p:sldId id="329" r:id="rId9"/>
    <p:sldId id="335" r:id="rId10"/>
    <p:sldId id="338" r:id="rId11"/>
    <p:sldId id="341" r:id="rId12"/>
    <p:sldId id="330" r:id="rId13"/>
    <p:sldId id="331" r:id="rId14"/>
    <p:sldId id="342" r:id="rId15"/>
    <p:sldId id="332" r:id="rId16"/>
    <p:sldId id="340" r:id="rId17"/>
    <p:sldId id="337" r:id="rId18"/>
    <p:sldId id="333" r:id="rId19"/>
    <p:sldId id="334" r:id="rId2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0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07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12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6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97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0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26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5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14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9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Query_st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9BD4E-63C0-4CF8-8A29-CF150CBE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" y="1520499"/>
            <a:ext cx="5186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?MAP=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cfgeo.qgz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&amp;VERSION=1.3.0&amp;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REQUEST=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GetMap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&amp;BBOX=2534472,1176780,2541983,1182660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&amp;SRS=EPSG:2056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&amp;WIDTH=665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&amp;HEIGHT=551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&amp;LAYERS=commune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&amp;FORMAT=image/jpeg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A95C5-710E-467D-AD57-FB031DE2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3807593"/>
            <a:ext cx="2718795" cy="2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AB34C-2C32-4F23-9203-8D394AA89DE9}"/>
              </a:ext>
            </a:extLst>
          </p:cNvPr>
          <p:cNvSpPr txBox="1"/>
          <p:nvPr/>
        </p:nvSpPr>
        <p:spPr>
          <a:xfrm>
            <a:off x="518056" y="2474893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https://formation.geopol.ch/cfgeo/ec2-52-59-216-77.eu-central-1.compute.amazonaws.com/cgi-bin/qgis_mapserv.fcgi.exe?SERVICE=WMS&amp;VERSION=1.3.0&amp;REQUEST=GetCapabilities&amp;map=cfgeo.qgz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0A2AE-DBA7-4DC6-A447-17B4CDF38CA6}"/>
              </a:ext>
            </a:extLst>
          </p:cNvPr>
          <p:cNvSpPr txBox="1"/>
          <p:nvPr/>
        </p:nvSpPr>
        <p:spPr>
          <a:xfrm>
            <a:off x="518056" y="4048836"/>
            <a:ext cx="46524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ec2-52-59-216-77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08A1-4AA7-48DF-9F96-2F5040841AAA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93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WMTS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4DF7-F045-41F0-B072-18501EA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" y="1518372"/>
            <a:ext cx="7544899" cy="4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FD353-782C-42D6-80C8-7FDB2E88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" y="5068301"/>
            <a:ext cx="343900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DB0-986B-416E-B23B-49B86F28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63" y="1518372"/>
            <a:ext cx="343900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7316-82AC-4D3B-83A7-B598D8A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9" y="2059317"/>
            <a:ext cx="48107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5978-E949-4F6B-A9D3-EE04B74ED4BC}"/>
              </a:ext>
            </a:extLst>
          </p:cNvPr>
          <p:cNvSpPr txBox="1"/>
          <p:nvPr/>
        </p:nvSpPr>
        <p:spPr>
          <a:xfrm>
            <a:off x="618067" y="2655922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https://formation.geopol.ch/cfgeo/ec2-52-59-216-77.eu-central-1.compute.amazonaws.com/cgi-bin/qgis_mapserv.fcgi.exe?SERVICE=WFS&amp;VERSION=1.1.0&amp;REQUEST=GetCapabilities&amp;map=cfgeo.qgz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535-00CE-4343-85EE-B0C2388096DB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DF493-D8A1-4B67-95EE-04B37AA6E3F7}"/>
              </a:ext>
            </a:extLst>
          </p:cNvPr>
          <p:cNvSpPr txBox="1"/>
          <p:nvPr/>
        </p:nvSpPr>
        <p:spPr>
          <a:xfrm>
            <a:off x="647699" y="3947087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https://formation.geopol.ch/cfgeo/ec2-52-59-216-77.eu-central-1.compute.amazonaws.com/cgi-bin/qgis_mapserv.fcgi.exe?MAP=cfgeo.qgz&amp;SERVICE=WFS&amp;VERSION=1.1.0&amp;REQUEST=GetFeature&amp;TypeName=bf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41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CH" b="1" dirty="0">
                <a:effectLst/>
              </a:rPr>
              <a:t>WCS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7CD43-CDD1-4801-A98D-FE8BAC08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1527175"/>
            <a:ext cx="7012964" cy="4018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1EE7-18C2-435E-8DC1-22F0EC1C7A78}"/>
              </a:ext>
            </a:extLst>
          </p:cNvPr>
          <p:cNvSpPr txBox="1"/>
          <p:nvPr/>
        </p:nvSpPr>
        <p:spPr>
          <a:xfrm>
            <a:off x="1665817" y="5875866"/>
            <a:ext cx="4652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WCS allows clients to choose portions of a server's information holdings based on spatial constraints and other </a:t>
            </a:r>
            <a:r>
              <a:rPr lang="en-GB" dirty="0">
                <a:hlinkClick r:id="rId4" tooltip="Query string"/>
              </a:rPr>
              <a:t>query</a:t>
            </a:r>
            <a:r>
              <a:rPr lang="en-GB" dirty="0"/>
              <a:t> criteria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03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/>
              <a:t>Création</a:t>
            </a:r>
            <a:r>
              <a:rPr lang="en-GB" sz="1800" b="1" dirty="0"/>
              <a:t> de la carte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91734" y="3305838"/>
            <a:ext cx="637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d’instruction. Soyez créatifs !</a:t>
            </a:r>
          </a:p>
          <a:p>
            <a:r>
              <a:rPr lang="fr-FR" dirty="0"/>
              <a:t>https://www.flickr.com/groups/qgis/pool/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</a:t>
            </a:r>
            <a:r>
              <a:rPr lang="en-GB" dirty="0" err="1"/>
              <a:t>monter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QGIS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B1680-2AF4-4C37-985D-3AB116288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295" y="4852570"/>
            <a:ext cx="59730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4893734" y="2599266"/>
            <a:ext cx="1236133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6B6E2-1F5F-420E-97C1-0432198AC44E}"/>
              </a:ext>
            </a:extLst>
          </p:cNvPr>
          <p:cNvSpPr txBox="1"/>
          <p:nvPr/>
        </p:nvSpPr>
        <p:spPr>
          <a:xfrm>
            <a:off x="4893733" y="5078511"/>
            <a:ext cx="268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Partie</a:t>
            </a:r>
            <a:r>
              <a:rPr lang="en-GB" dirty="0"/>
              <a:t> </a:t>
            </a:r>
            <a:r>
              <a:rPr lang="en-GB" dirty="0" err="1"/>
              <a:t>magique</a:t>
            </a:r>
            <a:r>
              <a:rPr lang="en-GB" dirty="0"/>
              <a:t> !</a:t>
            </a:r>
          </a:p>
          <a:p>
            <a:endParaRPr lang="en-GB" dirty="0"/>
          </a:p>
          <a:p>
            <a:r>
              <a:rPr lang="en-GB" dirty="0"/>
              <a:t>Les clients web </a:t>
            </a:r>
            <a:r>
              <a:rPr lang="en-GB" dirty="0" err="1"/>
              <a:t>demandent</a:t>
            </a:r>
            <a:r>
              <a:rPr lang="en-GB" dirty="0"/>
              <a:t> du </a:t>
            </a:r>
            <a:r>
              <a:rPr lang="en-GB" dirty="0" err="1"/>
              <a:t>http</a:t>
            </a:r>
            <a:r>
              <a:rPr lang="en-GB" b="1" dirty="0" err="1"/>
              <a:t>S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 il faut </a:t>
            </a:r>
            <a:r>
              <a:rPr lang="en-GB" dirty="0" err="1">
                <a:sym typeface="Wingdings" panose="05000000000000000000" pitchFamily="2" charset="2"/>
              </a:rPr>
              <a:t>donc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ajouter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certificat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fr-C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637891-1CCE-41E6-8FF7-3481EC43CB8C}"/>
              </a:ext>
            </a:extLst>
          </p:cNvPr>
          <p:cNvCxnSpPr/>
          <p:nvPr/>
        </p:nvCxnSpPr>
        <p:spPr>
          <a:xfrm flipV="1">
            <a:off x="5511800" y="3920067"/>
            <a:ext cx="0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85FE-C1A8-4FB4-8AEA-77F40437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" y="1743398"/>
            <a:ext cx="8334608" cy="35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B09D9-8FF9-4E75-9F8F-79953C12E94E}"/>
              </a:ext>
            </a:extLst>
          </p:cNvPr>
          <p:cNvSpPr txBox="1"/>
          <p:nvPr/>
        </p:nvSpPr>
        <p:spPr>
          <a:xfrm>
            <a:off x="258233" y="2819399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s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://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formation.geopol.ch/cfgeo/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22E67-247B-4A8D-9EAA-C38D3A92EB50}"/>
              </a:ext>
            </a:extLst>
          </p:cNvPr>
          <p:cNvSpPr txBox="1"/>
          <p:nvPr/>
        </p:nvSpPr>
        <p:spPr>
          <a:xfrm>
            <a:off x="258233" y="1638855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://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AC15-3389-4C85-863B-CBED0B23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56" y="3741817"/>
            <a:ext cx="3259330" cy="270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D4064-4952-4AAF-933F-978EF0B23A28}"/>
              </a:ext>
            </a:extLst>
          </p:cNvPr>
          <p:cNvSpPr txBox="1"/>
          <p:nvPr/>
        </p:nvSpPr>
        <p:spPr>
          <a:xfrm>
            <a:off x="258233" y="2444570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devient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Q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73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QGIS + QGIS server sur </a:t>
            </a:r>
            <a:r>
              <a:rPr lang="en-GB" sz="1800" b="1" dirty="0" err="1"/>
              <a:t>votre</a:t>
            </a:r>
            <a:r>
              <a:rPr lang="en-GB" sz="1800" b="1" dirty="0"/>
              <a:t> machine </a:t>
            </a:r>
            <a:r>
              <a:rPr lang="en-GB" sz="1800" b="1" dirty="0" err="1"/>
              <a:t>virtuelle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ces</a:t>
            </a:r>
            <a:r>
              <a:rPr lang="en-GB" dirty="0"/>
              <a:t> deux </a:t>
            </a:r>
            <a:r>
              <a:rPr lang="en-GB" dirty="0" err="1"/>
              <a:t>dernières</a:t>
            </a:r>
            <a:r>
              <a:rPr lang="en-GB" dirty="0"/>
              <a:t> </a:t>
            </a:r>
            <a:r>
              <a:rPr lang="en-GB" dirty="0" err="1"/>
              <a:t>briques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CCA-935B-41CF-9129-C3C17AAB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133" y="3942335"/>
            <a:ext cx="5325533" cy="245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1574800" y="2540000"/>
            <a:ext cx="29971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Programme du jour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0353-9588-4C67-8973-F3A1E903452E}"/>
              </a:ext>
            </a:extLst>
          </p:cNvPr>
          <p:cNvSpPr txBox="1"/>
          <p:nvPr/>
        </p:nvSpPr>
        <p:spPr>
          <a:xfrm>
            <a:off x="1196977" y="2184400"/>
            <a:ext cx="7066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/>
              <a:t>Installation de QGIS + QGIS server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 err="1">
                <a:sym typeface="Wingdings" panose="05000000000000000000" pitchFamily="2" charset="2"/>
              </a:rPr>
              <a:t>prend</a:t>
            </a:r>
            <a:r>
              <a:rPr lang="en-GB" sz="1800" dirty="0">
                <a:sym typeface="Wingdings" panose="05000000000000000000" pitchFamily="2" charset="2"/>
              </a:rPr>
              <a:t> un </a:t>
            </a:r>
            <a:r>
              <a:rPr lang="en-GB" sz="1800" dirty="0" err="1">
                <a:sym typeface="Wingdings" panose="05000000000000000000" pitchFamily="2" charset="2"/>
              </a:rPr>
              <a:t>peu</a:t>
            </a:r>
            <a:r>
              <a:rPr lang="en-GB" sz="1800" dirty="0">
                <a:sym typeface="Wingdings" panose="05000000000000000000" pitchFamily="2" charset="2"/>
              </a:rPr>
              <a:t> de temps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Partie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théorique</a:t>
            </a:r>
            <a:r>
              <a:rPr lang="en-GB" sz="1800" dirty="0">
                <a:sym typeface="Wingdings" panose="05000000000000000000" pitchFamily="2" charset="2"/>
              </a:rPr>
              <a:t> sur QGIS server et diffusion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Pause (pendant de </a:t>
            </a:r>
            <a:r>
              <a:rPr lang="en-GB" sz="1800" dirty="0" err="1">
                <a:sym typeface="Wingdings" panose="05000000000000000000" pitchFamily="2" charset="2"/>
              </a:rPr>
              <a:t>l’installation</a:t>
            </a:r>
            <a:r>
              <a:rPr lang="en-GB" sz="1800" dirty="0">
                <a:sym typeface="Wingdings" panose="05000000000000000000" pitchFamily="2" charset="2"/>
              </a:rPr>
              <a:t> se </a:t>
            </a:r>
            <a:r>
              <a:rPr lang="en-GB" sz="1800" dirty="0" err="1">
                <a:sym typeface="Wingdings" panose="05000000000000000000" pitchFamily="2" charset="2"/>
              </a:rPr>
              <a:t>termine</a:t>
            </a:r>
            <a:r>
              <a:rPr lang="en-GB" sz="1800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Création</a:t>
            </a:r>
            <a:r>
              <a:rPr lang="en-GB" sz="1800" dirty="0">
                <a:sym typeface="Wingdings" panose="05000000000000000000" pitchFamily="2" charset="2"/>
              </a:rPr>
              <a:t> du </a:t>
            </a:r>
            <a:r>
              <a:rPr lang="en-GB" sz="1800" dirty="0" err="1">
                <a:sym typeface="Wingdings" panose="05000000000000000000" pitchFamily="2" charset="2"/>
              </a:rPr>
              <a:t>projet</a:t>
            </a:r>
            <a:r>
              <a:rPr lang="en-GB" sz="1800" dirty="0">
                <a:sym typeface="Wingdings" panose="05000000000000000000" pitchFamily="2" charset="2"/>
              </a:rPr>
              <a:t> QGIS </a:t>
            </a:r>
          </a:p>
          <a:p>
            <a:pPr marL="342900" lvl="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ym typeface="Wingdings" panose="05000000000000000000" pitchFamily="2" charset="2"/>
              </a:rPr>
              <a:t>Ajout</a:t>
            </a:r>
            <a:r>
              <a:rPr lang="en-GB" sz="1800" dirty="0">
                <a:sym typeface="Wingdings" panose="05000000000000000000" pitchFamily="2" charset="2"/>
              </a:rPr>
              <a:t>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depuis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geopackage</a:t>
            </a:r>
            <a:r>
              <a:rPr lang="en-GB" sz="1800" dirty="0">
                <a:sym typeface="Wingdings" panose="05000000000000000000" pitchFamily="2" charset="2"/>
              </a:rPr>
              <a:t> + </a:t>
            </a:r>
            <a:r>
              <a:rPr lang="en-GB" sz="1800" dirty="0" err="1">
                <a:sym typeface="Wingdings" panose="05000000000000000000" pitchFamily="2" charset="2"/>
              </a:rPr>
              <a:t>PostGIS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ym typeface="Wingdings" panose="05000000000000000000" pitchFamily="2" charset="2"/>
              </a:rPr>
              <a:t>Style des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Test WMS</a:t>
            </a:r>
          </a:p>
          <a:p>
            <a:endParaRPr lang="en-GB" sz="1800" dirty="0">
              <a:sym typeface="Wingdings" panose="05000000000000000000" pitchFamily="2" charset="2"/>
            </a:endParaRP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</a:t>
            </a:r>
            <a:r>
              <a:rPr lang="en-GB" sz="1800" b="1" dirty="0" err="1"/>
              <a:t>d’Apache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</a:t>
            </a:r>
            <a:r>
              <a:rPr lang="en-GB" dirty="0"/>
              <a:t> server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D9217-7523-4115-AC86-8924A54F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097" y="3982662"/>
            <a:ext cx="2614569" cy="2709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7D72B-7608-4DE3-B090-47F13A3D3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631" y="1873750"/>
            <a:ext cx="4357023" cy="95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F2D32-4CB9-4956-B296-3E84C132D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1985" y="4033973"/>
            <a:ext cx="2984694" cy="2305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715C2-48B9-488B-BACC-11EEABCDC623}"/>
              </a:ext>
            </a:extLst>
          </p:cNvPr>
          <p:cNvSpPr txBox="1"/>
          <p:nvPr/>
        </p:nvSpPr>
        <p:spPr>
          <a:xfrm>
            <a:off x="4238381" y="3977591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43487-B93B-40CD-81AA-1127D3BE25CC}"/>
              </a:ext>
            </a:extLst>
          </p:cNvPr>
          <p:cNvSpPr txBox="1"/>
          <p:nvPr/>
        </p:nvSpPr>
        <p:spPr>
          <a:xfrm>
            <a:off x="4314581" y="2138736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D7F92-C741-4750-B4F3-4C809D06986F}"/>
              </a:ext>
            </a:extLst>
          </p:cNvPr>
          <p:cNvSpPr txBox="1"/>
          <p:nvPr/>
        </p:nvSpPr>
        <p:spPr>
          <a:xfrm>
            <a:off x="8319314" y="3880084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609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BF82D-784C-459D-BE85-6D344D46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1440620"/>
            <a:ext cx="874517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C650-E566-4ABA-977E-4531F2C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6" y="1619972"/>
            <a:ext cx="5068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GetCapabilities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0EF96-C1B1-4409-8609-8679A9D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0" y="1680790"/>
            <a:ext cx="46858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&amp;REQUEST=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GetCapabilities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cfgeo.qgz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0AD5-4276-4C88-B1C9-667236EA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3" y="3017035"/>
            <a:ext cx="5000393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8942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715</Words>
  <Application>Microsoft Office PowerPoint</Application>
  <PresentationFormat>On-screen Show (4:3)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Century Gothic</vt:lpstr>
      <vt:lpstr>Arial Narrow</vt:lpstr>
      <vt:lpstr>Inter</vt:lpstr>
      <vt:lpstr>Arial</vt:lpstr>
      <vt:lpstr>Arial Black</vt:lpstr>
      <vt:lpstr>Verdana</vt:lpstr>
      <vt:lpstr>CF-geo</vt:lpstr>
      <vt:lpstr>Centre de formation géomatique suisse – organisation romande</vt:lpstr>
      <vt:lpstr>Module BXX «gestion d’entreprise»</vt:lpstr>
      <vt:lpstr>EXERCICE</vt:lpstr>
      <vt:lpstr>Introduction</vt:lpstr>
      <vt:lpstr>Programme du jour</vt:lpstr>
      <vt:lpstr>EXERCICE</vt:lpstr>
      <vt:lpstr>Introduction</vt:lpstr>
      <vt:lpstr>WMS</vt:lpstr>
      <vt:lpstr>WMS - GetCapabilities</vt:lpstr>
      <vt:lpstr>WMS - GetMap</vt:lpstr>
      <vt:lpstr>WMS - GetMap</vt:lpstr>
      <vt:lpstr>WMTS</vt:lpstr>
      <vt:lpstr>WFS</vt:lpstr>
      <vt:lpstr>WFS</vt:lpstr>
      <vt:lpstr>WCS</vt:lpstr>
      <vt:lpstr>EXERCICE</vt:lpstr>
      <vt:lpstr>Reverse proxy</vt:lpstr>
      <vt:lpstr>Reverse proxy</vt:lpstr>
      <vt:lpstr>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45</cp:revision>
  <dcterms:created xsi:type="dcterms:W3CDTF">2004-12-11T12:33:55Z</dcterms:created>
  <dcterms:modified xsi:type="dcterms:W3CDTF">2022-02-15T12:25:16Z</dcterms:modified>
</cp:coreProperties>
</file>