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71" r:id="rId3"/>
    <p:sldId id="266" r:id="rId4"/>
    <p:sldId id="273" r:id="rId5"/>
    <p:sldId id="270" r:id="rId6"/>
    <p:sldId id="268" r:id="rId7"/>
    <p:sldId id="27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3"/>
    <p:restoredTop sz="77821"/>
  </p:normalViewPr>
  <p:slideViewPr>
    <p:cSldViewPr snapToGrid="0" snapToObjects="1">
      <p:cViewPr varScale="1">
        <p:scale>
          <a:sx n="60" d="100"/>
          <a:sy n="60" d="100"/>
        </p:scale>
        <p:origin x="11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Users\maicon\Desktop\Passei_Direto-master\Datasets\BASE%20A\RespostaQ1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Users\maicon\Desktop\Passei_Direto-master\Datasets\BASE%20B\4_Bases\Excel\premium_payments.xls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Users\maicon\Desktop\Passei_Direto-master\Datasets\BASE%20B\4_Bases\Excel\premium_payments.xl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[RespostaQ1.xls]Planilha2 (2)!Tabela dinâmica4</c:name>
    <c:fmtId val="9"/>
  </c:pivotSource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pt-BR" sz="1200" b="0" i="0" baseline="0" dirty="0">
                <a:effectLst/>
              </a:rPr>
              <a:t>Quantidade de usuários com plano Premium à partir da data de cadastro</a:t>
            </a:r>
            <a:endParaRPr lang="pt-BR" sz="1200" dirty="0">
              <a:effectLst/>
            </a:endParaRPr>
          </a:p>
        </c:rich>
      </c:tx>
      <c:overlay val="0"/>
      <c:spPr>
        <a:noFill/>
        <a:ln w="25400">
          <a:noFill/>
        </a:ln>
      </c:spPr>
    </c:title>
    <c:autoTitleDeleted val="0"/>
    <c:pivotFmts>
      <c:pivotFmt>
        <c:idx val="0"/>
        <c:spPr>
          <a:solidFill>
            <a:srgbClr val="4472C4"/>
          </a:solidFill>
          <a:ln w="25400">
            <a:noFill/>
          </a:ln>
        </c:spPr>
        <c:marker>
          <c:symbol val="none"/>
        </c:marker>
      </c:pivotFmt>
      <c:pivotFmt>
        <c:idx val="1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rgbClr val="4472C4"/>
          </a:solidFill>
          <a:ln w="25400">
            <a:noFill/>
          </a:ln>
        </c:spPr>
        <c:marker>
          <c:symbol val="none"/>
        </c:marker>
      </c:pivotFmt>
      <c:pivotFmt>
        <c:idx val="3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rgbClr val="4472C4"/>
          </a:solidFill>
          <a:ln w="25400">
            <a:noFill/>
          </a:ln>
        </c:spPr>
        <c:marker>
          <c:symbol val="none"/>
        </c:marker>
      </c:pivotFmt>
      <c:pivotFmt>
        <c:idx val="5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'Planilha2 (2)'!$B$3:$B$4</c:f>
              <c:strCache>
                <c:ptCount val="1"/>
                <c:pt idx="0">
                  <c:v>Contagem de RegisterYear</c:v>
                </c:pt>
              </c:strCache>
            </c:strRef>
          </c:tx>
          <c:spPr>
            <a:solidFill>
              <a:srgbClr val="4472C4"/>
            </a:solidFill>
            <a:ln w="25400">
              <a:noFill/>
            </a:ln>
          </c:spPr>
          <c:invertIfNegative val="0"/>
          <c:cat>
            <c:strRef>
              <c:f>'Planilha2 (2)'!$A$5:$A$27</c:f>
              <c:strCache>
                <c:ptCount val="22"/>
                <c:pt idx="0">
                  <c:v>0-9</c:v>
                </c:pt>
                <c:pt idx="1">
                  <c:v>10-19</c:v>
                </c:pt>
                <c:pt idx="2">
                  <c:v>20-29</c:v>
                </c:pt>
                <c:pt idx="3">
                  <c:v>30-39</c:v>
                </c:pt>
                <c:pt idx="4">
                  <c:v>40-49</c:v>
                </c:pt>
                <c:pt idx="5">
                  <c:v>50-59</c:v>
                </c:pt>
                <c:pt idx="6">
                  <c:v>60-69</c:v>
                </c:pt>
                <c:pt idx="7">
                  <c:v>70-79</c:v>
                </c:pt>
                <c:pt idx="8">
                  <c:v>80-89</c:v>
                </c:pt>
                <c:pt idx="9">
                  <c:v>90-99</c:v>
                </c:pt>
                <c:pt idx="10">
                  <c:v>100-109</c:v>
                </c:pt>
                <c:pt idx="11">
                  <c:v>110-119</c:v>
                </c:pt>
                <c:pt idx="12">
                  <c:v>120-129</c:v>
                </c:pt>
                <c:pt idx="13">
                  <c:v>130-139</c:v>
                </c:pt>
                <c:pt idx="14">
                  <c:v>140-149</c:v>
                </c:pt>
                <c:pt idx="15">
                  <c:v>150-159</c:v>
                </c:pt>
                <c:pt idx="16">
                  <c:v>160-169</c:v>
                </c:pt>
                <c:pt idx="17">
                  <c:v>170-179</c:v>
                </c:pt>
                <c:pt idx="18">
                  <c:v>180-189</c:v>
                </c:pt>
                <c:pt idx="19">
                  <c:v>190-199</c:v>
                </c:pt>
                <c:pt idx="20">
                  <c:v>200-209</c:v>
                </c:pt>
                <c:pt idx="21">
                  <c:v>210-219</c:v>
                </c:pt>
              </c:strCache>
            </c:strRef>
          </c:cat>
          <c:val>
            <c:numRef>
              <c:f>'Planilha2 (2)'!$B$5:$B$27</c:f>
              <c:numCache>
                <c:formatCode>General</c:formatCode>
                <c:ptCount val="22"/>
                <c:pt idx="0">
                  <c:v>3799</c:v>
                </c:pt>
                <c:pt idx="1">
                  <c:v>289</c:v>
                </c:pt>
                <c:pt idx="2">
                  <c:v>121</c:v>
                </c:pt>
                <c:pt idx="3">
                  <c:v>53</c:v>
                </c:pt>
                <c:pt idx="4">
                  <c:v>11</c:v>
                </c:pt>
                <c:pt idx="5">
                  <c:v>2</c:v>
                </c:pt>
                <c:pt idx="6">
                  <c:v>9</c:v>
                </c:pt>
                <c:pt idx="7">
                  <c:v>12</c:v>
                </c:pt>
                <c:pt idx="8">
                  <c:v>16</c:v>
                </c:pt>
                <c:pt idx="9">
                  <c:v>33</c:v>
                </c:pt>
                <c:pt idx="10">
                  <c:v>58</c:v>
                </c:pt>
                <c:pt idx="11">
                  <c:v>95</c:v>
                </c:pt>
                <c:pt idx="12">
                  <c:v>113</c:v>
                </c:pt>
                <c:pt idx="13">
                  <c:v>120</c:v>
                </c:pt>
                <c:pt idx="14">
                  <c:v>154</c:v>
                </c:pt>
                <c:pt idx="15">
                  <c:v>192</c:v>
                </c:pt>
                <c:pt idx="16">
                  <c:v>206</c:v>
                </c:pt>
                <c:pt idx="17">
                  <c:v>208</c:v>
                </c:pt>
                <c:pt idx="18">
                  <c:v>320</c:v>
                </c:pt>
                <c:pt idx="19">
                  <c:v>294</c:v>
                </c:pt>
                <c:pt idx="20">
                  <c:v>126</c:v>
                </c:pt>
                <c:pt idx="21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73-4F4A-9CBB-5C44EDA58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236849103"/>
        <c:axId val="1"/>
      </c:barChart>
      <c:lineChart>
        <c:grouping val="standard"/>
        <c:varyColors val="0"/>
        <c:ser>
          <c:idx val="1"/>
          <c:order val="1"/>
          <c:tx>
            <c:strRef>
              <c:f>'Planilha2 (2)'!$C$3:$C$4</c:f>
              <c:strCache>
                <c:ptCount val="1"/>
                <c:pt idx="0">
                  <c:v>Contagem de RegisterYear2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'Planilha2 (2)'!$A$5:$A$27</c:f>
              <c:strCache>
                <c:ptCount val="22"/>
                <c:pt idx="0">
                  <c:v>0-9</c:v>
                </c:pt>
                <c:pt idx="1">
                  <c:v>10-19</c:v>
                </c:pt>
                <c:pt idx="2">
                  <c:v>20-29</c:v>
                </c:pt>
                <c:pt idx="3">
                  <c:v>30-39</c:v>
                </c:pt>
                <c:pt idx="4">
                  <c:v>40-49</c:v>
                </c:pt>
                <c:pt idx="5">
                  <c:v>50-59</c:v>
                </c:pt>
                <c:pt idx="6">
                  <c:v>60-69</c:v>
                </c:pt>
                <c:pt idx="7">
                  <c:v>70-79</c:v>
                </c:pt>
                <c:pt idx="8">
                  <c:v>80-89</c:v>
                </c:pt>
                <c:pt idx="9">
                  <c:v>90-99</c:v>
                </c:pt>
                <c:pt idx="10">
                  <c:v>100-109</c:v>
                </c:pt>
                <c:pt idx="11">
                  <c:v>110-119</c:v>
                </c:pt>
                <c:pt idx="12">
                  <c:v>120-129</c:v>
                </c:pt>
                <c:pt idx="13">
                  <c:v>130-139</c:v>
                </c:pt>
                <c:pt idx="14">
                  <c:v>140-149</c:v>
                </c:pt>
                <c:pt idx="15">
                  <c:v>150-159</c:v>
                </c:pt>
                <c:pt idx="16">
                  <c:v>160-169</c:v>
                </c:pt>
                <c:pt idx="17">
                  <c:v>170-179</c:v>
                </c:pt>
                <c:pt idx="18">
                  <c:v>180-189</c:v>
                </c:pt>
                <c:pt idx="19">
                  <c:v>190-199</c:v>
                </c:pt>
                <c:pt idx="20">
                  <c:v>200-209</c:v>
                </c:pt>
                <c:pt idx="21">
                  <c:v>210-219</c:v>
                </c:pt>
              </c:strCache>
            </c:strRef>
          </c:cat>
          <c:val>
            <c:numRef>
              <c:f>'Planilha2 (2)'!$C$5:$C$27</c:f>
              <c:numCache>
                <c:formatCode>0.00%</c:formatCode>
                <c:ptCount val="22"/>
                <c:pt idx="0">
                  <c:v>0.6068690095846645</c:v>
                </c:pt>
                <c:pt idx="1">
                  <c:v>0.65303514376996807</c:v>
                </c:pt>
                <c:pt idx="2">
                  <c:v>0.67236421725239615</c:v>
                </c:pt>
                <c:pt idx="3">
                  <c:v>0.68083067092651761</c:v>
                </c:pt>
                <c:pt idx="4">
                  <c:v>0.68258785942492017</c:v>
                </c:pt>
                <c:pt idx="5">
                  <c:v>0.68290734824281152</c:v>
                </c:pt>
                <c:pt idx="6">
                  <c:v>0.68434504792332274</c:v>
                </c:pt>
                <c:pt idx="7">
                  <c:v>0.68626198083067091</c:v>
                </c:pt>
                <c:pt idx="8">
                  <c:v>0.68881789137380189</c:v>
                </c:pt>
                <c:pt idx="9">
                  <c:v>0.69408945686900958</c:v>
                </c:pt>
                <c:pt idx="10">
                  <c:v>0.70335463258785946</c:v>
                </c:pt>
                <c:pt idx="11">
                  <c:v>0.71853035143769972</c:v>
                </c:pt>
                <c:pt idx="12">
                  <c:v>0.7365814696485623</c:v>
                </c:pt>
                <c:pt idx="13">
                  <c:v>0.75575079872204476</c:v>
                </c:pt>
                <c:pt idx="14">
                  <c:v>0.78035143769968052</c:v>
                </c:pt>
                <c:pt idx="15">
                  <c:v>0.81102236421725238</c:v>
                </c:pt>
                <c:pt idx="16">
                  <c:v>0.84392971246006387</c:v>
                </c:pt>
                <c:pt idx="17">
                  <c:v>0.87715654952076683</c:v>
                </c:pt>
                <c:pt idx="18">
                  <c:v>0.92827476038338663</c:v>
                </c:pt>
                <c:pt idx="19">
                  <c:v>0.97523961661341851</c:v>
                </c:pt>
                <c:pt idx="20">
                  <c:v>0.99536741214057511</c:v>
                </c:pt>
                <c:pt idx="2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73-4F4A-9CBB-5C44EDA58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4"/>
      </c:lineChart>
      <c:catAx>
        <c:axId val="1236849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pt-BR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pt-BR"/>
          </a:p>
        </c:txPr>
        <c:crossAx val="1236849103"/>
        <c:crosses val="autoZero"/>
        <c:crossBetween val="between"/>
      </c:valAx>
      <c:catAx>
        <c:axId val="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"/>
        <c:crosses val="autoZero"/>
        <c:auto val="0"/>
        <c:lblAlgn val="ctr"/>
        <c:lblOffset val="100"/>
        <c:noMultiLvlLbl val="0"/>
      </c:catAx>
      <c:valAx>
        <c:axId val="4"/>
        <c:scaling>
          <c:orientation val="minMax"/>
          <c:max val="1"/>
        </c:scaling>
        <c:delete val="0"/>
        <c:axPos val="r"/>
        <c:numFmt formatCode="0.00%" sourceLinked="1"/>
        <c:majorTickMark val="out"/>
        <c:minorTickMark val="none"/>
        <c:tickLblPos val="nextTo"/>
        <c:spPr>
          <a:ln w="6350">
            <a:noFill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pt-BR"/>
          </a:p>
        </c:txPr>
        <c:crossAx val="3"/>
        <c:crosses val="max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825" b="0" i="0" u="none" strike="noStrike" baseline="0">
              <a:solidFill>
                <a:srgbClr val="333333"/>
              </a:solidFill>
              <a:latin typeface="Calibri"/>
              <a:ea typeface="Calibri"/>
              <a:cs typeface="Calibri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pt-BR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[premium_payments.xls.xls]Planilha1!Tabela dinâmica1</c:name>
    <c:fmtId val="5"/>
  </c:pivotSource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 sz="1200" b="0" i="0" u="none" strike="noStrike" baseline="0" dirty="0">
                <a:effectLst/>
              </a:rPr>
              <a:t>Nº de </a:t>
            </a:r>
            <a:r>
              <a:rPr lang="en-US" sz="1200" b="0" i="0" u="none" strike="noStrike" baseline="0" dirty="0" err="1">
                <a:effectLst/>
              </a:rPr>
              <a:t>Clientes</a:t>
            </a:r>
            <a:r>
              <a:rPr lang="en-US" sz="1200" b="0" i="0" u="none" strike="noStrike" baseline="0" dirty="0">
                <a:effectLst/>
              </a:rPr>
              <a:t> com Plano Premium</a:t>
            </a:r>
            <a:r>
              <a:rPr lang="en-US" sz="1200" b="0" i="0" u="none" strike="noStrike" baseline="0" dirty="0"/>
              <a:t> </a:t>
            </a:r>
            <a:r>
              <a:rPr lang="en-US" sz="1200" dirty="0"/>
              <a:t>Mensal</a:t>
            </a:r>
          </a:p>
        </c:rich>
      </c:tx>
      <c:overlay val="0"/>
      <c:spPr>
        <a:noFill/>
        <a:ln w="25400">
          <a:noFill/>
        </a:ln>
      </c:spPr>
    </c:title>
    <c:autoTitleDeleted val="0"/>
    <c:pivotFmts>
      <c:pivotFmt>
        <c:idx val="0"/>
        <c:spPr>
          <a:solidFill>
            <a:srgbClr val="4472C4"/>
          </a:solidFill>
          <a:ln w="25400">
            <a:noFill/>
          </a:ln>
        </c:spPr>
        <c:marker>
          <c:symbol val="none"/>
        </c:marker>
      </c:pivotFmt>
      <c:pivotFmt>
        <c:idx val="1"/>
        <c:spPr>
          <a:solidFill>
            <a:srgbClr val="4472C4"/>
          </a:solidFill>
          <a:ln w="25400">
            <a:noFill/>
          </a:ln>
        </c:spPr>
        <c:marker>
          <c:symbol val="none"/>
        </c:marker>
      </c:pivotFmt>
      <c:pivotFmt>
        <c:idx val="2"/>
        <c:spPr>
          <a:solidFill>
            <a:srgbClr val="4472C4"/>
          </a:solidFill>
          <a:ln w="25400">
            <a:noFill/>
          </a:ln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Planilha1!$C$3:$C$4</c:f>
              <c:strCache>
                <c:ptCount val="1"/>
                <c:pt idx="0">
                  <c:v>Mensal</c:v>
                </c:pt>
              </c:strCache>
            </c:strRef>
          </c:tx>
          <c:spPr>
            <a:solidFill>
              <a:srgbClr val="4472C4"/>
            </a:solidFill>
            <a:ln w="25400">
              <a:noFill/>
            </a:ln>
          </c:spPr>
          <c:invertIfNegative val="0"/>
          <c:cat>
            <c:multiLvlStrRef>
              <c:f>Planilha1!$A$5:$B$39</c:f>
              <c:multiLvlStrCache>
                <c:ptCount val="35"/>
                <c:lvl>
                  <c:pt idx="0">
                    <c:v>ago</c:v>
                  </c:pt>
                  <c:pt idx="1">
                    <c:v>set</c:v>
                  </c:pt>
                  <c:pt idx="2">
                    <c:v>out</c:v>
                  </c:pt>
                  <c:pt idx="3">
                    <c:v>nov</c:v>
                  </c:pt>
                  <c:pt idx="4">
                    <c:v>dez</c:v>
                  </c:pt>
                  <c:pt idx="5">
                    <c:v>jan</c:v>
                  </c:pt>
                  <c:pt idx="6">
                    <c:v>fev</c:v>
                  </c:pt>
                  <c:pt idx="7">
                    <c:v>mar</c:v>
                  </c:pt>
                  <c:pt idx="8">
                    <c:v>abr</c:v>
                  </c:pt>
                  <c:pt idx="9">
                    <c:v>mai</c:v>
                  </c:pt>
                  <c:pt idx="10">
                    <c:v>jun</c:v>
                  </c:pt>
                  <c:pt idx="11">
                    <c:v>jul</c:v>
                  </c:pt>
                  <c:pt idx="12">
                    <c:v>ago</c:v>
                  </c:pt>
                  <c:pt idx="13">
                    <c:v>set</c:v>
                  </c:pt>
                  <c:pt idx="14">
                    <c:v>out</c:v>
                  </c:pt>
                  <c:pt idx="15">
                    <c:v>nov</c:v>
                  </c:pt>
                  <c:pt idx="16">
                    <c:v>dez</c:v>
                  </c:pt>
                  <c:pt idx="17">
                    <c:v>jan</c:v>
                  </c:pt>
                  <c:pt idx="18">
                    <c:v>fev</c:v>
                  </c:pt>
                  <c:pt idx="19">
                    <c:v>mar</c:v>
                  </c:pt>
                  <c:pt idx="20">
                    <c:v>abr</c:v>
                  </c:pt>
                  <c:pt idx="21">
                    <c:v>mai</c:v>
                  </c:pt>
                  <c:pt idx="22">
                    <c:v>jun</c:v>
                  </c:pt>
                  <c:pt idx="23">
                    <c:v>jul</c:v>
                  </c:pt>
                  <c:pt idx="24">
                    <c:v>ago</c:v>
                  </c:pt>
                  <c:pt idx="25">
                    <c:v>set</c:v>
                  </c:pt>
                  <c:pt idx="26">
                    <c:v>out</c:v>
                  </c:pt>
                  <c:pt idx="27">
                    <c:v>nov</c:v>
                  </c:pt>
                  <c:pt idx="28">
                    <c:v>dez</c:v>
                  </c:pt>
                  <c:pt idx="29">
                    <c:v>jan</c:v>
                  </c:pt>
                  <c:pt idx="30">
                    <c:v>fev</c:v>
                  </c:pt>
                  <c:pt idx="31">
                    <c:v>mar</c:v>
                  </c:pt>
                  <c:pt idx="32">
                    <c:v>abr</c:v>
                  </c:pt>
                  <c:pt idx="33">
                    <c:v>mai</c:v>
                  </c:pt>
                  <c:pt idx="34">
                    <c:v>jun</c:v>
                  </c:pt>
                </c:lvl>
                <c:lvl>
                  <c:pt idx="0">
                    <c:v>2015</c:v>
                  </c:pt>
                  <c:pt idx="5">
                    <c:v>2016</c:v>
                  </c:pt>
                  <c:pt idx="17">
                    <c:v>2017</c:v>
                  </c:pt>
                  <c:pt idx="29">
                    <c:v>2018</c:v>
                  </c:pt>
                </c:lvl>
              </c:multiLvlStrCache>
            </c:multiLvlStrRef>
          </c:cat>
          <c:val>
            <c:numRef>
              <c:f>Planilha1!$C$5:$C$39</c:f>
              <c:numCache>
                <c:formatCode>General</c:formatCode>
                <c:ptCount val="35"/>
                <c:pt idx="0">
                  <c:v>3</c:v>
                </c:pt>
                <c:pt idx="1">
                  <c:v>5</c:v>
                </c:pt>
                <c:pt idx="2">
                  <c:v>5</c:v>
                </c:pt>
                <c:pt idx="3">
                  <c:v>6</c:v>
                </c:pt>
                <c:pt idx="4">
                  <c:v>2</c:v>
                </c:pt>
                <c:pt idx="5">
                  <c:v>6</c:v>
                </c:pt>
                <c:pt idx="6">
                  <c:v>5</c:v>
                </c:pt>
                <c:pt idx="7">
                  <c:v>6</c:v>
                </c:pt>
                <c:pt idx="8">
                  <c:v>10</c:v>
                </c:pt>
                <c:pt idx="9">
                  <c:v>14</c:v>
                </c:pt>
                <c:pt idx="10">
                  <c:v>19</c:v>
                </c:pt>
                <c:pt idx="11">
                  <c:v>27</c:v>
                </c:pt>
                <c:pt idx="12">
                  <c:v>23</c:v>
                </c:pt>
                <c:pt idx="13">
                  <c:v>25</c:v>
                </c:pt>
                <c:pt idx="14">
                  <c:v>39</c:v>
                </c:pt>
                <c:pt idx="15">
                  <c:v>61</c:v>
                </c:pt>
                <c:pt idx="16">
                  <c:v>60</c:v>
                </c:pt>
                <c:pt idx="17">
                  <c:v>49</c:v>
                </c:pt>
                <c:pt idx="18">
                  <c:v>52</c:v>
                </c:pt>
                <c:pt idx="19">
                  <c:v>86</c:v>
                </c:pt>
                <c:pt idx="20">
                  <c:v>112</c:v>
                </c:pt>
                <c:pt idx="21">
                  <c:v>131</c:v>
                </c:pt>
                <c:pt idx="22">
                  <c:v>167</c:v>
                </c:pt>
                <c:pt idx="23">
                  <c:v>140</c:v>
                </c:pt>
                <c:pt idx="24">
                  <c:v>142</c:v>
                </c:pt>
                <c:pt idx="25">
                  <c:v>205</c:v>
                </c:pt>
                <c:pt idx="26">
                  <c:v>288</c:v>
                </c:pt>
                <c:pt idx="27">
                  <c:v>988</c:v>
                </c:pt>
                <c:pt idx="28">
                  <c:v>805</c:v>
                </c:pt>
                <c:pt idx="29">
                  <c:v>618</c:v>
                </c:pt>
                <c:pt idx="30">
                  <c:v>529</c:v>
                </c:pt>
                <c:pt idx="31">
                  <c:v>562</c:v>
                </c:pt>
                <c:pt idx="32">
                  <c:v>718</c:v>
                </c:pt>
                <c:pt idx="33">
                  <c:v>863</c:v>
                </c:pt>
                <c:pt idx="34">
                  <c:v>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C5-5F4F-94EB-B3B043194D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72329375"/>
        <c:axId val="1"/>
      </c:barChart>
      <c:catAx>
        <c:axId val="1272329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pt-BR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pt-BR"/>
          </a:p>
        </c:txPr>
        <c:crossAx val="1272329375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overlay val="0"/>
      <c:spPr>
        <a:noFill/>
        <a:ln w="25400">
          <a:noFill/>
        </a:ln>
      </c:spPr>
      <c:txPr>
        <a:bodyPr/>
        <a:lstStyle/>
        <a:p>
          <a:pPr>
            <a:defRPr sz="825" b="0" i="0" u="none" strike="noStrike" baseline="0">
              <a:solidFill>
                <a:srgbClr val="333333"/>
              </a:solidFill>
              <a:latin typeface="Calibri"/>
              <a:ea typeface="Calibri"/>
              <a:cs typeface="Calibri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pt-BR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[premium_payments.xls.xls]Planilha1 (2)!Tabela dinâmica1</c:name>
    <c:fmtId val="4"/>
  </c:pivotSource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 sz="1200" dirty="0"/>
              <a:t>Nº</a:t>
            </a:r>
            <a:r>
              <a:rPr lang="en-US" sz="1200" baseline="0" dirty="0"/>
              <a:t> de </a:t>
            </a:r>
            <a:r>
              <a:rPr lang="en-US" sz="1200" baseline="0" dirty="0" err="1"/>
              <a:t>Clientes</a:t>
            </a:r>
            <a:r>
              <a:rPr lang="en-US" sz="1200" baseline="0" dirty="0"/>
              <a:t> com </a:t>
            </a:r>
            <a:r>
              <a:rPr lang="en-US" sz="1200" dirty="0"/>
              <a:t>Plano Premium</a:t>
            </a:r>
            <a:r>
              <a:rPr lang="en-US" sz="1200" baseline="0" dirty="0"/>
              <a:t> </a:t>
            </a:r>
            <a:r>
              <a:rPr lang="en-US" sz="1200" dirty="0" err="1"/>
              <a:t>Anual</a:t>
            </a:r>
            <a:endParaRPr lang="en-US" sz="1200" dirty="0"/>
          </a:p>
        </c:rich>
      </c:tx>
      <c:overlay val="0"/>
      <c:spPr>
        <a:noFill/>
        <a:ln w="25400">
          <a:noFill/>
        </a:ln>
      </c:spPr>
    </c:title>
    <c:autoTitleDeleted val="0"/>
    <c:pivotFmts>
      <c:pivotFmt>
        <c:idx val="0"/>
        <c:spPr>
          <a:solidFill>
            <a:srgbClr val="4472C4"/>
          </a:solidFill>
          <a:ln w="25400">
            <a:noFill/>
          </a:ln>
        </c:spPr>
        <c:marker>
          <c:symbol val="none"/>
        </c:marker>
      </c:pivotFmt>
      <c:pivotFmt>
        <c:idx val="1"/>
        <c:spPr>
          <a:solidFill>
            <a:srgbClr val="4472C4"/>
          </a:solidFill>
          <a:ln w="25400">
            <a:noFill/>
          </a:ln>
        </c:spPr>
        <c:marker>
          <c:symbol val="none"/>
        </c:marker>
      </c:pivotFmt>
      <c:pivotFmt>
        <c:idx val="2"/>
        <c:spPr>
          <a:solidFill>
            <a:srgbClr val="4472C4"/>
          </a:solidFill>
          <a:ln w="25400">
            <a:noFill/>
          </a:ln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'Planilha1 (2)'!$C$3:$C$4</c:f>
              <c:strCache>
                <c:ptCount val="1"/>
                <c:pt idx="0">
                  <c:v>Anual</c:v>
                </c:pt>
              </c:strCache>
            </c:strRef>
          </c:tx>
          <c:spPr>
            <a:solidFill>
              <a:srgbClr val="4472C4"/>
            </a:solidFill>
            <a:ln w="25400">
              <a:noFill/>
            </a:ln>
          </c:spPr>
          <c:invertIfNegative val="0"/>
          <c:cat>
            <c:multiLvlStrRef>
              <c:f>'Planilha1 (2)'!$A$5:$B$32</c:f>
              <c:multiLvlStrCache>
                <c:ptCount val="28"/>
                <c:lvl>
                  <c:pt idx="0">
                    <c:v>out</c:v>
                  </c:pt>
                  <c:pt idx="1">
                    <c:v>nov</c:v>
                  </c:pt>
                  <c:pt idx="2">
                    <c:v>dez</c:v>
                  </c:pt>
                  <c:pt idx="3">
                    <c:v>jan</c:v>
                  </c:pt>
                  <c:pt idx="4">
                    <c:v>abr</c:v>
                  </c:pt>
                  <c:pt idx="5">
                    <c:v>mai</c:v>
                  </c:pt>
                  <c:pt idx="6">
                    <c:v>jul</c:v>
                  </c:pt>
                  <c:pt idx="7">
                    <c:v>ago</c:v>
                  </c:pt>
                  <c:pt idx="8">
                    <c:v>out</c:v>
                  </c:pt>
                  <c:pt idx="9">
                    <c:v>nov</c:v>
                  </c:pt>
                  <c:pt idx="10">
                    <c:v>dez</c:v>
                  </c:pt>
                  <c:pt idx="11">
                    <c:v>jan</c:v>
                  </c:pt>
                  <c:pt idx="12">
                    <c:v>mar</c:v>
                  </c:pt>
                  <c:pt idx="13">
                    <c:v>abr</c:v>
                  </c:pt>
                  <c:pt idx="14">
                    <c:v>mai</c:v>
                  </c:pt>
                  <c:pt idx="15">
                    <c:v>jun</c:v>
                  </c:pt>
                  <c:pt idx="16">
                    <c:v>jul</c:v>
                  </c:pt>
                  <c:pt idx="17">
                    <c:v>ago</c:v>
                  </c:pt>
                  <c:pt idx="18">
                    <c:v>set</c:v>
                  </c:pt>
                  <c:pt idx="19">
                    <c:v>out</c:v>
                  </c:pt>
                  <c:pt idx="20">
                    <c:v>nov</c:v>
                  </c:pt>
                  <c:pt idx="21">
                    <c:v>dez</c:v>
                  </c:pt>
                  <c:pt idx="22">
                    <c:v>jan</c:v>
                  </c:pt>
                  <c:pt idx="23">
                    <c:v>fev</c:v>
                  </c:pt>
                  <c:pt idx="24">
                    <c:v>mar</c:v>
                  </c:pt>
                  <c:pt idx="25">
                    <c:v>abr</c:v>
                  </c:pt>
                  <c:pt idx="26">
                    <c:v>mai</c:v>
                  </c:pt>
                  <c:pt idx="27">
                    <c:v>jun</c:v>
                  </c:pt>
                </c:lvl>
                <c:lvl>
                  <c:pt idx="0">
                    <c:v>2015</c:v>
                  </c:pt>
                  <c:pt idx="3">
                    <c:v>2016</c:v>
                  </c:pt>
                  <c:pt idx="11">
                    <c:v>2017</c:v>
                  </c:pt>
                  <c:pt idx="22">
                    <c:v>2018</c:v>
                  </c:pt>
                </c:lvl>
              </c:multiLvlStrCache>
            </c:multiLvlStrRef>
          </c:cat>
          <c:val>
            <c:numRef>
              <c:f>'Planilha1 (2)'!$C$5:$C$32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7</c:v>
                </c:pt>
                <c:pt idx="10">
                  <c:v>3</c:v>
                </c:pt>
                <c:pt idx="11">
                  <c:v>2</c:v>
                </c:pt>
                <c:pt idx="12">
                  <c:v>13</c:v>
                </c:pt>
                <c:pt idx="13">
                  <c:v>14</c:v>
                </c:pt>
                <c:pt idx="14">
                  <c:v>10</c:v>
                </c:pt>
                <c:pt idx="15">
                  <c:v>14</c:v>
                </c:pt>
                <c:pt idx="16">
                  <c:v>4</c:v>
                </c:pt>
                <c:pt idx="17">
                  <c:v>9</c:v>
                </c:pt>
                <c:pt idx="18">
                  <c:v>5</c:v>
                </c:pt>
                <c:pt idx="19">
                  <c:v>28</c:v>
                </c:pt>
                <c:pt idx="20">
                  <c:v>60</c:v>
                </c:pt>
                <c:pt idx="21">
                  <c:v>10</c:v>
                </c:pt>
                <c:pt idx="22">
                  <c:v>1</c:v>
                </c:pt>
                <c:pt idx="23">
                  <c:v>10</c:v>
                </c:pt>
                <c:pt idx="24">
                  <c:v>27</c:v>
                </c:pt>
                <c:pt idx="25">
                  <c:v>52</c:v>
                </c:pt>
                <c:pt idx="26">
                  <c:v>31</c:v>
                </c:pt>
                <c:pt idx="27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7F-3C43-8766-F7415FA3B6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9676687"/>
        <c:axId val="1"/>
      </c:barChart>
      <c:catAx>
        <c:axId val="1269676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pt-BR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pt-BR"/>
          </a:p>
        </c:txPr>
        <c:crossAx val="1269676687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overlay val="0"/>
      <c:spPr>
        <a:noFill/>
        <a:ln w="25400">
          <a:noFill/>
        </a:ln>
      </c:spPr>
      <c:txPr>
        <a:bodyPr/>
        <a:lstStyle/>
        <a:p>
          <a:pPr>
            <a:defRPr sz="825" b="0" i="0" u="none" strike="noStrike" baseline="0">
              <a:solidFill>
                <a:srgbClr val="333333"/>
              </a:solidFill>
              <a:latin typeface="Calibri"/>
              <a:ea typeface="Calibri"/>
              <a:cs typeface="Calibri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pt-BR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E20DF-2A29-0F45-B204-AEFE35B0E451}" type="datetimeFigureOut">
              <a:rPr lang="pt-BR" smtClean="0"/>
              <a:t>31/01/2020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FFA9C-735C-C94E-81EA-F0C1E38EE1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241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FFA9C-735C-C94E-81EA-F0C1E38EE1A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749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FFA9C-735C-C94E-81EA-F0C1E38EE1A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067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15ADC-CEB8-2542-B3D7-BC9037748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308360-60C8-8A4A-A2E9-216BB2A04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65BFCC-F4EA-C84B-B5AC-E4BA6C68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B81-E22A-FF4E-9620-942B46A0ADB5}" type="datetimeFigureOut">
              <a:rPr lang="pt-BR" smtClean="0"/>
              <a:t>31/01/2020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25C896-802B-4243-8428-3E13184D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D5BAD8-053A-7F44-A830-21EDB27DF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862-3AC5-6745-BF6F-DE8712E40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95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FA9DE-B32C-574E-B6AC-9456A79E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CEEA76-B35E-FE49-8ACF-A11EEE975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0C6AFF-738F-E44E-8EB2-F7BE48CF4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B81-E22A-FF4E-9620-942B46A0ADB5}" type="datetimeFigureOut">
              <a:rPr lang="pt-BR" smtClean="0"/>
              <a:t>31/01/2020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D495E0-43D5-4A42-B0CC-8DB4A1F7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BEB23F-2209-5543-9962-6656A60D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862-3AC5-6745-BF6F-DE8712E40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72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AD45B0-5B2C-D647-84DA-0F6D3D2E8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9047B8-BCAA-EC40-826D-FE52ABD26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9BF049-868A-354E-81B6-657E492A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B81-E22A-FF4E-9620-942B46A0ADB5}" type="datetimeFigureOut">
              <a:rPr lang="pt-BR" smtClean="0"/>
              <a:t>31/01/2020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3EEF71-4055-9B49-BB37-7FD31A801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E2CB06-2F7A-4B46-A8A2-0E1C7218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862-3AC5-6745-BF6F-DE8712E40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97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1DD48-6873-FF4A-8048-0FFD611B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415B3F-68BC-4C47-9E66-632862FD3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9FC79C-CDBA-3142-9418-173A30E19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B81-E22A-FF4E-9620-942B46A0ADB5}" type="datetimeFigureOut">
              <a:rPr lang="pt-BR" smtClean="0"/>
              <a:t>31/01/2020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3CB217-AD1B-5644-98A4-4746AC54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8595A9-4B6E-1643-99EF-CBD538DB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862-3AC5-6745-BF6F-DE8712E40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14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224EE-0431-C741-A698-038E12376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FD0336-5946-4F4C-B997-FC72C1D8D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07D41A-CAF8-4340-9C36-630B18973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B81-E22A-FF4E-9620-942B46A0ADB5}" type="datetimeFigureOut">
              <a:rPr lang="pt-BR" smtClean="0"/>
              <a:t>31/01/2020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D33D5F-EB9C-6444-88CC-4BDE4795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B02AF3-C8E3-7D46-8F30-D7B5DE05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862-3AC5-6745-BF6F-DE8712E40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49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85327-1718-F541-A519-CFFC6BD7C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6CCB38-8B0B-F24B-9072-9156FA488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FF2378-C544-AF4C-9D3C-8843660BD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C95967-B70B-FE40-BEA1-7881D6CB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B81-E22A-FF4E-9620-942B46A0ADB5}" type="datetimeFigureOut">
              <a:rPr lang="pt-BR" smtClean="0"/>
              <a:t>31/01/2020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2355B7-2E8D-EA4C-8967-52CB2856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4E8EA8-05EB-6A49-AC7A-64621375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862-3AC5-6745-BF6F-DE8712E40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94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B43D7-215C-A849-B7F3-23D81C3EA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881D74-CF68-8349-AC14-C321ED1E2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680127-A86B-5546-BF56-C0F10A520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E834509-1349-014D-9BBE-F6187EFD8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162A8F-4F44-9049-82FC-A9E6E0A5B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83E513D-19F0-B146-B1D5-B4FFB965D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B81-E22A-FF4E-9620-942B46A0ADB5}" type="datetimeFigureOut">
              <a:rPr lang="pt-BR" smtClean="0"/>
              <a:t>31/01/2020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5D03DCC-C8AB-5D49-BD17-E664762D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824B0B-78FA-EA4E-A557-F44EAB30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862-3AC5-6745-BF6F-DE8712E40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46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27DE8-1190-984F-BC06-388820B24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717A383-903A-D64D-81AC-050F83C2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B81-E22A-FF4E-9620-942B46A0ADB5}" type="datetimeFigureOut">
              <a:rPr lang="pt-BR" smtClean="0"/>
              <a:t>31/01/2020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0200E2E-33D9-AA41-944F-0C8BA75B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5AE9FA-7FDD-244B-952A-D60B1570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862-3AC5-6745-BF6F-DE8712E40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57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7EB55EE-F4B8-CC4B-84EC-1D37E652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B81-E22A-FF4E-9620-942B46A0ADB5}" type="datetimeFigureOut">
              <a:rPr lang="pt-BR" smtClean="0"/>
              <a:t>31/01/2020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274E2F-D16F-E144-B05B-BE0C7182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00784E-214C-3449-BE7F-E00AE989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862-3AC5-6745-BF6F-DE8712E40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15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34956-A107-8A45-8E03-35799032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4673E4-A26D-BB4C-B608-7BDF92022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550386-568B-BA46-9652-94B4E7363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6F1C3E-3126-BA4E-8CCB-7E27E03C2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B81-E22A-FF4E-9620-942B46A0ADB5}" type="datetimeFigureOut">
              <a:rPr lang="pt-BR" smtClean="0"/>
              <a:t>31/01/2020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CFD561-F349-BD47-AF5C-F7AE6C94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89F844-0D9A-FD46-80FC-99D4BE3D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862-3AC5-6745-BF6F-DE8712E40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79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0EA7B-3D44-B945-8B8B-5CB14638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8C06EF3-A2E4-5043-A96B-60071BCD0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3F140E-E7FF-8842-A472-F583F8E68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1CEBE8-0AB5-3E44-A910-2352FF55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7B81-E22A-FF4E-9620-942B46A0ADB5}" type="datetimeFigureOut">
              <a:rPr lang="pt-BR" smtClean="0"/>
              <a:t>31/01/2020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22B12B-6EEF-CE48-B888-4D6B467D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92D81B-C469-7F48-970B-709EB3ED3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862-3AC5-6745-BF6F-DE8712E40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52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26496AB-F5D5-6947-B139-22B0BE63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9F56BC-F3FC-F246-BA8D-C894E09CF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04269C-F038-FF4B-A784-43EFF3AC1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E7B81-E22A-FF4E-9620-942B46A0ADB5}" type="datetimeFigureOut">
              <a:rPr lang="pt-BR" smtClean="0"/>
              <a:t>31/01/2020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597A5A-FF99-7F44-94AB-327F9E84E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794B85-EB9C-C94F-BA97-DA06E4DAC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C5862-3AC5-6745-BF6F-DE8712E40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59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 flipH="1">
            <a:off x="4590535" y="0"/>
            <a:ext cx="3039762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H="1">
            <a:off x="4488249" y="0"/>
            <a:ext cx="3039762" cy="68580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/>
          <p:cNvSpPr/>
          <p:nvPr/>
        </p:nvSpPr>
        <p:spPr>
          <a:xfrm>
            <a:off x="1030" y="2469378"/>
            <a:ext cx="12192000" cy="2004556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APRESENTAÇÃO </a:t>
            </a:r>
          </a:p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31/12/2020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52DC45F-0D58-5F4F-BDD6-996ADA947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2" y="205989"/>
            <a:ext cx="29591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6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5176007" cy="996778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/>
              <a:t>Questão 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30E01C5-D0FD-0F43-A393-0F4F415CE9CB}"/>
              </a:ext>
            </a:extLst>
          </p:cNvPr>
          <p:cNvSpPr txBox="1"/>
          <p:nvPr/>
        </p:nvSpPr>
        <p:spPr>
          <a:xfrm>
            <a:off x="7898817" y="532719"/>
            <a:ext cx="4034682" cy="544977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algn="ctr">
              <a:defRPr sz="36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A probabilidade de um usuário se tornar Premium ... 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B4E0425-B8BF-3A40-A7F2-6EB4F2C28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165454"/>
              </p:ext>
            </p:extLst>
          </p:nvPr>
        </p:nvGraphicFramePr>
        <p:xfrm>
          <a:off x="8437943" y="1218222"/>
          <a:ext cx="3134932" cy="512635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567466">
                  <a:extLst>
                    <a:ext uri="{9D8B030D-6E8A-4147-A177-3AD203B41FA5}">
                      <a16:colId xmlns:a16="http://schemas.microsoft.com/office/drawing/2014/main" val="3442251069"/>
                    </a:ext>
                  </a:extLst>
                </a:gridCol>
                <a:gridCol w="1567466">
                  <a:extLst>
                    <a:ext uri="{9D8B030D-6E8A-4147-A177-3AD203B41FA5}">
                      <a16:colId xmlns:a16="http://schemas.microsoft.com/office/drawing/2014/main" val="2930239322"/>
                    </a:ext>
                  </a:extLst>
                </a:gridCol>
              </a:tblGrid>
              <a:tr h="20030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Dias</a:t>
                      </a:r>
                      <a:endParaRPr lang="pt-B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%</a:t>
                      </a:r>
                      <a:endParaRPr lang="pt-B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3631951"/>
                  </a:ext>
                </a:extLst>
              </a:tr>
              <a:tr h="20030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0-9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60,69%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1188955"/>
                  </a:ext>
                </a:extLst>
              </a:tr>
              <a:tr h="20030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10-19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65,30%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3404887"/>
                  </a:ext>
                </a:extLst>
              </a:tr>
              <a:tr h="20030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20-29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67,24%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3341327"/>
                  </a:ext>
                </a:extLst>
              </a:tr>
              <a:tr h="20030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30-39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68,08%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112176"/>
                  </a:ext>
                </a:extLst>
              </a:tr>
              <a:tr h="20030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40-49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68,26%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2954397"/>
                  </a:ext>
                </a:extLst>
              </a:tr>
              <a:tr h="20030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50-59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68,29%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5928484"/>
                  </a:ext>
                </a:extLst>
              </a:tr>
              <a:tr h="20030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60-69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68,43%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2825215"/>
                  </a:ext>
                </a:extLst>
              </a:tr>
              <a:tr h="20030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70-79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68,63%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1244561"/>
                  </a:ext>
                </a:extLst>
              </a:tr>
              <a:tr h="20030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80-89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68,88%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7300691"/>
                  </a:ext>
                </a:extLst>
              </a:tr>
              <a:tr h="20030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90-99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69,41%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7923943"/>
                  </a:ext>
                </a:extLst>
              </a:tr>
              <a:tr h="20030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100-109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70,34%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5618816"/>
                  </a:ext>
                </a:extLst>
              </a:tr>
              <a:tr h="20030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110-119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71,85%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0233059"/>
                  </a:ext>
                </a:extLst>
              </a:tr>
              <a:tr h="20030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120-129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73,66%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4908066"/>
                  </a:ext>
                </a:extLst>
              </a:tr>
              <a:tr h="20030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130-139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75,58%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224115"/>
                  </a:ext>
                </a:extLst>
              </a:tr>
              <a:tr h="20030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140-149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78,04%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1152307"/>
                  </a:ext>
                </a:extLst>
              </a:tr>
              <a:tr h="20030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150-159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81,10%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8249427"/>
                  </a:ext>
                </a:extLst>
              </a:tr>
              <a:tr h="20030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160-169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84,39%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9078900"/>
                  </a:ext>
                </a:extLst>
              </a:tr>
              <a:tr h="20030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170-179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87,72%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3134588"/>
                  </a:ext>
                </a:extLst>
              </a:tr>
              <a:tr h="20030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180-189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92,83%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4399795"/>
                  </a:ext>
                </a:extLst>
              </a:tr>
              <a:tr h="20030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190-199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97,52%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1702974"/>
                  </a:ext>
                </a:extLst>
              </a:tr>
              <a:tr h="20030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200-209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99,54%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156338"/>
                  </a:ext>
                </a:extLst>
              </a:tr>
              <a:tr h="20030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210-219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100,00%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8874058"/>
                  </a:ext>
                </a:extLst>
              </a:tr>
            </a:tbl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06536171-E5AE-5B40-A8E1-C7EE2C884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693765"/>
              </p:ext>
            </p:extLst>
          </p:nvPr>
        </p:nvGraphicFramePr>
        <p:xfrm>
          <a:off x="332422" y="1227582"/>
          <a:ext cx="7409497" cy="5127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0E57C589-F6E9-0344-B044-50F54F98D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597" y="6525516"/>
            <a:ext cx="1496256" cy="34677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029189D-9075-144E-84EC-8560A263FF12}"/>
              </a:ext>
            </a:extLst>
          </p:cNvPr>
          <p:cNvSpPr txBox="1"/>
          <p:nvPr/>
        </p:nvSpPr>
        <p:spPr>
          <a:xfrm>
            <a:off x="1579137" y="6472978"/>
            <a:ext cx="4293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Figura 1 – Quantidade usuários com plano Premium</a:t>
            </a:r>
          </a:p>
        </p:txBody>
      </p:sp>
    </p:spTree>
    <p:extLst>
      <p:ext uri="{BB962C8B-B14F-4D97-AF65-F5344CB8AC3E}">
        <p14:creationId xmlns:p14="http://schemas.microsoft.com/office/powerpoint/2010/main" val="271327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5176007" cy="996778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/>
              <a:t>Questão 2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1F1A8C34-DD1B-D741-9428-78970C5A15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7917184"/>
              </p:ext>
            </p:extLst>
          </p:nvPr>
        </p:nvGraphicFramePr>
        <p:xfrm>
          <a:off x="6656118" y="1117714"/>
          <a:ext cx="4805616" cy="2318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62AFA89F-C8A8-B14B-82B3-57874DB6CD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3202283"/>
              </p:ext>
            </p:extLst>
          </p:nvPr>
        </p:nvGraphicFramePr>
        <p:xfrm>
          <a:off x="1080207" y="1117714"/>
          <a:ext cx="4722471" cy="2298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75707A29-C227-0948-A02E-642F5964F2A6}"/>
              </a:ext>
            </a:extLst>
          </p:cNvPr>
          <p:cNvSpPr txBox="1"/>
          <p:nvPr/>
        </p:nvSpPr>
        <p:spPr>
          <a:xfrm>
            <a:off x="446976" y="4673802"/>
            <a:ext cx="11389488" cy="1732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Podemos notar que após a mudança no PD (Nov. 2017) o número de usuários cadastros nos planos </a:t>
            </a:r>
            <a:r>
              <a:rPr lang="pt-B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premium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, tanto mensal quanto anual aumentaram significativamente. Apesar disso, quando analisamos o LTV nota-se que esse indicador diminuiu no período analisado. É importante ressaltar que esse tipo de análise é extremamente sensível com relação ao período de análise ( dados até 08/06/2018 ). Sendo assim o mais indicado é termos mais dados para serem analisados afim de que o indicador seja fidedigno e possa ser utilizado para tomada de decisão.</a:t>
            </a:r>
          </a:p>
          <a:p>
            <a:pPr>
              <a:lnSpc>
                <a:spcPts val="1200"/>
              </a:lnSpc>
            </a:pP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200"/>
              </a:lnSpc>
            </a:pP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Os usuários nitidamente vem preferindo o plano mensal ao plano mensal ( motivo pode ser devido a permanência média do usuário na plataforma 5,4 meses). Talvez devido aos valores propostos atualmente (29,90 mensal e 178 no plano anual)  dados de 30.01.2020 disponível no site. Indicado a possibilidade de reajuste no plano anual.</a:t>
            </a:r>
          </a:p>
          <a:p>
            <a:pPr>
              <a:lnSpc>
                <a:spcPts val="1200"/>
              </a:lnSpc>
            </a:pP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F5DB208-B048-7644-B31E-6E3EF3D46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341099"/>
              </p:ext>
            </p:extLst>
          </p:nvPr>
        </p:nvGraphicFramePr>
        <p:xfrm>
          <a:off x="3417569" y="3898965"/>
          <a:ext cx="5812155" cy="488391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207062">
                  <a:extLst>
                    <a:ext uri="{9D8B030D-6E8A-4147-A177-3AD203B41FA5}">
                      <a16:colId xmlns:a16="http://schemas.microsoft.com/office/drawing/2014/main" val="1644584214"/>
                    </a:ext>
                  </a:extLst>
                </a:gridCol>
                <a:gridCol w="1988102">
                  <a:extLst>
                    <a:ext uri="{9D8B030D-6E8A-4147-A177-3AD203B41FA5}">
                      <a16:colId xmlns:a16="http://schemas.microsoft.com/office/drawing/2014/main" val="812858981"/>
                    </a:ext>
                  </a:extLst>
                </a:gridCol>
                <a:gridCol w="1217205">
                  <a:extLst>
                    <a:ext uri="{9D8B030D-6E8A-4147-A177-3AD203B41FA5}">
                      <a16:colId xmlns:a16="http://schemas.microsoft.com/office/drawing/2014/main" val="1613037612"/>
                    </a:ext>
                  </a:extLst>
                </a:gridCol>
                <a:gridCol w="679606">
                  <a:extLst>
                    <a:ext uri="{9D8B030D-6E8A-4147-A177-3AD203B41FA5}">
                      <a16:colId xmlns:a16="http://schemas.microsoft.com/office/drawing/2014/main" val="1380167322"/>
                    </a:ext>
                  </a:extLst>
                </a:gridCol>
                <a:gridCol w="720180">
                  <a:extLst>
                    <a:ext uri="{9D8B030D-6E8A-4147-A177-3AD203B41FA5}">
                      <a16:colId xmlns:a16="http://schemas.microsoft.com/office/drawing/2014/main" val="359504854"/>
                    </a:ext>
                  </a:extLst>
                </a:gridCol>
              </a:tblGrid>
              <a:tr h="160094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dirty="0" err="1">
                          <a:effectLst/>
                        </a:rPr>
                        <a:t>Qtde_de_plano_contratados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Qtde_estudantes</a:t>
                      </a:r>
                      <a:endParaRPr lang="pt-BR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TM</a:t>
                      </a:r>
                      <a:endParaRPr lang="pt-BR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LTV</a:t>
                      </a:r>
                      <a:endParaRPr lang="pt-BR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6509070"/>
                  </a:ext>
                </a:extLst>
              </a:tr>
              <a:tr h="16323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Antes Nov2017</a:t>
                      </a:r>
                      <a:endParaRPr lang="pt-BR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3200</a:t>
                      </a:r>
                      <a:endParaRPr lang="pt-B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1814</a:t>
                      </a:r>
                      <a:endParaRPr lang="pt-B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 R$ 1,76 </a:t>
                      </a:r>
                      <a:endParaRPr lang="pt-B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R</a:t>
                      </a:r>
                      <a:r>
                        <a:rPr lang="pt-BR" sz="1000" u="none" strike="noStrike" dirty="0">
                          <a:effectLst/>
                        </a:rPr>
                        <a:t>$  9,66 </a:t>
                      </a:r>
                      <a:endParaRPr lang="pt-B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020281"/>
                  </a:ext>
                </a:extLst>
              </a:tr>
              <a:tr h="16323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Depois Nov2017</a:t>
                      </a:r>
                      <a:endParaRPr lang="pt-BR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7662</a:t>
                      </a:r>
                      <a:endParaRPr lang="pt-B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5462</a:t>
                      </a:r>
                      <a:endParaRPr lang="pt-B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 R$ 1,40 </a:t>
                      </a:r>
                      <a:endParaRPr lang="pt-B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R</a:t>
                      </a:r>
                      <a:r>
                        <a:rPr lang="pt-BR" sz="1000" u="none" strike="noStrike" dirty="0">
                          <a:effectLst/>
                        </a:rPr>
                        <a:t>$  7,68 </a:t>
                      </a:r>
                      <a:endParaRPr lang="pt-B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5965825"/>
                  </a:ext>
                </a:extLst>
              </a:tr>
            </a:tbl>
          </a:graphicData>
        </a:graphic>
      </p:graphicFrame>
      <p:pic>
        <p:nvPicPr>
          <p:cNvPr id="12" name="Imagem 11">
            <a:extLst>
              <a:ext uri="{FF2B5EF4-FFF2-40B4-BE49-F238E27FC236}">
                <a16:creationId xmlns:a16="http://schemas.microsoft.com/office/drawing/2014/main" id="{31DF6559-A659-DD41-86AA-C9CD48A68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8597" y="6496940"/>
            <a:ext cx="1496256" cy="346772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4C30501-2176-9941-8378-358A2C2C8C98}"/>
              </a:ext>
            </a:extLst>
          </p:cNvPr>
          <p:cNvSpPr txBox="1"/>
          <p:nvPr/>
        </p:nvSpPr>
        <p:spPr>
          <a:xfrm>
            <a:off x="1080207" y="3435902"/>
            <a:ext cx="472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Figura 2 – Quantidade de usuários com plano Premium Anual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9D7CB9C-5441-D445-AEEA-79762C273E75}"/>
              </a:ext>
            </a:extLst>
          </p:cNvPr>
          <p:cNvSpPr txBox="1"/>
          <p:nvPr/>
        </p:nvSpPr>
        <p:spPr>
          <a:xfrm>
            <a:off x="6628675" y="3416403"/>
            <a:ext cx="4833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Figura 3 – Quantidade de usuários com plano Premium Mensal</a:t>
            </a:r>
          </a:p>
        </p:txBody>
      </p:sp>
    </p:spTree>
    <p:extLst>
      <p:ext uri="{BB962C8B-B14F-4D97-AF65-F5344CB8AC3E}">
        <p14:creationId xmlns:p14="http://schemas.microsoft.com/office/powerpoint/2010/main" val="235942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5224137" cy="996778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/>
              <a:t>Questão 3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3FDAB70-C2FF-4A43-A5D0-38EA485AE706}"/>
              </a:ext>
            </a:extLst>
          </p:cNvPr>
          <p:cNvSpPr txBox="1"/>
          <p:nvPr/>
        </p:nvSpPr>
        <p:spPr>
          <a:xfrm>
            <a:off x="5254977" y="3616733"/>
            <a:ext cx="6937023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Apesar dos smartphones terem um grande número de pessoas utilizando para acesso a plataforma, pela Figura 4, nota-se que  os estudantes têm preferência pelo acesso via computador (website). Sendo assim, a ferramenta poderia fornecer materiais adequados ao o aluno para estudar pelo seu smartphone, tais como áudio-book.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FCF58C6-9940-9A4C-981C-FE4003FC9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996779"/>
            <a:ext cx="4556760" cy="3221952"/>
          </a:xfrm>
          <a:prstGeom prst="rect">
            <a:avLst/>
          </a:prstGeom>
        </p:spPr>
      </p:pic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62CE1D6-CCB2-5642-B0A1-9FE3C9F34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893205"/>
              </p:ext>
            </p:extLst>
          </p:nvPr>
        </p:nvGraphicFramePr>
        <p:xfrm>
          <a:off x="0" y="5664598"/>
          <a:ext cx="5772150" cy="80890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429874">
                  <a:extLst>
                    <a:ext uri="{9D8B030D-6E8A-4147-A177-3AD203B41FA5}">
                      <a16:colId xmlns:a16="http://schemas.microsoft.com/office/drawing/2014/main" val="3798351057"/>
                    </a:ext>
                  </a:extLst>
                </a:gridCol>
                <a:gridCol w="1360462">
                  <a:extLst>
                    <a:ext uri="{9D8B030D-6E8A-4147-A177-3AD203B41FA5}">
                      <a16:colId xmlns:a16="http://schemas.microsoft.com/office/drawing/2014/main" val="3168110967"/>
                    </a:ext>
                  </a:extLst>
                </a:gridCol>
                <a:gridCol w="1207756">
                  <a:extLst>
                    <a:ext uri="{9D8B030D-6E8A-4147-A177-3AD203B41FA5}">
                      <a16:colId xmlns:a16="http://schemas.microsoft.com/office/drawing/2014/main" val="4103707441"/>
                    </a:ext>
                  </a:extLst>
                </a:gridCol>
                <a:gridCol w="1774058">
                  <a:extLst>
                    <a:ext uri="{9D8B030D-6E8A-4147-A177-3AD203B41FA5}">
                      <a16:colId xmlns:a16="http://schemas.microsoft.com/office/drawing/2014/main" val="4256157300"/>
                    </a:ext>
                  </a:extLst>
                </a:gridCol>
              </a:tblGrid>
              <a:tr h="179965">
                <a:tc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Soma de qtt_question2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Soma de qtt_answer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Soma de qtt_unique_subjects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9568241"/>
                  </a:ext>
                </a:extLst>
              </a:tr>
              <a:tr h="40512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Usuário Não Premium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3513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3212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300692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3910228"/>
                  </a:ext>
                </a:extLst>
              </a:tr>
              <a:tr h="22382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Usuário </a:t>
                      </a:r>
                      <a:r>
                        <a:rPr lang="pt-BR" sz="1100" u="none" strike="noStrike" dirty="0" err="1">
                          <a:effectLst/>
                        </a:rPr>
                        <a:t>Primium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393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307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15074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0478564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C0D22DE9-D83E-9F45-8D62-A127486F4F29}"/>
              </a:ext>
            </a:extLst>
          </p:cNvPr>
          <p:cNvSpPr txBox="1"/>
          <p:nvPr/>
        </p:nvSpPr>
        <p:spPr>
          <a:xfrm>
            <a:off x="5176006" y="14095"/>
            <a:ext cx="69920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Devido ao fato da experiência do usuário estar ligada ao comportamento de uso a plataforma, incialmente, procurou-se explorar as variáveis que descrevem o comportamento do estudante na plataforma. Sendo assim, notou-se (dados na Tabela 2) que os usuários </a:t>
            </a:r>
            <a:r>
              <a:rPr lang="pt-B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premium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 não fazem tantas interações na plataforma quando comparado com os usuários não </a:t>
            </a:r>
            <a:r>
              <a:rPr lang="pt-B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premium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. Tal fato, pode ser decorrente dos períodos em que os dados foram fornecidos (dados Tabela 3).  Desse modo, não foi possível encontrar dados relevantes para a tomada de decisão.</a:t>
            </a: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F92803C9-8E53-5E4C-9897-124C52F3B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615702"/>
              </p:ext>
            </p:extLst>
          </p:nvPr>
        </p:nvGraphicFramePr>
        <p:xfrm>
          <a:off x="8056015" y="5591475"/>
          <a:ext cx="4112052" cy="811066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154537">
                  <a:extLst>
                    <a:ext uri="{9D8B030D-6E8A-4147-A177-3AD203B41FA5}">
                      <a16:colId xmlns:a16="http://schemas.microsoft.com/office/drawing/2014/main" val="4274548812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83846286"/>
                    </a:ext>
                  </a:extLst>
                </a:gridCol>
                <a:gridCol w="1414465">
                  <a:extLst>
                    <a:ext uri="{9D8B030D-6E8A-4147-A177-3AD203B41FA5}">
                      <a16:colId xmlns:a16="http://schemas.microsoft.com/office/drawing/2014/main" val="3346692524"/>
                    </a:ext>
                  </a:extLst>
                </a:gridCol>
              </a:tblGrid>
              <a:tr h="279571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begin_recorders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end_recorders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0038408"/>
                  </a:ext>
                </a:extLst>
              </a:tr>
              <a:tr h="15445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question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07/02/2017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08/06/2018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794742"/>
                  </a:ext>
                </a:extLst>
              </a:tr>
              <a:tr h="15445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answer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30/08/2013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07/06/2018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5711825"/>
                  </a:ext>
                </a:extLst>
              </a:tr>
              <a:tr h="15445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subjects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31/08/2017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08/06/2018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4879973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E2698923-33C8-0940-94F8-24D519D4BCE6}"/>
              </a:ext>
            </a:extLst>
          </p:cNvPr>
          <p:cNvSpPr txBox="1"/>
          <p:nvPr/>
        </p:nvSpPr>
        <p:spPr>
          <a:xfrm>
            <a:off x="950488" y="4064842"/>
            <a:ext cx="2907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Figura 4 – Dispositivos de Acesso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0F2B980-1F2D-CE43-955D-1244D4232950}"/>
              </a:ext>
            </a:extLst>
          </p:cNvPr>
          <p:cNvSpPr txBox="1"/>
          <p:nvPr/>
        </p:nvSpPr>
        <p:spPr>
          <a:xfrm>
            <a:off x="8056015" y="5283698"/>
            <a:ext cx="386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Tabela 3 – Data dos registros da tabelas analisada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3958C29-7E7E-D646-BBE5-08CCC5F757D2}"/>
              </a:ext>
            </a:extLst>
          </p:cNvPr>
          <p:cNvSpPr txBox="1"/>
          <p:nvPr/>
        </p:nvSpPr>
        <p:spPr>
          <a:xfrm>
            <a:off x="5237412" y="1857871"/>
            <a:ext cx="6954588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Partindo do pressuposto que muitos usuários da plataforma são </a:t>
            </a:r>
            <a:r>
              <a:rPr lang="pt-B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concurseiros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 à plataforma poderia ter uma ferramenta para cadastrar o conteúdo programático relacionado ao edital e, em seguida, recomendar conteúdos de aprendizagem personalizado ao edital. 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573E6D0-0A3F-9541-8B4C-CEE88A32C075}"/>
              </a:ext>
            </a:extLst>
          </p:cNvPr>
          <p:cNvSpPr txBox="1"/>
          <p:nvPr/>
        </p:nvSpPr>
        <p:spPr>
          <a:xfrm>
            <a:off x="4374" y="5326326"/>
            <a:ext cx="386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Tabela 2 – nº interações de usuários na plataforma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1E2ADA3-8414-C442-9D20-40B730699192}"/>
              </a:ext>
            </a:extLst>
          </p:cNvPr>
          <p:cNvSpPr txBox="1"/>
          <p:nvPr/>
        </p:nvSpPr>
        <p:spPr>
          <a:xfrm>
            <a:off x="5224137" y="1417699"/>
            <a:ext cx="6960955" cy="415499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algn="ctr">
              <a:defRPr sz="36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Para melhorar a experiência dos estudantes  na plataforma segue algumas sugestões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79CC647-831B-6943-88D9-68429B255A0F}"/>
              </a:ext>
            </a:extLst>
          </p:cNvPr>
          <p:cNvSpPr txBox="1"/>
          <p:nvPr/>
        </p:nvSpPr>
        <p:spPr>
          <a:xfrm>
            <a:off x="5220998" y="4594067"/>
            <a:ext cx="69470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Adaptar a plataforma e seu conteúdo a cada usuário através da detecção dos estilos de aprendizagem do aluno, bem como seu nível de conhecimento e suas preferências de material de ensino.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0BFF3CF-69C6-704E-B668-F3D85841A1AD}"/>
              </a:ext>
            </a:extLst>
          </p:cNvPr>
          <p:cNvSpPr txBox="1"/>
          <p:nvPr/>
        </p:nvSpPr>
        <p:spPr>
          <a:xfrm>
            <a:off x="5203524" y="2634050"/>
            <a:ext cx="6988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Na parte de exercícios, quando o usuário for resolver as questões caso ele marque a alternativa errada a plataforma informa o porque  que ele errou e caso ele acerte a questão o sistema também explique resumidamente para o estudante o porque que a alternativa está certa com intuito de  assimilar o conteúdo.</a:t>
            </a:r>
          </a:p>
        </p:txBody>
      </p:sp>
      <p:cxnSp>
        <p:nvCxnSpPr>
          <p:cNvPr id="22" name="Conector Angulado 21">
            <a:extLst>
              <a:ext uri="{FF2B5EF4-FFF2-40B4-BE49-F238E27FC236}">
                <a16:creationId xmlns:a16="http://schemas.microsoft.com/office/drawing/2014/main" id="{3FDF5A6C-1B5A-9F42-B02D-07B9A5313177}"/>
              </a:ext>
            </a:extLst>
          </p:cNvPr>
          <p:cNvCxnSpPr/>
          <p:nvPr/>
        </p:nvCxnSpPr>
        <p:spPr>
          <a:xfrm>
            <a:off x="2700338" y="3111103"/>
            <a:ext cx="2475668" cy="10358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Imagem 22">
            <a:extLst>
              <a:ext uri="{FF2B5EF4-FFF2-40B4-BE49-F238E27FC236}">
                <a16:creationId xmlns:a16="http://schemas.microsoft.com/office/drawing/2014/main" id="{202CB390-723A-0142-B7C2-37BCF2478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8597" y="6511228"/>
            <a:ext cx="1496256" cy="34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2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5176007" cy="996778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/>
              <a:t>Questão 4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19F43F6-86F2-F84E-B298-C874ADA0C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" y="996779"/>
            <a:ext cx="8624044" cy="520135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3FDAB70-C2FF-4A43-A5D0-38EA485AE706}"/>
              </a:ext>
            </a:extLst>
          </p:cNvPr>
          <p:cNvSpPr txBox="1"/>
          <p:nvPr/>
        </p:nvSpPr>
        <p:spPr>
          <a:xfrm>
            <a:off x="5168812" y="0"/>
            <a:ext cx="70001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Com a finalidade de segmentar os usuários da plataforma Passei Direto, inicialmente explorou-se os dados sobre os estudantes cadastrados. No qual, foi possível constatar (Figura 6) que grande parte dos usuários são provenientes dos cursos: Direto, Administração, Engenharia Civil, Contabilidade, entre outros. Sendo que há um predomínio de estudantes que são de universidades particulares e se inscreveram pelo </a:t>
            </a:r>
            <a:r>
              <a:rPr lang="pt-B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Facebook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EDB8C9D-1FE8-0641-B537-62B34D0D6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2660" y="6511228"/>
            <a:ext cx="1496256" cy="34677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06EA919-A881-6745-B84D-35FB511331C7}"/>
              </a:ext>
            </a:extLst>
          </p:cNvPr>
          <p:cNvSpPr txBox="1"/>
          <p:nvPr/>
        </p:nvSpPr>
        <p:spPr>
          <a:xfrm>
            <a:off x="8629650" y="1720021"/>
            <a:ext cx="33815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Seria interessante termos mais dados como como gênero, idade, se o curso é presencial ou EAD, bem como, qual o nível de escolaridade do aluno (Graduação, MBA, Mestrado ou doutorado). Pois são informações úteis para conhecer o perfil do estudante e por meio delas recomendar materiais de estudo personalizados, bem como a possibilidade de direcionar melhor as campanhas de marketing, compreender o tempo em que o estudante pretende ficar na plataforma para ajudar o cálculo do ticket médio.</a:t>
            </a:r>
          </a:p>
          <a:p>
            <a:pPr algn="just"/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E32A92-0ED5-B649-9F5E-729CDD439D86}"/>
              </a:ext>
            </a:extLst>
          </p:cNvPr>
          <p:cNvSpPr txBox="1"/>
          <p:nvPr/>
        </p:nvSpPr>
        <p:spPr>
          <a:xfrm>
            <a:off x="307549" y="6357339"/>
            <a:ext cx="430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Figura 5 – Dados dos Perfil dos Usuários</a:t>
            </a:r>
          </a:p>
        </p:txBody>
      </p:sp>
    </p:spTree>
    <p:extLst>
      <p:ext uri="{BB962C8B-B14F-4D97-AF65-F5344CB8AC3E}">
        <p14:creationId xmlns:p14="http://schemas.microsoft.com/office/powerpoint/2010/main" val="429270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5176007" cy="996778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/>
              <a:t>Questão 4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1CA552-24CD-AD40-AD70-8BAB975461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59" y="996778"/>
            <a:ext cx="4310304" cy="53325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54B186A-7EC8-F84D-AE80-DFEC825CAFFD}"/>
              </a:ext>
            </a:extLst>
          </p:cNvPr>
          <p:cNvSpPr txBox="1"/>
          <p:nvPr/>
        </p:nvSpPr>
        <p:spPr>
          <a:xfrm>
            <a:off x="5647542" y="1501995"/>
            <a:ext cx="60419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Para segmentar os usuários da Passei Direto uma alternativa seria separar entre os usuários </a:t>
            </a:r>
            <a:r>
              <a:rPr lang="pt-B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premium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 e não </a:t>
            </a:r>
            <a:r>
              <a:rPr lang="pt-B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premium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9007C18-6319-FF4F-A04B-BED386485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2660" y="6511228"/>
            <a:ext cx="1496256" cy="34677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FAF32E0-42B9-0D49-B4D4-C62538B951BC}"/>
              </a:ext>
            </a:extLst>
          </p:cNvPr>
          <p:cNvSpPr txBox="1"/>
          <p:nvPr/>
        </p:nvSpPr>
        <p:spPr>
          <a:xfrm>
            <a:off x="5647541" y="2377276"/>
            <a:ext cx="6041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Para isso, utilizamos uma árvore de classificação no qual a variável dependente foi a quantidade de meses que o usuário permanece como </a:t>
            </a:r>
            <a:r>
              <a:rPr lang="pt-B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premium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 e as variáveis independentes foram se ele já foi </a:t>
            </a:r>
            <a:r>
              <a:rPr lang="pt-B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premium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 e o número de disciplinas cadastradas.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ECD596B-A5E1-2E4C-929D-6AB762AE1E1D}"/>
              </a:ext>
            </a:extLst>
          </p:cNvPr>
          <p:cNvSpPr txBox="1"/>
          <p:nvPr/>
        </p:nvSpPr>
        <p:spPr>
          <a:xfrm>
            <a:off x="5647541" y="3468000"/>
            <a:ext cx="60419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Podemos observar que 96,7% dos usuários não se tornaram </a:t>
            </a:r>
            <a:r>
              <a:rPr lang="pt-B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premium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, sendo assim, seria importante investigar o por quê disto, com auxílio de mais dados para tentar encontrar um padrão de usuários não </a:t>
            </a:r>
            <a:r>
              <a:rPr lang="pt-B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premium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. Dos 3,3% (1983) estudantes que se tornaram </a:t>
            </a:r>
            <a:r>
              <a:rPr lang="pt-B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premium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, ainda seria importante mapear aqueles que no período de 7 dias cancelaram o plano, desse modo, teria o indicador de </a:t>
            </a:r>
            <a:r>
              <a:rPr lang="pt-B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churn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 rate(taxa de cancelamento) que poderia auxiliar nas tomada de decisão nas áreas de Marketing e Financeiro. E chegou-se a conclusão que 72% dos usuários </a:t>
            </a:r>
            <a:r>
              <a:rPr lang="pt-B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premium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 se inscrevem em menos de 7 disciplinas o que pode indicar que esses estudantes possuem interesse em disciplinas especificas.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2786918-3608-B04E-98D5-DAD42A25A8EA}"/>
              </a:ext>
            </a:extLst>
          </p:cNvPr>
          <p:cNvSpPr txBox="1"/>
          <p:nvPr/>
        </p:nvSpPr>
        <p:spPr>
          <a:xfrm>
            <a:off x="193250" y="6175474"/>
            <a:ext cx="486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Figura 6 – Árvore de Decisão dos perfis de usuários</a:t>
            </a:r>
          </a:p>
        </p:txBody>
      </p:sp>
    </p:spTree>
    <p:extLst>
      <p:ext uri="{BB962C8B-B14F-4D97-AF65-F5344CB8AC3E}">
        <p14:creationId xmlns:p14="http://schemas.microsoft.com/office/powerpoint/2010/main" val="38209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 flipH="1">
            <a:off x="4590535" y="0"/>
            <a:ext cx="3039762" cy="6858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H="1">
            <a:off x="4488249" y="0"/>
            <a:ext cx="3039762" cy="68580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/>
          <p:cNvSpPr/>
          <p:nvPr/>
        </p:nvSpPr>
        <p:spPr>
          <a:xfrm>
            <a:off x="1030" y="2469378"/>
            <a:ext cx="12192000" cy="2004556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</a:p>
          <a:p>
            <a:pPr algn="ctr"/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Regis Maicon</a:t>
            </a:r>
          </a:p>
          <a:p>
            <a:pPr algn="ctr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52DC45F-0D58-5F4F-BDD6-996ADA947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2" y="205989"/>
            <a:ext cx="29591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705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1047</Words>
  <Application>Microsoft Office PowerPoint</Application>
  <PresentationFormat>Widescreen</PresentationFormat>
  <Paragraphs>121</Paragraphs>
  <Slides>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 Office User</dc:creator>
  <cp:lastModifiedBy>Regis</cp:lastModifiedBy>
  <cp:revision>43</cp:revision>
  <cp:lastPrinted>2020-02-01T00:13:58Z</cp:lastPrinted>
  <dcterms:created xsi:type="dcterms:W3CDTF">2020-01-31T19:06:01Z</dcterms:created>
  <dcterms:modified xsi:type="dcterms:W3CDTF">2020-02-01T00:33:50Z</dcterms:modified>
</cp:coreProperties>
</file>