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88" autoAdjust="0"/>
  </p:normalViewPr>
  <p:slideViewPr>
    <p:cSldViewPr snapToGrid="0" snapToObjects="1">
      <p:cViewPr varScale="1">
        <p:scale>
          <a:sx n="117" d="100"/>
          <a:sy n="117" d="100"/>
        </p:scale>
        <p:origin x="-1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F5DC-C813-4846-8F76-7EFACDEEB025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85DB-5739-C648-B6E2-27EDB5258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8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F5DC-C813-4846-8F76-7EFACDEEB025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85DB-5739-C648-B6E2-27EDB5258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9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F5DC-C813-4846-8F76-7EFACDEEB025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85DB-5739-C648-B6E2-27EDB5258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F5DC-C813-4846-8F76-7EFACDEEB025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85DB-5739-C648-B6E2-27EDB5258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F5DC-C813-4846-8F76-7EFACDEEB025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85DB-5739-C648-B6E2-27EDB5258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F5DC-C813-4846-8F76-7EFACDEEB025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85DB-5739-C648-B6E2-27EDB5258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F5DC-C813-4846-8F76-7EFACDEEB025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85DB-5739-C648-B6E2-27EDB5258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7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F5DC-C813-4846-8F76-7EFACDEEB025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85DB-5739-C648-B6E2-27EDB5258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5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F5DC-C813-4846-8F76-7EFACDEEB025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85DB-5739-C648-B6E2-27EDB5258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0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F5DC-C813-4846-8F76-7EFACDEEB025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85DB-5739-C648-B6E2-27EDB5258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9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5F5DC-C813-4846-8F76-7EFACDEEB025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C85DB-5739-C648-B6E2-27EDB5258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5F5DC-C813-4846-8F76-7EFACDEEB025}" type="datetimeFigureOut">
              <a:rPr lang="en-US" smtClean="0"/>
              <a:t>12/20/16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C85DB-5739-C648-B6E2-27EDB5258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1894750" y="6871"/>
            <a:ext cx="535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Posterior (top-down) view of racetrack detectors (</a:t>
            </a:r>
            <a:r>
              <a:rPr lang="en-US" dirty="0" err="1" smtClean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431829" y="4533973"/>
            <a:ext cx="2280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rgbClr val="FF6600"/>
                </a:solidFill>
                <a:latin typeface="Arial"/>
                <a:cs typeface="Arial"/>
              </a:rPr>
              <a:t>Superior detectors – stationary</a:t>
            </a:r>
          </a:p>
          <a:p>
            <a:pPr algn="ctr"/>
            <a:r>
              <a:rPr lang="en-US" sz="1200" dirty="0">
                <a:solidFill>
                  <a:srgbClr val="FF6600"/>
                </a:solidFill>
                <a:latin typeface="Arial"/>
                <a:cs typeface="Arial"/>
              </a:rPr>
              <a:t>“straightaways</a:t>
            </a:r>
            <a:r>
              <a:rPr lang="en-US" sz="1200" dirty="0" smtClean="0">
                <a:solidFill>
                  <a:srgbClr val="FF6600"/>
                </a:solidFill>
                <a:latin typeface="Arial"/>
                <a:cs typeface="Arial"/>
              </a:rPr>
              <a:t>”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107" name="Up-Down Arrow 106"/>
          <p:cNvSpPr/>
          <p:nvPr/>
        </p:nvSpPr>
        <p:spPr>
          <a:xfrm rot="14413289">
            <a:off x="932460" y="2297055"/>
            <a:ext cx="450850" cy="1097843"/>
          </a:xfrm>
          <a:prstGeom prst="upDownArrow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728699" y="4562234"/>
            <a:ext cx="5867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Hinge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086431" y="1306814"/>
            <a:ext cx="2971138" cy="3210562"/>
            <a:chOff x="3069238" y="2867788"/>
            <a:chExt cx="2971138" cy="3210562"/>
          </a:xfrm>
          <a:solidFill>
            <a:srgbClr val="FF6600"/>
          </a:solidFill>
        </p:grpSpPr>
        <p:sp>
          <p:nvSpPr>
            <p:cNvPr id="85" name="Rectangle 84"/>
            <p:cNvSpPr/>
            <p:nvPr/>
          </p:nvSpPr>
          <p:spPr>
            <a:xfrm>
              <a:off x="3070548" y="2869762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 flipH="1">
              <a:off x="3815702" y="2869762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 flipH="1">
              <a:off x="4564636" y="2869762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flipH="1">
              <a:off x="5308856" y="2867788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flipV="1">
              <a:off x="3069238" y="5848724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 flipH="1" flipV="1">
              <a:off x="3814392" y="5848724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 flipH="1" flipV="1">
              <a:off x="4563326" y="5848724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 flipH="1" flipV="1">
              <a:off x="5307546" y="5850698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3483188" y="836913"/>
            <a:ext cx="2177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rgbClr val="FF6600"/>
                </a:solidFill>
                <a:latin typeface="Arial"/>
                <a:cs typeface="Arial"/>
              </a:rPr>
              <a:t>Inferior detectors – stationary</a:t>
            </a:r>
          </a:p>
          <a:p>
            <a:pPr algn="ctr"/>
            <a:r>
              <a:rPr lang="en-US" sz="1200" dirty="0" smtClean="0">
                <a:solidFill>
                  <a:srgbClr val="FF6600"/>
                </a:solidFill>
                <a:latin typeface="Arial"/>
                <a:cs typeface="Arial"/>
              </a:rPr>
              <a:t>“straightaways”</a:t>
            </a:r>
            <a:endParaRPr lang="en-US" dirty="0">
              <a:solidFill>
                <a:srgbClr val="FF66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833349" y="1506195"/>
            <a:ext cx="1235889" cy="3047307"/>
            <a:chOff x="1833349" y="3067169"/>
            <a:chExt cx="1235889" cy="3047307"/>
          </a:xfrm>
        </p:grpSpPr>
        <p:grpSp>
          <p:nvGrpSpPr>
            <p:cNvPr id="6" name="Group 5"/>
            <p:cNvGrpSpPr/>
            <p:nvPr/>
          </p:nvGrpSpPr>
          <p:grpSpPr>
            <a:xfrm>
              <a:off x="1833349" y="3067169"/>
              <a:ext cx="1235889" cy="2811800"/>
              <a:chOff x="1824543" y="3067169"/>
              <a:chExt cx="1235889" cy="2811800"/>
            </a:xfrm>
          </p:grpSpPr>
          <p:sp>
            <p:nvSpPr>
              <p:cNvPr id="84" name="Rectangle 83"/>
              <p:cNvSpPr/>
              <p:nvPr/>
            </p:nvSpPr>
            <p:spPr>
              <a:xfrm rot="18000000">
                <a:off x="1776546" y="3610192"/>
                <a:ext cx="731520" cy="22765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1572609" y="4358137"/>
                <a:ext cx="731520" cy="22765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9800000">
                <a:off x="2328912" y="3067169"/>
                <a:ext cx="731520" cy="22765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3600000" flipV="1">
                <a:off x="1775236" y="5108294"/>
                <a:ext cx="731520" cy="22765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1800000" flipV="1">
                <a:off x="2327602" y="5651317"/>
                <a:ext cx="731520" cy="22765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Oval 11"/>
            <p:cNvSpPr/>
            <p:nvPr/>
          </p:nvSpPr>
          <p:spPr>
            <a:xfrm>
              <a:off x="2883555" y="6031926"/>
              <a:ext cx="82550" cy="82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/>
          <p:cNvGrpSpPr/>
          <p:nvPr/>
        </p:nvGrpSpPr>
        <p:grpSpPr>
          <a:xfrm rot="17638516">
            <a:off x="760675" y="2818903"/>
            <a:ext cx="1235889" cy="3047307"/>
            <a:chOff x="1833349" y="3067169"/>
            <a:chExt cx="1235889" cy="304730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833349" y="3067169"/>
              <a:ext cx="1235889" cy="2811800"/>
              <a:chOff x="1824543" y="3067169"/>
              <a:chExt cx="1235889" cy="2811800"/>
            </a:xfrm>
          </p:grpSpPr>
          <p:sp>
            <p:nvSpPr>
              <p:cNvPr id="123" name="Rectangle 122"/>
              <p:cNvSpPr/>
              <p:nvPr/>
            </p:nvSpPr>
            <p:spPr>
              <a:xfrm rot="18000000">
                <a:off x="1776546" y="3610192"/>
                <a:ext cx="731520" cy="22765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rot="5400000">
                <a:off x="1572609" y="4358137"/>
                <a:ext cx="731520" cy="22765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rot="19800000">
                <a:off x="2328912" y="3067169"/>
                <a:ext cx="731520" cy="22765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 rot="3600000" flipV="1">
                <a:off x="1775236" y="5108294"/>
                <a:ext cx="731520" cy="22765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 rot="1800000" flipV="1">
                <a:off x="2327602" y="5651317"/>
                <a:ext cx="731520" cy="22765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Oval 121"/>
            <p:cNvSpPr/>
            <p:nvPr/>
          </p:nvSpPr>
          <p:spPr>
            <a:xfrm>
              <a:off x="2883555" y="6031926"/>
              <a:ext cx="82550" cy="82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 flipH="1">
            <a:off x="6070816" y="1506195"/>
            <a:ext cx="1235889" cy="3047307"/>
            <a:chOff x="1833349" y="3067169"/>
            <a:chExt cx="1235889" cy="3047307"/>
          </a:xfrm>
        </p:grpSpPr>
        <p:grpSp>
          <p:nvGrpSpPr>
            <p:cNvPr id="129" name="Group 128"/>
            <p:cNvGrpSpPr/>
            <p:nvPr/>
          </p:nvGrpSpPr>
          <p:grpSpPr>
            <a:xfrm>
              <a:off x="1833349" y="3067169"/>
              <a:ext cx="1235889" cy="2811800"/>
              <a:chOff x="1824543" y="3067169"/>
              <a:chExt cx="1235889" cy="2811800"/>
            </a:xfrm>
          </p:grpSpPr>
          <p:sp>
            <p:nvSpPr>
              <p:cNvPr id="131" name="Rectangle 130"/>
              <p:cNvSpPr/>
              <p:nvPr/>
            </p:nvSpPr>
            <p:spPr>
              <a:xfrm rot="18000000">
                <a:off x="1776546" y="3610192"/>
                <a:ext cx="731520" cy="22765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 rot="5400000">
                <a:off x="1572609" y="4358137"/>
                <a:ext cx="731520" cy="22765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 rot="19800000">
                <a:off x="2328912" y="3067169"/>
                <a:ext cx="731520" cy="22765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 rot="3600000" flipV="1">
                <a:off x="1775236" y="5108294"/>
                <a:ext cx="731520" cy="22765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 rot="1800000" flipV="1">
                <a:off x="2327602" y="5651317"/>
                <a:ext cx="731520" cy="22765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0" name="Oval 129"/>
            <p:cNvSpPr/>
            <p:nvPr/>
          </p:nvSpPr>
          <p:spPr>
            <a:xfrm>
              <a:off x="2883555" y="6031926"/>
              <a:ext cx="82550" cy="82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 rot="3961484" flipH="1">
            <a:off x="7141945" y="2817320"/>
            <a:ext cx="1235889" cy="3047307"/>
            <a:chOff x="1833349" y="3067169"/>
            <a:chExt cx="1235889" cy="3047307"/>
          </a:xfrm>
        </p:grpSpPr>
        <p:grpSp>
          <p:nvGrpSpPr>
            <p:cNvPr id="137" name="Group 136"/>
            <p:cNvGrpSpPr/>
            <p:nvPr/>
          </p:nvGrpSpPr>
          <p:grpSpPr>
            <a:xfrm>
              <a:off x="1833349" y="3067169"/>
              <a:ext cx="1235889" cy="2811800"/>
              <a:chOff x="1824543" y="3067169"/>
              <a:chExt cx="1235889" cy="2811800"/>
            </a:xfrm>
          </p:grpSpPr>
          <p:sp>
            <p:nvSpPr>
              <p:cNvPr id="139" name="Rectangle 138"/>
              <p:cNvSpPr/>
              <p:nvPr/>
            </p:nvSpPr>
            <p:spPr>
              <a:xfrm rot="18000000">
                <a:off x="1776546" y="3610192"/>
                <a:ext cx="731520" cy="22765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 rot="5400000">
                <a:off x="1572609" y="4358137"/>
                <a:ext cx="731520" cy="22765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 rot="19800000">
                <a:off x="2328912" y="3067169"/>
                <a:ext cx="731520" cy="22765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3600000" flipV="1">
                <a:off x="1775236" y="5108294"/>
                <a:ext cx="731520" cy="22765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1800000" flipV="1">
                <a:off x="2327602" y="5651317"/>
                <a:ext cx="731520" cy="22765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Oval 137"/>
            <p:cNvSpPr/>
            <p:nvPr/>
          </p:nvSpPr>
          <p:spPr>
            <a:xfrm>
              <a:off x="2883555" y="6031926"/>
              <a:ext cx="82550" cy="8255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/>
          <p:cNvSpPr/>
          <p:nvPr/>
        </p:nvSpPr>
        <p:spPr>
          <a:xfrm>
            <a:off x="2463788" y="2025290"/>
            <a:ext cx="1803439" cy="180343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888151" y="2025290"/>
            <a:ext cx="1803439" cy="180343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1317" y="3577111"/>
            <a:ext cx="1732716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Curved, racetrack</a:t>
            </a:r>
          </a:p>
          <a:p>
            <a:r>
              <a:rPr lang="en-US" sz="1200" dirty="0" smtClean="0">
                <a:latin typeface="Arial"/>
                <a:cs typeface="Arial"/>
              </a:rPr>
              <a:t>detectors – retractable</a:t>
            </a:r>
          </a:p>
          <a:p>
            <a:r>
              <a:rPr lang="en-US" sz="1200" dirty="0" smtClean="0">
                <a:latin typeface="Arial"/>
                <a:cs typeface="Arial"/>
              </a:rPr>
              <a:t>or hinged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45" name="Up-Down Arrow 144"/>
          <p:cNvSpPr/>
          <p:nvPr/>
        </p:nvSpPr>
        <p:spPr>
          <a:xfrm rot="7186711" flipH="1">
            <a:off x="7752359" y="2297055"/>
            <a:ext cx="450850" cy="1097843"/>
          </a:xfrm>
          <a:prstGeom prst="upDownArrow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3051858" y="2844169"/>
            <a:ext cx="629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Breast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18340" y="1578312"/>
            <a:ext cx="1755709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MR/PET guided biopsy</a:t>
            </a:r>
          </a:p>
          <a:p>
            <a:r>
              <a:rPr lang="en-US" sz="1200" dirty="0" smtClean="0">
                <a:latin typeface="Arial"/>
                <a:cs typeface="Arial"/>
              </a:rPr>
              <a:t>lateral access when</a:t>
            </a:r>
          </a:p>
          <a:p>
            <a:r>
              <a:rPr lang="en-US" sz="1200" dirty="0" smtClean="0">
                <a:latin typeface="Arial"/>
                <a:cs typeface="Arial"/>
              </a:rPr>
              <a:t>retracted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3735360" y="5133734"/>
            <a:ext cx="16732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Patient head direction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778191" y="560447"/>
            <a:ext cx="15876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Patient feet direction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725828" y="5787425"/>
            <a:ext cx="44181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Detectors can be: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Continuous </a:t>
            </a:r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(the continuous version of what is shown here)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,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Monolithic blocks </a:t>
            </a:r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(a single crystal read-out by position sensitive detectors)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,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Discretized array blocks </a:t>
            </a:r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(multiple crystals on a position sensitive detector)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,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Completely discrete </a:t>
            </a:r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(one-to-one crystal-detector)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1317" y="38621"/>
            <a:ext cx="124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FIGURE 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110750" y="3445684"/>
            <a:ext cx="1724231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Each square represents a detector module which is a sub-unit of the entire system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661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01015" y="900972"/>
            <a:ext cx="6828825" cy="588489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2276498" y="6257962"/>
            <a:ext cx="4520691" cy="307211"/>
            <a:chOff x="2276498" y="5365054"/>
            <a:chExt cx="4520691" cy="307211"/>
          </a:xfrm>
          <a:solidFill>
            <a:srgbClr val="FF6600"/>
          </a:solidFill>
        </p:grpSpPr>
        <p:sp>
          <p:nvSpPr>
            <p:cNvPr id="33" name="Rectangle 32"/>
            <p:cNvSpPr/>
            <p:nvPr/>
          </p:nvSpPr>
          <p:spPr>
            <a:xfrm rot="20400000" flipH="1">
              <a:off x="6065669" y="5365054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 rot="1211891">
              <a:off x="2276498" y="5366107"/>
              <a:ext cx="731520" cy="227652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 prstMaterial="plastic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5295168" y="5444613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 flipH="1">
              <a:off x="4547222" y="5444613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flipH="1">
              <a:off x="3799276" y="5444613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flipH="1">
              <a:off x="3051330" y="5444613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 29"/>
          <p:cNvSpPr/>
          <p:nvPr/>
        </p:nvSpPr>
        <p:spPr>
          <a:xfrm>
            <a:off x="2386290" y="1858179"/>
            <a:ext cx="4305300" cy="482600"/>
          </a:xfrm>
          <a:custGeom>
            <a:avLst/>
            <a:gdLst>
              <a:gd name="connsiteX0" fmla="*/ 0 w 4305300"/>
              <a:gd name="connsiteY0" fmla="*/ 482600 h 482600"/>
              <a:gd name="connsiteX1" fmla="*/ 31750 w 4305300"/>
              <a:gd name="connsiteY1" fmla="*/ 476250 h 482600"/>
              <a:gd name="connsiteX2" fmla="*/ 44450 w 4305300"/>
              <a:gd name="connsiteY2" fmla="*/ 457200 h 482600"/>
              <a:gd name="connsiteX3" fmla="*/ 63500 w 4305300"/>
              <a:gd name="connsiteY3" fmla="*/ 444500 h 482600"/>
              <a:gd name="connsiteX4" fmla="*/ 76200 w 4305300"/>
              <a:gd name="connsiteY4" fmla="*/ 425450 h 482600"/>
              <a:gd name="connsiteX5" fmla="*/ 82550 w 4305300"/>
              <a:gd name="connsiteY5" fmla="*/ 406400 h 482600"/>
              <a:gd name="connsiteX6" fmla="*/ 114300 w 4305300"/>
              <a:gd name="connsiteY6" fmla="*/ 368300 h 482600"/>
              <a:gd name="connsiteX7" fmla="*/ 139700 w 4305300"/>
              <a:gd name="connsiteY7" fmla="*/ 355600 h 482600"/>
              <a:gd name="connsiteX8" fmla="*/ 146050 w 4305300"/>
              <a:gd name="connsiteY8" fmla="*/ 330200 h 482600"/>
              <a:gd name="connsiteX9" fmla="*/ 177800 w 4305300"/>
              <a:gd name="connsiteY9" fmla="*/ 311150 h 482600"/>
              <a:gd name="connsiteX10" fmla="*/ 215900 w 4305300"/>
              <a:gd name="connsiteY10" fmla="*/ 292100 h 482600"/>
              <a:gd name="connsiteX11" fmla="*/ 266700 w 4305300"/>
              <a:gd name="connsiteY11" fmla="*/ 254000 h 482600"/>
              <a:gd name="connsiteX12" fmla="*/ 317500 w 4305300"/>
              <a:gd name="connsiteY12" fmla="*/ 234950 h 482600"/>
              <a:gd name="connsiteX13" fmla="*/ 374650 w 4305300"/>
              <a:gd name="connsiteY13" fmla="*/ 196850 h 482600"/>
              <a:gd name="connsiteX14" fmla="*/ 393700 w 4305300"/>
              <a:gd name="connsiteY14" fmla="*/ 184150 h 482600"/>
              <a:gd name="connsiteX15" fmla="*/ 444500 w 4305300"/>
              <a:gd name="connsiteY15" fmla="*/ 177800 h 482600"/>
              <a:gd name="connsiteX16" fmla="*/ 546100 w 4305300"/>
              <a:gd name="connsiteY16" fmla="*/ 152400 h 482600"/>
              <a:gd name="connsiteX17" fmla="*/ 571500 w 4305300"/>
              <a:gd name="connsiteY17" fmla="*/ 146050 h 482600"/>
              <a:gd name="connsiteX18" fmla="*/ 635000 w 4305300"/>
              <a:gd name="connsiteY18" fmla="*/ 139700 h 482600"/>
              <a:gd name="connsiteX19" fmla="*/ 654050 w 4305300"/>
              <a:gd name="connsiteY19" fmla="*/ 127000 h 482600"/>
              <a:gd name="connsiteX20" fmla="*/ 711200 w 4305300"/>
              <a:gd name="connsiteY20" fmla="*/ 120650 h 482600"/>
              <a:gd name="connsiteX21" fmla="*/ 762000 w 4305300"/>
              <a:gd name="connsiteY21" fmla="*/ 114300 h 482600"/>
              <a:gd name="connsiteX22" fmla="*/ 901700 w 4305300"/>
              <a:gd name="connsiteY22" fmla="*/ 95250 h 482600"/>
              <a:gd name="connsiteX23" fmla="*/ 927100 w 4305300"/>
              <a:gd name="connsiteY23" fmla="*/ 88900 h 482600"/>
              <a:gd name="connsiteX24" fmla="*/ 977900 w 4305300"/>
              <a:gd name="connsiteY24" fmla="*/ 82550 h 482600"/>
              <a:gd name="connsiteX25" fmla="*/ 1041400 w 4305300"/>
              <a:gd name="connsiteY25" fmla="*/ 69850 h 482600"/>
              <a:gd name="connsiteX26" fmla="*/ 1130300 w 4305300"/>
              <a:gd name="connsiteY26" fmla="*/ 50800 h 482600"/>
              <a:gd name="connsiteX27" fmla="*/ 1276350 w 4305300"/>
              <a:gd name="connsiteY27" fmla="*/ 38100 h 482600"/>
              <a:gd name="connsiteX28" fmla="*/ 1346200 w 4305300"/>
              <a:gd name="connsiteY28" fmla="*/ 31750 h 482600"/>
              <a:gd name="connsiteX29" fmla="*/ 1447800 w 4305300"/>
              <a:gd name="connsiteY29" fmla="*/ 25400 h 482600"/>
              <a:gd name="connsiteX30" fmla="*/ 1511300 w 4305300"/>
              <a:gd name="connsiteY30" fmla="*/ 19050 h 482600"/>
              <a:gd name="connsiteX31" fmla="*/ 1860550 w 4305300"/>
              <a:gd name="connsiteY31" fmla="*/ 12700 h 482600"/>
              <a:gd name="connsiteX32" fmla="*/ 1981200 w 4305300"/>
              <a:gd name="connsiteY32" fmla="*/ 6350 h 482600"/>
              <a:gd name="connsiteX33" fmla="*/ 2089150 w 4305300"/>
              <a:gd name="connsiteY33" fmla="*/ 0 h 482600"/>
              <a:gd name="connsiteX34" fmla="*/ 2584450 w 4305300"/>
              <a:gd name="connsiteY34" fmla="*/ 6350 h 482600"/>
              <a:gd name="connsiteX35" fmla="*/ 2667000 w 4305300"/>
              <a:gd name="connsiteY35" fmla="*/ 12700 h 482600"/>
              <a:gd name="connsiteX36" fmla="*/ 2736850 w 4305300"/>
              <a:gd name="connsiteY36" fmla="*/ 19050 h 482600"/>
              <a:gd name="connsiteX37" fmla="*/ 2857500 w 4305300"/>
              <a:gd name="connsiteY37" fmla="*/ 25400 h 482600"/>
              <a:gd name="connsiteX38" fmla="*/ 3022600 w 4305300"/>
              <a:gd name="connsiteY38" fmla="*/ 38100 h 482600"/>
              <a:gd name="connsiteX39" fmla="*/ 3314700 w 4305300"/>
              <a:gd name="connsiteY39" fmla="*/ 44450 h 482600"/>
              <a:gd name="connsiteX40" fmla="*/ 3384550 w 4305300"/>
              <a:gd name="connsiteY40" fmla="*/ 50800 h 482600"/>
              <a:gd name="connsiteX41" fmla="*/ 3530600 w 4305300"/>
              <a:gd name="connsiteY41" fmla="*/ 69850 h 482600"/>
              <a:gd name="connsiteX42" fmla="*/ 3549650 w 4305300"/>
              <a:gd name="connsiteY42" fmla="*/ 76200 h 482600"/>
              <a:gd name="connsiteX43" fmla="*/ 3600450 w 4305300"/>
              <a:gd name="connsiteY43" fmla="*/ 88900 h 482600"/>
              <a:gd name="connsiteX44" fmla="*/ 3625850 w 4305300"/>
              <a:gd name="connsiteY44" fmla="*/ 101600 h 482600"/>
              <a:gd name="connsiteX45" fmla="*/ 3644900 w 4305300"/>
              <a:gd name="connsiteY45" fmla="*/ 107950 h 482600"/>
              <a:gd name="connsiteX46" fmla="*/ 3702050 w 4305300"/>
              <a:gd name="connsiteY46" fmla="*/ 152400 h 482600"/>
              <a:gd name="connsiteX47" fmla="*/ 3721100 w 4305300"/>
              <a:gd name="connsiteY47" fmla="*/ 165100 h 482600"/>
              <a:gd name="connsiteX48" fmla="*/ 3816350 w 4305300"/>
              <a:gd name="connsiteY48" fmla="*/ 184150 h 482600"/>
              <a:gd name="connsiteX49" fmla="*/ 3917950 w 4305300"/>
              <a:gd name="connsiteY49" fmla="*/ 203200 h 482600"/>
              <a:gd name="connsiteX50" fmla="*/ 3975100 w 4305300"/>
              <a:gd name="connsiteY50" fmla="*/ 209550 h 482600"/>
              <a:gd name="connsiteX51" fmla="*/ 4025900 w 4305300"/>
              <a:gd name="connsiteY51" fmla="*/ 234950 h 482600"/>
              <a:gd name="connsiteX52" fmla="*/ 4051300 w 4305300"/>
              <a:gd name="connsiteY52" fmla="*/ 241300 h 482600"/>
              <a:gd name="connsiteX53" fmla="*/ 4064000 w 4305300"/>
              <a:gd name="connsiteY53" fmla="*/ 260350 h 482600"/>
              <a:gd name="connsiteX54" fmla="*/ 4108450 w 4305300"/>
              <a:gd name="connsiteY54" fmla="*/ 298450 h 482600"/>
              <a:gd name="connsiteX55" fmla="*/ 4121150 w 4305300"/>
              <a:gd name="connsiteY55" fmla="*/ 323850 h 482600"/>
              <a:gd name="connsiteX56" fmla="*/ 4140200 w 4305300"/>
              <a:gd name="connsiteY56" fmla="*/ 336550 h 482600"/>
              <a:gd name="connsiteX57" fmla="*/ 4171950 w 4305300"/>
              <a:gd name="connsiteY57" fmla="*/ 361950 h 482600"/>
              <a:gd name="connsiteX58" fmla="*/ 4184650 w 4305300"/>
              <a:gd name="connsiteY58" fmla="*/ 381000 h 482600"/>
              <a:gd name="connsiteX59" fmla="*/ 4241800 w 4305300"/>
              <a:gd name="connsiteY59" fmla="*/ 425450 h 482600"/>
              <a:gd name="connsiteX60" fmla="*/ 4279900 w 4305300"/>
              <a:gd name="connsiteY60" fmla="*/ 444500 h 482600"/>
              <a:gd name="connsiteX61" fmla="*/ 4305300 w 4305300"/>
              <a:gd name="connsiteY61" fmla="*/ 4445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305300" h="482600">
                <a:moveTo>
                  <a:pt x="0" y="482600"/>
                </a:moveTo>
                <a:cubicBezTo>
                  <a:pt x="10583" y="480483"/>
                  <a:pt x="22379" y="481605"/>
                  <a:pt x="31750" y="476250"/>
                </a:cubicBezTo>
                <a:cubicBezTo>
                  <a:pt x="38376" y="472464"/>
                  <a:pt x="39054" y="462596"/>
                  <a:pt x="44450" y="457200"/>
                </a:cubicBezTo>
                <a:cubicBezTo>
                  <a:pt x="49846" y="451804"/>
                  <a:pt x="57150" y="448733"/>
                  <a:pt x="63500" y="444500"/>
                </a:cubicBezTo>
                <a:cubicBezTo>
                  <a:pt x="67733" y="438150"/>
                  <a:pt x="72787" y="432276"/>
                  <a:pt x="76200" y="425450"/>
                </a:cubicBezTo>
                <a:cubicBezTo>
                  <a:pt x="79193" y="419463"/>
                  <a:pt x="79557" y="412387"/>
                  <a:pt x="82550" y="406400"/>
                </a:cubicBezTo>
                <a:cubicBezTo>
                  <a:pt x="88738" y="394023"/>
                  <a:pt x="103377" y="376102"/>
                  <a:pt x="114300" y="368300"/>
                </a:cubicBezTo>
                <a:cubicBezTo>
                  <a:pt x="122003" y="362798"/>
                  <a:pt x="131233" y="359833"/>
                  <a:pt x="139700" y="355600"/>
                </a:cubicBezTo>
                <a:cubicBezTo>
                  <a:pt x="141817" y="347133"/>
                  <a:pt x="140370" y="336826"/>
                  <a:pt x="146050" y="330200"/>
                </a:cubicBezTo>
                <a:cubicBezTo>
                  <a:pt x="154082" y="320829"/>
                  <a:pt x="167334" y="317691"/>
                  <a:pt x="177800" y="311150"/>
                </a:cubicBezTo>
                <a:cubicBezTo>
                  <a:pt x="205936" y="293565"/>
                  <a:pt x="186525" y="301892"/>
                  <a:pt x="215900" y="292100"/>
                </a:cubicBezTo>
                <a:cubicBezTo>
                  <a:pt x="232833" y="279400"/>
                  <a:pt x="247047" y="261861"/>
                  <a:pt x="266700" y="254000"/>
                </a:cubicBezTo>
                <a:cubicBezTo>
                  <a:pt x="304665" y="238814"/>
                  <a:pt x="287636" y="244905"/>
                  <a:pt x="317500" y="234950"/>
                </a:cubicBezTo>
                <a:cubicBezTo>
                  <a:pt x="359966" y="192484"/>
                  <a:pt x="323209" y="222570"/>
                  <a:pt x="374650" y="196850"/>
                </a:cubicBezTo>
                <a:cubicBezTo>
                  <a:pt x="381476" y="193437"/>
                  <a:pt x="386337" y="186158"/>
                  <a:pt x="393700" y="184150"/>
                </a:cubicBezTo>
                <a:cubicBezTo>
                  <a:pt x="410164" y="179660"/>
                  <a:pt x="427567" y="179917"/>
                  <a:pt x="444500" y="177800"/>
                </a:cubicBezTo>
                <a:cubicBezTo>
                  <a:pt x="531591" y="148770"/>
                  <a:pt x="423497" y="183051"/>
                  <a:pt x="546100" y="152400"/>
                </a:cubicBezTo>
                <a:cubicBezTo>
                  <a:pt x="554567" y="150283"/>
                  <a:pt x="562860" y="147284"/>
                  <a:pt x="571500" y="146050"/>
                </a:cubicBezTo>
                <a:cubicBezTo>
                  <a:pt x="592558" y="143042"/>
                  <a:pt x="613833" y="141817"/>
                  <a:pt x="635000" y="139700"/>
                </a:cubicBezTo>
                <a:cubicBezTo>
                  <a:pt x="641350" y="135467"/>
                  <a:pt x="646646" y="128851"/>
                  <a:pt x="654050" y="127000"/>
                </a:cubicBezTo>
                <a:cubicBezTo>
                  <a:pt x="672645" y="122351"/>
                  <a:pt x="692164" y="122890"/>
                  <a:pt x="711200" y="120650"/>
                </a:cubicBezTo>
                <a:lnTo>
                  <a:pt x="762000" y="114300"/>
                </a:lnTo>
                <a:cubicBezTo>
                  <a:pt x="822028" y="94291"/>
                  <a:pt x="758600" y="113915"/>
                  <a:pt x="901700" y="95250"/>
                </a:cubicBezTo>
                <a:cubicBezTo>
                  <a:pt x="910354" y="94121"/>
                  <a:pt x="918492" y="90335"/>
                  <a:pt x="927100" y="88900"/>
                </a:cubicBezTo>
                <a:cubicBezTo>
                  <a:pt x="943933" y="86095"/>
                  <a:pt x="961067" y="85355"/>
                  <a:pt x="977900" y="82550"/>
                </a:cubicBezTo>
                <a:cubicBezTo>
                  <a:pt x="999192" y="79001"/>
                  <a:pt x="1020328" y="74533"/>
                  <a:pt x="1041400" y="69850"/>
                </a:cubicBezTo>
                <a:cubicBezTo>
                  <a:pt x="1090635" y="58909"/>
                  <a:pt x="1085351" y="56419"/>
                  <a:pt x="1130300" y="50800"/>
                </a:cubicBezTo>
                <a:cubicBezTo>
                  <a:pt x="1178989" y="44714"/>
                  <a:pt x="1227433" y="42176"/>
                  <a:pt x="1276350" y="38100"/>
                </a:cubicBezTo>
                <a:lnTo>
                  <a:pt x="1346200" y="31750"/>
                </a:lnTo>
                <a:cubicBezTo>
                  <a:pt x="1380040" y="29243"/>
                  <a:pt x="1413967" y="28003"/>
                  <a:pt x="1447800" y="25400"/>
                </a:cubicBezTo>
                <a:cubicBezTo>
                  <a:pt x="1469010" y="23768"/>
                  <a:pt x="1490038" y="19704"/>
                  <a:pt x="1511300" y="19050"/>
                </a:cubicBezTo>
                <a:cubicBezTo>
                  <a:pt x="1627681" y="15469"/>
                  <a:pt x="1744133" y="14817"/>
                  <a:pt x="1860550" y="12700"/>
                </a:cubicBezTo>
                <a:lnTo>
                  <a:pt x="1981200" y="6350"/>
                </a:lnTo>
                <a:cubicBezTo>
                  <a:pt x="2017190" y="4351"/>
                  <a:pt x="2053104" y="0"/>
                  <a:pt x="2089150" y="0"/>
                </a:cubicBezTo>
                <a:cubicBezTo>
                  <a:pt x="2254264" y="0"/>
                  <a:pt x="2419350" y="4233"/>
                  <a:pt x="2584450" y="6350"/>
                </a:cubicBezTo>
                <a:lnTo>
                  <a:pt x="2667000" y="12700"/>
                </a:lnTo>
                <a:cubicBezTo>
                  <a:pt x="2690299" y="14642"/>
                  <a:pt x="2713522" y="17495"/>
                  <a:pt x="2736850" y="19050"/>
                </a:cubicBezTo>
                <a:cubicBezTo>
                  <a:pt x="2777033" y="21729"/>
                  <a:pt x="2817283" y="23283"/>
                  <a:pt x="2857500" y="25400"/>
                </a:cubicBezTo>
                <a:cubicBezTo>
                  <a:pt x="2931988" y="36041"/>
                  <a:pt x="2913451" y="34742"/>
                  <a:pt x="3022600" y="38100"/>
                </a:cubicBezTo>
                <a:lnTo>
                  <a:pt x="3314700" y="44450"/>
                </a:lnTo>
                <a:lnTo>
                  <a:pt x="3384550" y="50800"/>
                </a:lnTo>
                <a:cubicBezTo>
                  <a:pt x="3419014" y="54365"/>
                  <a:pt x="3486758" y="58889"/>
                  <a:pt x="3530600" y="69850"/>
                </a:cubicBezTo>
                <a:cubicBezTo>
                  <a:pt x="3537094" y="71473"/>
                  <a:pt x="3543192" y="74439"/>
                  <a:pt x="3549650" y="76200"/>
                </a:cubicBezTo>
                <a:cubicBezTo>
                  <a:pt x="3566489" y="80793"/>
                  <a:pt x="3583891" y="83380"/>
                  <a:pt x="3600450" y="88900"/>
                </a:cubicBezTo>
                <a:cubicBezTo>
                  <a:pt x="3609430" y="91893"/>
                  <a:pt x="3617149" y="97871"/>
                  <a:pt x="3625850" y="101600"/>
                </a:cubicBezTo>
                <a:cubicBezTo>
                  <a:pt x="3632002" y="104237"/>
                  <a:pt x="3638550" y="105833"/>
                  <a:pt x="3644900" y="107950"/>
                </a:cubicBezTo>
                <a:cubicBezTo>
                  <a:pt x="3674743" y="137793"/>
                  <a:pt x="3656478" y="122019"/>
                  <a:pt x="3702050" y="152400"/>
                </a:cubicBezTo>
                <a:cubicBezTo>
                  <a:pt x="3708400" y="156633"/>
                  <a:pt x="3713650" y="163444"/>
                  <a:pt x="3721100" y="165100"/>
                </a:cubicBezTo>
                <a:cubicBezTo>
                  <a:pt x="3842973" y="192183"/>
                  <a:pt x="3724591" y="166945"/>
                  <a:pt x="3816350" y="184150"/>
                </a:cubicBezTo>
                <a:cubicBezTo>
                  <a:pt x="3848766" y="190228"/>
                  <a:pt x="3884629" y="198757"/>
                  <a:pt x="3917950" y="203200"/>
                </a:cubicBezTo>
                <a:cubicBezTo>
                  <a:pt x="3936949" y="205733"/>
                  <a:pt x="3956050" y="207433"/>
                  <a:pt x="3975100" y="209550"/>
                </a:cubicBezTo>
                <a:cubicBezTo>
                  <a:pt x="4034323" y="229291"/>
                  <a:pt x="3935925" y="194961"/>
                  <a:pt x="4025900" y="234950"/>
                </a:cubicBezTo>
                <a:cubicBezTo>
                  <a:pt x="4033875" y="238494"/>
                  <a:pt x="4042833" y="239183"/>
                  <a:pt x="4051300" y="241300"/>
                </a:cubicBezTo>
                <a:cubicBezTo>
                  <a:pt x="4055533" y="247650"/>
                  <a:pt x="4059033" y="254556"/>
                  <a:pt x="4064000" y="260350"/>
                </a:cubicBezTo>
                <a:cubicBezTo>
                  <a:pt x="4084531" y="284303"/>
                  <a:pt x="4085980" y="283470"/>
                  <a:pt x="4108450" y="298450"/>
                </a:cubicBezTo>
                <a:cubicBezTo>
                  <a:pt x="4112683" y="306917"/>
                  <a:pt x="4115090" y="316578"/>
                  <a:pt x="4121150" y="323850"/>
                </a:cubicBezTo>
                <a:cubicBezTo>
                  <a:pt x="4126036" y="329713"/>
                  <a:pt x="4134095" y="331971"/>
                  <a:pt x="4140200" y="336550"/>
                </a:cubicBezTo>
                <a:cubicBezTo>
                  <a:pt x="4151043" y="344682"/>
                  <a:pt x="4162366" y="352366"/>
                  <a:pt x="4171950" y="361950"/>
                </a:cubicBezTo>
                <a:cubicBezTo>
                  <a:pt x="4177346" y="367346"/>
                  <a:pt x="4179764" y="375137"/>
                  <a:pt x="4184650" y="381000"/>
                </a:cubicBezTo>
                <a:cubicBezTo>
                  <a:pt x="4203302" y="403382"/>
                  <a:pt x="4215249" y="407749"/>
                  <a:pt x="4241800" y="425450"/>
                </a:cubicBezTo>
                <a:cubicBezTo>
                  <a:pt x="4255519" y="434596"/>
                  <a:pt x="4263170" y="442110"/>
                  <a:pt x="4279900" y="444500"/>
                </a:cubicBezTo>
                <a:cubicBezTo>
                  <a:pt x="4288282" y="445697"/>
                  <a:pt x="4296833" y="444500"/>
                  <a:pt x="4305300" y="44450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1718292" y="6871"/>
            <a:ext cx="6356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Superior (top-side) view of detectors around a patient:</a:t>
            </a:r>
          </a:p>
          <a:p>
            <a:r>
              <a:rPr lang="en-US" dirty="0" smtClean="0">
                <a:latin typeface="Arial"/>
                <a:cs typeface="Arial"/>
              </a:rPr>
              <a:t>(ii) Anterior stationary detectors integrated into the main unit;</a:t>
            </a:r>
          </a:p>
          <a:p>
            <a:r>
              <a:rPr lang="en-US" dirty="0" smtClean="0">
                <a:latin typeface="Arial"/>
                <a:cs typeface="Arial"/>
              </a:rPr>
              <a:t>(iii) Posterior retractable/removable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976060" y="2797463"/>
            <a:ext cx="104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Patient body</a:t>
            </a:r>
          </a:p>
          <a:p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outline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 rot="16200000">
            <a:off x="743610" y="4963331"/>
            <a:ext cx="1732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Arial"/>
                <a:cs typeface="Arial"/>
              </a:rPr>
              <a:t>Curved, racetrack</a:t>
            </a:r>
          </a:p>
          <a:p>
            <a:r>
              <a:rPr lang="en-US" sz="1200" dirty="0" smtClean="0">
                <a:solidFill>
                  <a:srgbClr val="FFFF00"/>
                </a:solidFill>
                <a:latin typeface="Arial"/>
                <a:cs typeface="Arial"/>
              </a:rPr>
              <a:t>detectors -- retractable</a:t>
            </a:r>
            <a:endParaRPr lang="en-US" sz="12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522719" y="6060522"/>
            <a:ext cx="22672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  <a:latin typeface="Arial"/>
                <a:cs typeface="Arial"/>
              </a:rPr>
              <a:t>Anterior detectors -- stationary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335171" y="1067796"/>
            <a:ext cx="1775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6600"/>
                </a:solidFill>
                <a:latin typeface="Arial"/>
                <a:cs typeface="Arial"/>
              </a:rPr>
              <a:t>Posterior detectors –</a:t>
            </a:r>
          </a:p>
          <a:p>
            <a:r>
              <a:rPr lang="en-US" sz="1200" dirty="0" smtClean="0">
                <a:solidFill>
                  <a:srgbClr val="FF6600"/>
                </a:solidFill>
                <a:latin typeface="Arial"/>
                <a:cs typeface="Arial"/>
              </a:rPr>
              <a:t>retractable, removable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06" name="Up-Down Arrow 105"/>
          <p:cNvSpPr/>
          <p:nvPr/>
        </p:nvSpPr>
        <p:spPr>
          <a:xfrm>
            <a:off x="5149850" y="1080194"/>
            <a:ext cx="450850" cy="971550"/>
          </a:xfrm>
          <a:prstGeom prst="upDownArrow">
            <a:avLst/>
          </a:prstGeom>
          <a:solidFill>
            <a:srgbClr val="FF66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90852" y="1529461"/>
            <a:ext cx="4475102" cy="367352"/>
            <a:chOff x="1682562" y="896832"/>
            <a:chExt cx="4475102" cy="367352"/>
          </a:xfrm>
          <a:solidFill>
            <a:srgbClr val="FF6600"/>
          </a:solidFill>
        </p:grpSpPr>
        <p:sp>
          <p:nvSpPr>
            <p:cNvPr id="73" name="Rectangle 72"/>
            <p:cNvSpPr/>
            <p:nvPr/>
          </p:nvSpPr>
          <p:spPr>
            <a:xfrm flipH="1">
              <a:off x="3184804" y="896832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2436858" y="896832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9800000" flipH="1">
              <a:off x="1682562" y="1023832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 rot="1800000" flipH="1">
              <a:off x="5426144" y="1036532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flipH="1">
              <a:off x="4678198" y="896832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flipH="1">
              <a:off x="3930252" y="896832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Up-Down Arrow 106"/>
          <p:cNvSpPr/>
          <p:nvPr/>
        </p:nvSpPr>
        <p:spPr>
          <a:xfrm rot="16200000">
            <a:off x="1396274" y="4190371"/>
            <a:ext cx="450850" cy="806488"/>
          </a:xfrm>
          <a:prstGeom prst="upDownArrow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Up-Down Arrow 107"/>
          <p:cNvSpPr/>
          <p:nvPr/>
        </p:nvSpPr>
        <p:spPr>
          <a:xfrm rot="16200000">
            <a:off x="7238109" y="4190372"/>
            <a:ext cx="450850" cy="806488"/>
          </a:xfrm>
          <a:prstGeom prst="upDownArrow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 descr="OsiriX_2"/>
          <p:cNvPicPr/>
          <p:nvPr/>
        </p:nvPicPr>
        <p:blipFill>
          <a:blip r:embed="rId2" cstate="print"/>
          <a:srcRect l="3232" t="25469" r="5463" b="22983"/>
          <a:stretch>
            <a:fillRect/>
          </a:stretch>
        </p:blipFill>
        <p:spPr bwMode="auto">
          <a:xfrm>
            <a:off x="2119632" y="2892570"/>
            <a:ext cx="4616133" cy="287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6711988" y="3898365"/>
            <a:ext cx="329252" cy="2227412"/>
            <a:chOff x="5932248" y="2979986"/>
            <a:chExt cx="329252" cy="2227412"/>
          </a:xfrm>
          <a:solidFill>
            <a:srgbClr val="FFFF00"/>
          </a:solidFill>
        </p:grpSpPr>
        <p:sp>
          <p:nvSpPr>
            <p:cNvPr id="55" name="Rectangle 54"/>
            <p:cNvSpPr/>
            <p:nvPr/>
          </p:nvSpPr>
          <p:spPr>
            <a:xfrm rot="16200000" flipH="1">
              <a:off x="5781914" y="3231920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16200000" flipH="1">
              <a:off x="5680314" y="3979866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 flipH="1">
              <a:off x="5680314" y="4727812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 flipH="1">
            <a:off x="2051088" y="3898365"/>
            <a:ext cx="329252" cy="2227412"/>
            <a:chOff x="5932248" y="2979986"/>
            <a:chExt cx="329252" cy="2227412"/>
          </a:xfrm>
          <a:solidFill>
            <a:srgbClr val="FFFF00"/>
          </a:solidFill>
        </p:grpSpPr>
        <p:sp>
          <p:nvSpPr>
            <p:cNvPr id="84" name="Rectangle 83"/>
            <p:cNvSpPr/>
            <p:nvPr/>
          </p:nvSpPr>
          <p:spPr>
            <a:xfrm rot="16200000" flipH="1">
              <a:off x="5781914" y="3231920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16200000" flipH="1">
              <a:off x="5680314" y="3979866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16200000" flipH="1">
              <a:off x="5680314" y="4727812"/>
              <a:ext cx="731520" cy="227652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26939" y="2450550"/>
            <a:ext cx="1757905" cy="1750752"/>
            <a:chOff x="347199" y="1557571"/>
            <a:chExt cx="1757905" cy="1750752"/>
          </a:xfrm>
        </p:grpSpPr>
        <p:sp>
          <p:nvSpPr>
            <p:cNvPr id="13" name="Arc 12"/>
            <p:cNvSpPr/>
            <p:nvPr/>
          </p:nvSpPr>
          <p:spPr>
            <a:xfrm rot="21164494">
              <a:off x="768953" y="2813023"/>
              <a:ext cx="914400" cy="495300"/>
            </a:xfrm>
            <a:prstGeom prst="arc">
              <a:avLst>
                <a:gd name="adj1" fmla="val 12237749"/>
                <a:gd name="adj2" fmla="val 2083489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Arc 92"/>
            <p:cNvSpPr/>
            <p:nvPr/>
          </p:nvSpPr>
          <p:spPr>
            <a:xfrm rot="20110916">
              <a:off x="347199" y="1557571"/>
              <a:ext cx="1757905" cy="663504"/>
            </a:xfrm>
            <a:prstGeom prst="arc">
              <a:avLst>
                <a:gd name="adj1" fmla="val 11881539"/>
                <a:gd name="adj2" fmla="val 2013718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 flipH="1">
            <a:off x="6213289" y="2450550"/>
            <a:ext cx="1757905" cy="1750752"/>
            <a:chOff x="347199" y="1557571"/>
            <a:chExt cx="1757905" cy="1750752"/>
          </a:xfrm>
        </p:grpSpPr>
        <p:sp>
          <p:nvSpPr>
            <p:cNvPr id="95" name="Arc 94"/>
            <p:cNvSpPr/>
            <p:nvPr/>
          </p:nvSpPr>
          <p:spPr>
            <a:xfrm rot="21164494">
              <a:off x="768953" y="2813023"/>
              <a:ext cx="914400" cy="495300"/>
            </a:xfrm>
            <a:prstGeom prst="arc">
              <a:avLst>
                <a:gd name="adj1" fmla="val 12237749"/>
                <a:gd name="adj2" fmla="val 2083489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Arc 95"/>
            <p:cNvSpPr/>
            <p:nvPr/>
          </p:nvSpPr>
          <p:spPr>
            <a:xfrm rot="20110916">
              <a:off x="347199" y="1557571"/>
              <a:ext cx="1757905" cy="663504"/>
            </a:xfrm>
            <a:prstGeom prst="arc">
              <a:avLst>
                <a:gd name="adj1" fmla="val 11881539"/>
                <a:gd name="adj2" fmla="val 2013718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6"/>
          <p:cNvSpPr/>
          <p:nvPr/>
        </p:nvSpPr>
        <p:spPr>
          <a:xfrm>
            <a:off x="2406650" y="3795019"/>
            <a:ext cx="2120900" cy="1911350"/>
          </a:xfrm>
          <a:custGeom>
            <a:avLst/>
            <a:gdLst>
              <a:gd name="connsiteX0" fmla="*/ 0 w 2120900"/>
              <a:gd name="connsiteY0" fmla="*/ 0 h 1911350"/>
              <a:gd name="connsiteX1" fmla="*/ 31750 w 2120900"/>
              <a:gd name="connsiteY1" fmla="*/ 57150 h 1911350"/>
              <a:gd name="connsiteX2" fmla="*/ 57150 w 2120900"/>
              <a:gd name="connsiteY2" fmla="*/ 76200 h 1911350"/>
              <a:gd name="connsiteX3" fmla="*/ 82550 w 2120900"/>
              <a:gd name="connsiteY3" fmla="*/ 114300 h 1911350"/>
              <a:gd name="connsiteX4" fmla="*/ 95250 w 2120900"/>
              <a:gd name="connsiteY4" fmla="*/ 165100 h 1911350"/>
              <a:gd name="connsiteX5" fmla="*/ 107950 w 2120900"/>
              <a:gd name="connsiteY5" fmla="*/ 184150 h 1911350"/>
              <a:gd name="connsiteX6" fmla="*/ 120650 w 2120900"/>
              <a:gd name="connsiteY6" fmla="*/ 209550 h 1911350"/>
              <a:gd name="connsiteX7" fmla="*/ 133350 w 2120900"/>
              <a:gd name="connsiteY7" fmla="*/ 285750 h 1911350"/>
              <a:gd name="connsiteX8" fmla="*/ 152400 w 2120900"/>
              <a:gd name="connsiteY8" fmla="*/ 342900 h 1911350"/>
              <a:gd name="connsiteX9" fmla="*/ 158750 w 2120900"/>
              <a:gd name="connsiteY9" fmla="*/ 361950 h 1911350"/>
              <a:gd name="connsiteX10" fmla="*/ 184150 w 2120900"/>
              <a:gd name="connsiteY10" fmla="*/ 444500 h 1911350"/>
              <a:gd name="connsiteX11" fmla="*/ 196850 w 2120900"/>
              <a:gd name="connsiteY11" fmla="*/ 463550 h 1911350"/>
              <a:gd name="connsiteX12" fmla="*/ 215900 w 2120900"/>
              <a:gd name="connsiteY12" fmla="*/ 501650 h 1911350"/>
              <a:gd name="connsiteX13" fmla="*/ 234950 w 2120900"/>
              <a:gd name="connsiteY13" fmla="*/ 552450 h 1911350"/>
              <a:gd name="connsiteX14" fmla="*/ 241300 w 2120900"/>
              <a:gd name="connsiteY14" fmla="*/ 590550 h 1911350"/>
              <a:gd name="connsiteX15" fmla="*/ 254000 w 2120900"/>
              <a:gd name="connsiteY15" fmla="*/ 635000 h 1911350"/>
              <a:gd name="connsiteX16" fmla="*/ 266700 w 2120900"/>
              <a:gd name="connsiteY16" fmla="*/ 755650 h 1911350"/>
              <a:gd name="connsiteX17" fmla="*/ 273050 w 2120900"/>
              <a:gd name="connsiteY17" fmla="*/ 939800 h 1911350"/>
              <a:gd name="connsiteX18" fmla="*/ 279400 w 2120900"/>
              <a:gd name="connsiteY18" fmla="*/ 1003300 h 1911350"/>
              <a:gd name="connsiteX19" fmla="*/ 298450 w 2120900"/>
              <a:gd name="connsiteY19" fmla="*/ 1174750 h 1911350"/>
              <a:gd name="connsiteX20" fmla="*/ 304800 w 2120900"/>
              <a:gd name="connsiteY20" fmla="*/ 1193800 h 1911350"/>
              <a:gd name="connsiteX21" fmla="*/ 311150 w 2120900"/>
              <a:gd name="connsiteY21" fmla="*/ 1219200 h 1911350"/>
              <a:gd name="connsiteX22" fmla="*/ 323850 w 2120900"/>
              <a:gd name="connsiteY22" fmla="*/ 1238250 h 1911350"/>
              <a:gd name="connsiteX23" fmla="*/ 336550 w 2120900"/>
              <a:gd name="connsiteY23" fmla="*/ 1263650 h 1911350"/>
              <a:gd name="connsiteX24" fmla="*/ 342900 w 2120900"/>
              <a:gd name="connsiteY24" fmla="*/ 1282700 h 1911350"/>
              <a:gd name="connsiteX25" fmla="*/ 361950 w 2120900"/>
              <a:gd name="connsiteY25" fmla="*/ 1308100 h 1911350"/>
              <a:gd name="connsiteX26" fmla="*/ 381000 w 2120900"/>
              <a:gd name="connsiteY26" fmla="*/ 1346200 h 1911350"/>
              <a:gd name="connsiteX27" fmla="*/ 387350 w 2120900"/>
              <a:gd name="connsiteY27" fmla="*/ 1365250 h 1911350"/>
              <a:gd name="connsiteX28" fmla="*/ 431800 w 2120900"/>
              <a:gd name="connsiteY28" fmla="*/ 1397000 h 1911350"/>
              <a:gd name="connsiteX29" fmla="*/ 457200 w 2120900"/>
              <a:gd name="connsiteY29" fmla="*/ 1435100 h 1911350"/>
              <a:gd name="connsiteX30" fmla="*/ 508000 w 2120900"/>
              <a:gd name="connsiteY30" fmla="*/ 1466850 h 1911350"/>
              <a:gd name="connsiteX31" fmla="*/ 533400 w 2120900"/>
              <a:gd name="connsiteY31" fmla="*/ 1517650 h 1911350"/>
              <a:gd name="connsiteX32" fmla="*/ 539750 w 2120900"/>
              <a:gd name="connsiteY32" fmla="*/ 1536700 h 1911350"/>
              <a:gd name="connsiteX33" fmla="*/ 546100 w 2120900"/>
              <a:gd name="connsiteY33" fmla="*/ 1562100 h 1911350"/>
              <a:gd name="connsiteX34" fmla="*/ 565150 w 2120900"/>
              <a:gd name="connsiteY34" fmla="*/ 1581150 h 1911350"/>
              <a:gd name="connsiteX35" fmla="*/ 577850 w 2120900"/>
              <a:gd name="connsiteY35" fmla="*/ 1600200 h 1911350"/>
              <a:gd name="connsiteX36" fmla="*/ 596900 w 2120900"/>
              <a:gd name="connsiteY36" fmla="*/ 1606550 h 1911350"/>
              <a:gd name="connsiteX37" fmla="*/ 615950 w 2120900"/>
              <a:gd name="connsiteY37" fmla="*/ 1619250 h 1911350"/>
              <a:gd name="connsiteX38" fmla="*/ 641350 w 2120900"/>
              <a:gd name="connsiteY38" fmla="*/ 1657350 h 1911350"/>
              <a:gd name="connsiteX39" fmla="*/ 647700 w 2120900"/>
              <a:gd name="connsiteY39" fmla="*/ 1676400 h 1911350"/>
              <a:gd name="connsiteX40" fmla="*/ 666750 w 2120900"/>
              <a:gd name="connsiteY40" fmla="*/ 1695450 h 1911350"/>
              <a:gd name="connsiteX41" fmla="*/ 692150 w 2120900"/>
              <a:gd name="connsiteY41" fmla="*/ 1739900 h 1911350"/>
              <a:gd name="connsiteX42" fmla="*/ 711200 w 2120900"/>
              <a:gd name="connsiteY42" fmla="*/ 1746250 h 1911350"/>
              <a:gd name="connsiteX43" fmla="*/ 730250 w 2120900"/>
              <a:gd name="connsiteY43" fmla="*/ 1784350 h 1911350"/>
              <a:gd name="connsiteX44" fmla="*/ 749300 w 2120900"/>
              <a:gd name="connsiteY44" fmla="*/ 1790700 h 1911350"/>
              <a:gd name="connsiteX45" fmla="*/ 762000 w 2120900"/>
              <a:gd name="connsiteY45" fmla="*/ 1809750 h 1911350"/>
              <a:gd name="connsiteX46" fmla="*/ 806450 w 2120900"/>
              <a:gd name="connsiteY46" fmla="*/ 1828800 h 1911350"/>
              <a:gd name="connsiteX47" fmla="*/ 844550 w 2120900"/>
              <a:gd name="connsiteY47" fmla="*/ 1860550 h 1911350"/>
              <a:gd name="connsiteX48" fmla="*/ 863600 w 2120900"/>
              <a:gd name="connsiteY48" fmla="*/ 1866900 h 1911350"/>
              <a:gd name="connsiteX49" fmla="*/ 889000 w 2120900"/>
              <a:gd name="connsiteY49" fmla="*/ 1879600 h 1911350"/>
              <a:gd name="connsiteX50" fmla="*/ 914400 w 2120900"/>
              <a:gd name="connsiteY50" fmla="*/ 1885950 h 1911350"/>
              <a:gd name="connsiteX51" fmla="*/ 933450 w 2120900"/>
              <a:gd name="connsiteY51" fmla="*/ 1892300 h 1911350"/>
              <a:gd name="connsiteX52" fmla="*/ 971550 w 2120900"/>
              <a:gd name="connsiteY52" fmla="*/ 1898650 h 1911350"/>
              <a:gd name="connsiteX53" fmla="*/ 1009650 w 2120900"/>
              <a:gd name="connsiteY53" fmla="*/ 1911350 h 1911350"/>
              <a:gd name="connsiteX54" fmla="*/ 1085850 w 2120900"/>
              <a:gd name="connsiteY54" fmla="*/ 1905000 h 1911350"/>
              <a:gd name="connsiteX55" fmla="*/ 1136650 w 2120900"/>
              <a:gd name="connsiteY55" fmla="*/ 1892300 h 1911350"/>
              <a:gd name="connsiteX56" fmla="*/ 1174750 w 2120900"/>
              <a:gd name="connsiteY56" fmla="*/ 1866900 h 1911350"/>
              <a:gd name="connsiteX57" fmla="*/ 1181100 w 2120900"/>
              <a:gd name="connsiteY57" fmla="*/ 1847850 h 1911350"/>
              <a:gd name="connsiteX58" fmla="*/ 1200150 w 2120900"/>
              <a:gd name="connsiteY58" fmla="*/ 1835150 h 1911350"/>
              <a:gd name="connsiteX59" fmla="*/ 1244600 w 2120900"/>
              <a:gd name="connsiteY59" fmla="*/ 1803400 h 1911350"/>
              <a:gd name="connsiteX60" fmla="*/ 1250950 w 2120900"/>
              <a:gd name="connsiteY60" fmla="*/ 1784350 h 1911350"/>
              <a:gd name="connsiteX61" fmla="*/ 1295400 w 2120900"/>
              <a:gd name="connsiteY61" fmla="*/ 1720850 h 1911350"/>
              <a:gd name="connsiteX62" fmla="*/ 1308100 w 2120900"/>
              <a:gd name="connsiteY62" fmla="*/ 1701800 h 1911350"/>
              <a:gd name="connsiteX63" fmla="*/ 1314450 w 2120900"/>
              <a:gd name="connsiteY63" fmla="*/ 1682750 h 1911350"/>
              <a:gd name="connsiteX64" fmla="*/ 1352550 w 2120900"/>
              <a:gd name="connsiteY64" fmla="*/ 1644650 h 1911350"/>
              <a:gd name="connsiteX65" fmla="*/ 1365250 w 2120900"/>
              <a:gd name="connsiteY65" fmla="*/ 1606550 h 1911350"/>
              <a:gd name="connsiteX66" fmla="*/ 1409700 w 2120900"/>
              <a:gd name="connsiteY66" fmla="*/ 1574800 h 1911350"/>
              <a:gd name="connsiteX67" fmla="*/ 1422400 w 2120900"/>
              <a:gd name="connsiteY67" fmla="*/ 1555750 h 1911350"/>
              <a:gd name="connsiteX68" fmla="*/ 1460500 w 2120900"/>
              <a:gd name="connsiteY68" fmla="*/ 1530350 h 1911350"/>
              <a:gd name="connsiteX69" fmla="*/ 1479550 w 2120900"/>
              <a:gd name="connsiteY69" fmla="*/ 1517650 h 1911350"/>
              <a:gd name="connsiteX70" fmla="*/ 1498600 w 2120900"/>
              <a:gd name="connsiteY70" fmla="*/ 1498600 h 1911350"/>
              <a:gd name="connsiteX71" fmla="*/ 1536700 w 2120900"/>
              <a:gd name="connsiteY71" fmla="*/ 1473200 h 1911350"/>
              <a:gd name="connsiteX72" fmla="*/ 1568450 w 2120900"/>
              <a:gd name="connsiteY72" fmla="*/ 1447800 h 1911350"/>
              <a:gd name="connsiteX73" fmla="*/ 1581150 w 2120900"/>
              <a:gd name="connsiteY73" fmla="*/ 1428750 h 1911350"/>
              <a:gd name="connsiteX74" fmla="*/ 1619250 w 2120900"/>
              <a:gd name="connsiteY74" fmla="*/ 1397000 h 1911350"/>
              <a:gd name="connsiteX75" fmla="*/ 1651000 w 2120900"/>
              <a:gd name="connsiteY75" fmla="*/ 1358900 h 1911350"/>
              <a:gd name="connsiteX76" fmla="*/ 1657350 w 2120900"/>
              <a:gd name="connsiteY76" fmla="*/ 1339850 h 1911350"/>
              <a:gd name="connsiteX77" fmla="*/ 1682750 w 2120900"/>
              <a:gd name="connsiteY77" fmla="*/ 1320800 h 1911350"/>
              <a:gd name="connsiteX78" fmla="*/ 1701800 w 2120900"/>
              <a:gd name="connsiteY78" fmla="*/ 1276350 h 1911350"/>
              <a:gd name="connsiteX79" fmla="*/ 1714500 w 2120900"/>
              <a:gd name="connsiteY79" fmla="*/ 1238250 h 1911350"/>
              <a:gd name="connsiteX80" fmla="*/ 1765300 w 2120900"/>
              <a:gd name="connsiteY80" fmla="*/ 1174750 h 1911350"/>
              <a:gd name="connsiteX81" fmla="*/ 1771650 w 2120900"/>
              <a:gd name="connsiteY81" fmla="*/ 1155700 h 1911350"/>
              <a:gd name="connsiteX82" fmla="*/ 1784350 w 2120900"/>
              <a:gd name="connsiteY82" fmla="*/ 1130300 h 1911350"/>
              <a:gd name="connsiteX83" fmla="*/ 1797050 w 2120900"/>
              <a:gd name="connsiteY83" fmla="*/ 1035050 h 1911350"/>
              <a:gd name="connsiteX84" fmla="*/ 1816100 w 2120900"/>
              <a:gd name="connsiteY84" fmla="*/ 806450 h 1911350"/>
              <a:gd name="connsiteX85" fmla="*/ 1828800 w 2120900"/>
              <a:gd name="connsiteY85" fmla="*/ 749300 h 1911350"/>
              <a:gd name="connsiteX86" fmla="*/ 1854200 w 2120900"/>
              <a:gd name="connsiteY86" fmla="*/ 679450 h 1911350"/>
              <a:gd name="connsiteX87" fmla="*/ 1873250 w 2120900"/>
              <a:gd name="connsiteY87" fmla="*/ 666750 h 1911350"/>
              <a:gd name="connsiteX88" fmla="*/ 1905000 w 2120900"/>
              <a:gd name="connsiteY88" fmla="*/ 635000 h 1911350"/>
              <a:gd name="connsiteX89" fmla="*/ 1936750 w 2120900"/>
              <a:gd name="connsiteY89" fmla="*/ 603250 h 1911350"/>
              <a:gd name="connsiteX90" fmla="*/ 1974850 w 2120900"/>
              <a:gd name="connsiteY90" fmla="*/ 577850 h 1911350"/>
              <a:gd name="connsiteX91" fmla="*/ 2063750 w 2120900"/>
              <a:gd name="connsiteY91" fmla="*/ 571500 h 1911350"/>
              <a:gd name="connsiteX92" fmla="*/ 2120900 w 2120900"/>
              <a:gd name="connsiteY92" fmla="*/ 565150 h 191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2120900" h="1911350">
                <a:moveTo>
                  <a:pt x="0" y="0"/>
                </a:moveTo>
                <a:cubicBezTo>
                  <a:pt x="10434" y="26086"/>
                  <a:pt x="11614" y="37014"/>
                  <a:pt x="31750" y="57150"/>
                </a:cubicBezTo>
                <a:cubicBezTo>
                  <a:pt x="39234" y="64634"/>
                  <a:pt x="50119" y="68290"/>
                  <a:pt x="57150" y="76200"/>
                </a:cubicBezTo>
                <a:cubicBezTo>
                  <a:pt x="67291" y="87608"/>
                  <a:pt x="82550" y="114300"/>
                  <a:pt x="82550" y="114300"/>
                </a:cubicBezTo>
                <a:cubicBezTo>
                  <a:pt x="84965" y="126376"/>
                  <a:pt x="88741" y="152083"/>
                  <a:pt x="95250" y="165100"/>
                </a:cubicBezTo>
                <a:cubicBezTo>
                  <a:pt x="98663" y="171926"/>
                  <a:pt x="104164" y="177524"/>
                  <a:pt x="107950" y="184150"/>
                </a:cubicBezTo>
                <a:cubicBezTo>
                  <a:pt x="112646" y="192369"/>
                  <a:pt x="116417" y="201083"/>
                  <a:pt x="120650" y="209550"/>
                </a:cubicBezTo>
                <a:cubicBezTo>
                  <a:pt x="124883" y="234950"/>
                  <a:pt x="125207" y="261321"/>
                  <a:pt x="133350" y="285750"/>
                </a:cubicBezTo>
                <a:lnTo>
                  <a:pt x="152400" y="342900"/>
                </a:lnTo>
                <a:cubicBezTo>
                  <a:pt x="154517" y="349250"/>
                  <a:pt x="156911" y="355514"/>
                  <a:pt x="158750" y="361950"/>
                </a:cubicBezTo>
                <a:cubicBezTo>
                  <a:pt x="162991" y="376793"/>
                  <a:pt x="177121" y="428684"/>
                  <a:pt x="184150" y="444500"/>
                </a:cubicBezTo>
                <a:cubicBezTo>
                  <a:pt x="187250" y="451474"/>
                  <a:pt x="193144" y="456879"/>
                  <a:pt x="196850" y="463550"/>
                </a:cubicBezTo>
                <a:cubicBezTo>
                  <a:pt x="203746" y="475962"/>
                  <a:pt x="210627" y="488467"/>
                  <a:pt x="215900" y="501650"/>
                </a:cubicBezTo>
                <a:cubicBezTo>
                  <a:pt x="250483" y="588108"/>
                  <a:pt x="190214" y="462978"/>
                  <a:pt x="234950" y="552450"/>
                </a:cubicBezTo>
                <a:cubicBezTo>
                  <a:pt x="237067" y="565150"/>
                  <a:pt x="238775" y="577925"/>
                  <a:pt x="241300" y="590550"/>
                </a:cubicBezTo>
                <a:cubicBezTo>
                  <a:pt x="245287" y="610484"/>
                  <a:pt x="247948" y="616844"/>
                  <a:pt x="254000" y="635000"/>
                </a:cubicBezTo>
                <a:cubicBezTo>
                  <a:pt x="258233" y="675217"/>
                  <a:pt x="264177" y="715290"/>
                  <a:pt x="266700" y="755650"/>
                </a:cubicBezTo>
                <a:cubicBezTo>
                  <a:pt x="270531" y="816950"/>
                  <a:pt x="269904" y="878461"/>
                  <a:pt x="273050" y="939800"/>
                </a:cubicBezTo>
                <a:cubicBezTo>
                  <a:pt x="274139" y="961044"/>
                  <a:pt x="277557" y="982108"/>
                  <a:pt x="279400" y="1003300"/>
                </a:cubicBezTo>
                <a:cubicBezTo>
                  <a:pt x="286770" y="1088058"/>
                  <a:pt x="283231" y="1088507"/>
                  <a:pt x="298450" y="1174750"/>
                </a:cubicBezTo>
                <a:cubicBezTo>
                  <a:pt x="299613" y="1181342"/>
                  <a:pt x="302961" y="1187364"/>
                  <a:pt x="304800" y="1193800"/>
                </a:cubicBezTo>
                <a:cubicBezTo>
                  <a:pt x="307198" y="1202191"/>
                  <a:pt x="307712" y="1211178"/>
                  <a:pt x="311150" y="1219200"/>
                </a:cubicBezTo>
                <a:cubicBezTo>
                  <a:pt x="314156" y="1226215"/>
                  <a:pt x="320064" y="1231624"/>
                  <a:pt x="323850" y="1238250"/>
                </a:cubicBezTo>
                <a:cubicBezTo>
                  <a:pt x="328546" y="1246469"/>
                  <a:pt x="332821" y="1254949"/>
                  <a:pt x="336550" y="1263650"/>
                </a:cubicBezTo>
                <a:cubicBezTo>
                  <a:pt x="339187" y="1269802"/>
                  <a:pt x="339579" y="1276888"/>
                  <a:pt x="342900" y="1282700"/>
                </a:cubicBezTo>
                <a:cubicBezTo>
                  <a:pt x="348151" y="1291889"/>
                  <a:pt x="355600" y="1299633"/>
                  <a:pt x="361950" y="1308100"/>
                </a:cubicBezTo>
                <a:cubicBezTo>
                  <a:pt x="377911" y="1355983"/>
                  <a:pt x="356381" y="1296961"/>
                  <a:pt x="381000" y="1346200"/>
                </a:cubicBezTo>
                <a:cubicBezTo>
                  <a:pt x="383993" y="1352187"/>
                  <a:pt x="383065" y="1360108"/>
                  <a:pt x="387350" y="1365250"/>
                </a:cubicBezTo>
                <a:cubicBezTo>
                  <a:pt x="392273" y="1371157"/>
                  <a:pt x="423113" y="1391209"/>
                  <a:pt x="431800" y="1397000"/>
                </a:cubicBezTo>
                <a:cubicBezTo>
                  <a:pt x="440267" y="1409700"/>
                  <a:pt x="444257" y="1427010"/>
                  <a:pt x="457200" y="1435100"/>
                </a:cubicBezTo>
                <a:lnTo>
                  <a:pt x="508000" y="1466850"/>
                </a:lnTo>
                <a:cubicBezTo>
                  <a:pt x="516467" y="1483783"/>
                  <a:pt x="527413" y="1499689"/>
                  <a:pt x="533400" y="1517650"/>
                </a:cubicBezTo>
                <a:cubicBezTo>
                  <a:pt x="535517" y="1524000"/>
                  <a:pt x="537911" y="1530264"/>
                  <a:pt x="539750" y="1536700"/>
                </a:cubicBezTo>
                <a:cubicBezTo>
                  <a:pt x="542148" y="1545091"/>
                  <a:pt x="541770" y="1554523"/>
                  <a:pt x="546100" y="1562100"/>
                </a:cubicBezTo>
                <a:cubicBezTo>
                  <a:pt x="550555" y="1569897"/>
                  <a:pt x="559401" y="1574251"/>
                  <a:pt x="565150" y="1581150"/>
                </a:cubicBezTo>
                <a:cubicBezTo>
                  <a:pt x="570036" y="1587013"/>
                  <a:pt x="571891" y="1595432"/>
                  <a:pt x="577850" y="1600200"/>
                </a:cubicBezTo>
                <a:cubicBezTo>
                  <a:pt x="583077" y="1604381"/>
                  <a:pt x="590913" y="1603557"/>
                  <a:pt x="596900" y="1606550"/>
                </a:cubicBezTo>
                <a:cubicBezTo>
                  <a:pt x="603726" y="1609963"/>
                  <a:pt x="609600" y="1615017"/>
                  <a:pt x="615950" y="1619250"/>
                </a:cubicBezTo>
                <a:cubicBezTo>
                  <a:pt x="624417" y="1631950"/>
                  <a:pt x="636523" y="1642870"/>
                  <a:pt x="641350" y="1657350"/>
                </a:cubicBezTo>
                <a:cubicBezTo>
                  <a:pt x="643467" y="1663700"/>
                  <a:pt x="643987" y="1670831"/>
                  <a:pt x="647700" y="1676400"/>
                </a:cubicBezTo>
                <a:cubicBezTo>
                  <a:pt x="652681" y="1683872"/>
                  <a:pt x="661530" y="1688142"/>
                  <a:pt x="666750" y="1695450"/>
                </a:cubicBezTo>
                <a:cubicBezTo>
                  <a:pt x="673000" y="1704200"/>
                  <a:pt x="682151" y="1731901"/>
                  <a:pt x="692150" y="1739900"/>
                </a:cubicBezTo>
                <a:cubicBezTo>
                  <a:pt x="697377" y="1744081"/>
                  <a:pt x="704850" y="1744133"/>
                  <a:pt x="711200" y="1746250"/>
                </a:cubicBezTo>
                <a:cubicBezTo>
                  <a:pt x="715383" y="1758799"/>
                  <a:pt x="719059" y="1775398"/>
                  <a:pt x="730250" y="1784350"/>
                </a:cubicBezTo>
                <a:cubicBezTo>
                  <a:pt x="735477" y="1788531"/>
                  <a:pt x="742950" y="1788583"/>
                  <a:pt x="749300" y="1790700"/>
                </a:cubicBezTo>
                <a:cubicBezTo>
                  <a:pt x="753533" y="1797050"/>
                  <a:pt x="756137" y="1804864"/>
                  <a:pt x="762000" y="1809750"/>
                </a:cubicBezTo>
                <a:cubicBezTo>
                  <a:pt x="781820" y="1826267"/>
                  <a:pt x="786598" y="1818874"/>
                  <a:pt x="806450" y="1828800"/>
                </a:cubicBezTo>
                <a:cubicBezTo>
                  <a:pt x="848001" y="1849575"/>
                  <a:pt x="802419" y="1832463"/>
                  <a:pt x="844550" y="1860550"/>
                </a:cubicBezTo>
                <a:cubicBezTo>
                  <a:pt x="850119" y="1864263"/>
                  <a:pt x="857448" y="1864263"/>
                  <a:pt x="863600" y="1866900"/>
                </a:cubicBezTo>
                <a:cubicBezTo>
                  <a:pt x="872301" y="1870629"/>
                  <a:pt x="880137" y="1876276"/>
                  <a:pt x="889000" y="1879600"/>
                </a:cubicBezTo>
                <a:cubicBezTo>
                  <a:pt x="897172" y="1882664"/>
                  <a:pt x="906009" y="1883552"/>
                  <a:pt x="914400" y="1885950"/>
                </a:cubicBezTo>
                <a:cubicBezTo>
                  <a:pt x="920836" y="1887789"/>
                  <a:pt x="926916" y="1890848"/>
                  <a:pt x="933450" y="1892300"/>
                </a:cubicBezTo>
                <a:cubicBezTo>
                  <a:pt x="946019" y="1895093"/>
                  <a:pt x="959059" y="1895527"/>
                  <a:pt x="971550" y="1898650"/>
                </a:cubicBezTo>
                <a:cubicBezTo>
                  <a:pt x="984537" y="1901897"/>
                  <a:pt x="996950" y="1907117"/>
                  <a:pt x="1009650" y="1911350"/>
                </a:cubicBezTo>
                <a:cubicBezTo>
                  <a:pt x="1035050" y="1909233"/>
                  <a:pt x="1060644" y="1908781"/>
                  <a:pt x="1085850" y="1905000"/>
                </a:cubicBezTo>
                <a:cubicBezTo>
                  <a:pt x="1103111" y="1902411"/>
                  <a:pt x="1136650" y="1892300"/>
                  <a:pt x="1136650" y="1892300"/>
                </a:cubicBezTo>
                <a:cubicBezTo>
                  <a:pt x="1149350" y="1883833"/>
                  <a:pt x="1169923" y="1881380"/>
                  <a:pt x="1174750" y="1866900"/>
                </a:cubicBezTo>
                <a:cubicBezTo>
                  <a:pt x="1176867" y="1860550"/>
                  <a:pt x="1176919" y="1853077"/>
                  <a:pt x="1181100" y="1847850"/>
                </a:cubicBezTo>
                <a:cubicBezTo>
                  <a:pt x="1185868" y="1841891"/>
                  <a:pt x="1194287" y="1840036"/>
                  <a:pt x="1200150" y="1835150"/>
                </a:cubicBezTo>
                <a:cubicBezTo>
                  <a:pt x="1238765" y="1802971"/>
                  <a:pt x="1197600" y="1826900"/>
                  <a:pt x="1244600" y="1803400"/>
                </a:cubicBezTo>
                <a:cubicBezTo>
                  <a:pt x="1246717" y="1797050"/>
                  <a:pt x="1247699" y="1790201"/>
                  <a:pt x="1250950" y="1784350"/>
                </a:cubicBezTo>
                <a:cubicBezTo>
                  <a:pt x="1265548" y="1758074"/>
                  <a:pt x="1278752" y="1744157"/>
                  <a:pt x="1295400" y="1720850"/>
                </a:cubicBezTo>
                <a:cubicBezTo>
                  <a:pt x="1299836" y="1714640"/>
                  <a:pt x="1304687" y="1708626"/>
                  <a:pt x="1308100" y="1701800"/>
                </a:cubicBezTo>
                <a:cubicBezTo>
                  <a:pt x="1311093" y="1695813"/>
                  <a:pt x="1310341" y="1688034"/>
                  <a:pt x="1314450" y="1682750"/>
                </a:cubicBezTo>
                <a:cubicBezTo>
                  <a:pt x="1325477" y="1668573"/>
                  <a:pt x="1352550" y="1644650"/>
                  <a:pt x="1352550" y="1644650"/>
                </a:cubicBezTo>
                <a:cubicBezTo>
                  <a:pt x="1356783" y="1631950"/>
                  <a:pt x="1354111" y="1613976"/>
                  <a:pt x="1365250" y="1606550"/>
                </a:cubicBezTo>
                <a:cubicBezTo>
                  <a:pt x="1376067" y="1599339"/>
                  <a:pt x="1401824" y="1582676"/>
                  <a:pt x="1409700" y="1574800"/>
                </a:cubicBezTo>
                <a:cubicBezTo>
                  <a:pt x="1415096" y="1569404"/>
                  <a:pt x="1416657" y="1560776"/>
                  <a:pt x="1422400" y="1555750"/>
                </a:cubicBezTo>
                <a:cubicBezTo>
                  <a:pt x="1433887" y="1545699"/>
                  <a:pt x="1447800" y="1538817"/>
                  <a:pt x="1460500" y="1530350"/>
                </a:cubicBezTo>
                <a:cubicBezTo>
                  <a:pt x="1466850" y="1526117"/>
                  <a:pt x="1474154" y="1523046"/>
                  <a:pt x="1479550" y="1517650"/>
                </a:cubicBezTo>
                <a:cubicBezTo>
                  <a:pt x="1485900" y="1511300"/>
                  <a:pt x="1491511" y="1504113"/>
                  <a:pt x="1498600" y="1498600"/>
                </a:cubicBezTo>
                <a:cubicBezTo>
                  <a:pt x="1510648" y="1489229"/>
                  <a:pt x="1536700" y="1473200"/>
                  <a:pt x="1536700" y="1473200"/>
                </a:cubicBezTo>
                <a:cubicBezTo>
                  <a:pt x="1573096" y="1418605"/>
                  <a:pt x="1524633" y="1482853"/>
                  <a:pt x="1568450" y="1447800"/>
                </a:cubicBezTo>
                <a:cubicBezTo>
                  <a:pt x="1574409" y="1443032"/>
                  <a:pt x="1576264" y="1434613"/>
                  <a:pt x="1581150" y="1428750"/>
                </a:cubicBezTo>
                <a:cubicBezTo>
                  <a:pt x="1596429" y="1410415"/>
                  <a:pt x="1600519" y="1409487"/>
                  <a:pt x="1619250" y="1397000"/>
                </a:cubicBezTo>
                <a:cubicBezTo>
                  <a:pt x="1633810" y="1353321"/>
                  <a:pt x="1612557" y="1405032"/>
                  <a:pt x="1651000" y="1358900"/>
                </a:cubicBezTo>
                <a:cubicBezTo>
                  <a:pt x="1655285" y="1353758"/>
                  <a:pt x="1653065" y="1344992"/>
                  <a:pt x="1657350" y="1339850"/>
                </a:cubicBezTo>
                <a:cubicBezTo>
                  <a:pt x="1664125" y="1331720"/>
                  <a:pt x="1674283" y="1327150"/>
                  <a:pt x="1682750" y="1320800"/>
                </a:cubicBezTo>
                <a:cubicBezTo>
                  <a:pt x="1699548" y="1253609"/>
                  <a:pt x="1676741" y="1332732"/>
                  <a:pt x="1701800" y="1276350"/>
                </a:cubicBezTo>
                <a:cubicBezTo>
                  <a:pt x="1707237" y="1264117"/>
                  <a:pt x="1707074" y="1249389"/>
                  <a:pt x="1714500" y="1238250"/>
                </a:cubicBezTo>
                <a:cubicBezTo>
                  <a:pt x="1746542" y="1190187"/>
                  <a:pt x="1729107" y="1210943"/>
                  <a:pt x="1765300" y="1174750"/>
                </a:cubicBezTo>
                <a:cubicBezTo>
                  <a:pt x="1767417" y="1168400"/>
                  <a:pt x="1769013" y="1161852"/>
                  <a:pt x="1771650" y="1155700"/>
                </a:cubicBezTo>
                <a:cubicBezTo>
                  <a:pt x="1775379" y="1146999"/>
                  <a:pt x="1781357" y="1139280"/>
                  <a:pt x="1784350" y="1130300"/>
                </a:cubicBezTo>
                <a:cubicBezTo>
                  <a:pt x="1791568" y="1108646"/>
                  <a:pt x="1796138" y="1048279"/>
                  <a:pt x="1797050" y="1035050"/>
                </a:cubicBezTo>
                <a:cubicBezTo>
                  <a:pt x="1808381" y="870755"/>
                  <a:pt x="1795927" y="961111"/>
                  <a:pt x="1816100" y="806450"/>
                </a:cubicBezTo>
                <a:cubicBezTo>
                  <a:pt x="1825631" y="733379"/>
                  <a:pt x="1817297" y="795313"/>
                  <a:pt x="1828800" y="749300"/>
                </a:cubicBezTo>
                <a:cubicBezTo>
                  <a:pt x="1834881" y="724977"/>
                  <a:pt x="1835077" y="698573"/>
                  <a:pt x="1854200" y="679450"/>
                </a:cubicBezTo>
                <a:cubicBezTo>
                  <a:pt x="1859596" y="674054"/>
                  <a:pt x="1866900" y="670983"/>
                  <a:pt x="1873250" y="666750"/>
                </a:cubicBezTo>
                <a:cubicBezTo>
                  <a:pt x="1915371" y="582509"/>
                  <a:pt x="1858283" y="681717"/>
                  <a:pt x="1905000" y="635000"/>
                </a:cubicBezTo>
                <a:cubicBezTo>
                  <a:pt x="1975824" y="564176"/>
                  <a:pt x="1869737" y="640480"/>
                  <a:pt x="1936750" y="603250"/>
                </a:cubicBezTo>
                <a:cubicBezTo>
                  <a:pt x="1950093" y="595837"/>
                  <a:pt x="1959625" y="578937"/>
                  <a:pt x="1974850" y="577850"/>
                </a:cubicBezTo>
                <a:lnTo>
                  <a:pt x="2063750" y="571500"/>
                </a:lnTo>
                <a:cubicBezTo>
                  <a:pt x="2082845" y="569840"/>
                  <a:pt x="2120900" y="565150"/>
                  <a:pt x="2120900" y="56515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514850" y="3763269"/>
            <a:ext cx="2179132" cy="1399453"/>
          </a:xfrm>
          <a:custGeom>
            <a:avLst/>
            <a:gdLst>
              <a:gd name="connsiteX0" fmla="*/ 0 w 2179132"/>
              <a:gd name="connsiteY0" fmla="*/ 603250 h 1399453"/>
              <a:gd name="connsiteX1" fmla="*/ 158750 w 2179132"/>
              <a:gd name="connsiteY1" fmla="*/ 609600 h 1399453"/>
              <a:gd name="connsiteX2" fmla="*/ 190500 w 2179132"/>
              <a:gd name="connsiteY2" fmla="*/ 622300 h 1399453"/>
              <a:gd name="connsiteX3" fmla="*/ 215900 w 2179132"/>
              <a:gd name="connsiteY3" fmla="*/ 628650 h 1399453"/>
              <a:gd name="connsiteX4" fmla="*/ 247650 w 2179132"/>
              <a:gd name="connsiteY4" fmla="*/ 660400 h 1399453"/>
              <a:gd name="connsiteX5" fmla="*/ 260350 w 2179132"/>
              <a:gd name="connsiteY5" fmla="*/ 679450 h 1399453"/>
              <a:gd name="connsiteX6" fmla="*/ 304800 w 2179132"/>
              <a:gd name="connsiteY6" fmla="*/ 698500 h 1399453"/>
              <a:gd name="connsiteX7" fmla="*/ 330200 w 2179132"/>
              <a:gd name="connsiteY7" fmla="*/ 730250 h 1399453"/>
              <a:gd name="connsiteX8" fmla="*/ 342900 w 2179132"/>
              <a:gd name="connsiteY8" fmla="*/ 749300 h 1399453"/>
              <a:gd name="connsiteX9" fmla="*/ 368300 w 2179132"/>
              <a:gd name="connsiteY9" fmla="*/ 838200 h 1399453"/>
              <a:gd name="connsiteX10" fmla="*/ 381000 w 2179132"/>
              <a:gd name="connsiteY10" fmla="*/ 876300 h 1399453"/>
              <a:gd name="connsiteX11" fmla="*/ 387350 w 2179132"/>
              <a:gd name="connsiteY11" fmla="*/ 952500 h 1399453"/>
              <a:gd name="connsiteX12" fmla="*/ 393700 w 2179132"/>
              <a:gd name="connsiteY12" fmla="*/ 971550 h 1399453"/>
              <a:gd name="connsiteX13" fmla="*/ 400050 w 2179132"/>
              <a:gd name="connsiteY13" fmla="*/ 1003300 h 1399453"/>
              <a:gd name="connsiteX14" fmla="*/ 406400 w 2179132"/>
              <a:gd name="connsiteY14" fmla="*/ 1041400 h 1399453"/>
              <a:gd name="connsiteX15" fmla="*/ 431800 w 2179132"/>
              <a:gd name="connsiteY15" fmla="*/ 1079500 h 1399453"/>
              <a:gd name="connsiteX16" fmla="*/ 444500 w 2179132"/>
              <a:gd name="connsiteY16" fmla="*/ 1098550 h 1399453"/>
              <a:gd name="connsiteX17" fmla="*/ 495300 w 2179132"/>
              <a:gd name="connsiteY17" fmla="*/ 1143000 h 1399453"/>
              <a:gd name="connsiteX18" fmla="*/ 514350 w 2179132"/>
              <a:gd name="connsiteY18" fmla="*/ 1155700 h 1399453"/>
              <a:gd name="connsiteX19" fmla="*/ 565150 w 2179132"/>
              <a:gd name="connsiteY19" fmla="*/ 1181100 h 1399453"/>
              <a:gd name="connsiteX20" fmla="*/ 584200 w 2179132"/>
              <a:gd name="connsiteY20" fmla="*/ 1200150 h 1399453"/>
              <a:gd name="connsiteX21" fmla="*/ 609600 w 2179132"/>
              <a:gd name="connsiteY21" fmla="*/ 1212850 h 1399453"/>
              <a:gd name="connsiteX22" fmla="*/ 628650 w 2179132"/>
              <a:gd name="connsiteY22" fmla="*/ 1225550 h 1399453"/>
              <a:gd name="connsiteX23" fmla="*/ 673100 w 2179132"/>
              <a:gd name="connsiteY23" fmla="*/ 1238250 h 1399453"/>
              <a:gd name="connsiteX24" fmla="*/ 730250 w 2179132"/>
              <a:gd name="connsiteY24" fmla="*/ 1263650 h 1399453"/>
              <a:gd name="connsiteX25" fmla="*/ 787400 w 2179132"/>
              <a:gd name="connsiteY25" fmla="*/ 1282700 h 1399453"/>
              <a:gd name="connsiteX26" fmla="*/ 800100 w 2179132"/>
              <a:gd name="connsiteY26" fmla="*/ 1301750 h 1399453"/>
              <a:gd name="connsiteX27" fmla="*/ 844550 w 2179132"/>
              <a:gd name="connsiteY27" fmla="*/ 1320800 h 1399453"/>
              <a:gd name="connsiteX28" fmla="*/ 869950 w 2179132"/>
              <a:gd name="connsiteY28" fmla="*/ 1339850 h 1399453"/>
              <a:gd name="connsiteX29" fmla="*/ 889000 w 2179132"/>
              <a:gd name="connsiteY29" fmla="*/ 1346200 h 1399453"/>
              <a:gd name="connsiteX30" fmla="*/ 920750 w 2179132"/>
              <a:gd name="connsiteY30" fmla="*/ 1358900 h 1399453"/>
              <a:gd name="connsiteX31" fmla="*/ 965200 w 2179132"/>
              <a:gd name="connsiteY31" fmla="*/ 1371600 h 1399453"/>
              <a:gd name="connsiteX32" fmla="*/ 1117600 w 2179132"/>
              <a:gd name="connsiteY32" fmla="*/ 1384300 h 1399453"/>
              <a:gd name="connsiteX33" fmla="*/ 1143000 w 2179132"/>
              <a:gd name="connsiteY33" fmla="*/ 1390650 h 1399453"/>
              <a:gd name="connsiteX34" fmla="*/ 1581150 w 2179132"/>
              <a:gd name="connsiteY34" fmla="*/ 1377950 h 1399453"/>
              <a:gd name="connsiteX35" fmla="*/ 1612900 w 2179132"/>
              <a:gd name="connsiteY35" fmla="*/ 1346200 h 1399453"/>
              <a:gd name="connsiteX36" fmla="*/ 1670050 w 2179132"/>
              <a:gd name="connsiteY36" fmla="*/ 1282700 h 1399453"/>
              <a:gd name="connsiteX37" fmla="*/ 1733550 w 2179132"/>
              <a:gd name="connsiteY37" fmla="*/ 1250950 h 1399453"/>
              <a:gd name="connsiteX38" fmla="*/ 1752600 w 2179132"/>
              <a:gd name="connsiteY38" fmla="*/ 1238250 h 1399453"/>
              <a:gd name="connsiteX39" fmla="*/ 1778000 w 2179132"/>
              <a:gd name="connsiteY39" fmla="*/ 1225550 h 1399453"/>
              <a:gd name="connsiteX40" fmla="*/ 1822450 w 2179132"/>
              <a:gd name="connsiteY40" fmla="*/ 1193800 h 1399453"/>
              <a:gd name="connsiteX41" fmla="*/ 1905000 w 2179132"/>
              <a:gd name="connsiteY41" fmla="*/ 1155700 h 1399453"/>
              <a:gd name="connsiteX42" fmla="*/ 1930400 w 2179132"/>
              <a:gd name="connsiteY42" fmla="*/ 1098550 h 1399453"/>
              <a:gd name="connsiteX43" fmla="*/ 1936750 w 2179132"/>
              <a:gd name="connsiteY43" fmla="*/ 1079500 h 1399453"/>
              <a:gd name="connsiteX44" fmla="*/ 1943100 w 2179132"/>
              <a:gd name="connsiteY44" fmla="*/ 1060450 h 1399453"/>
              <a:gd name="connsiteX45" fmla="*/ 1968500 w 2179132"/>
              <a:gd name="connsiteY45" fmla="*/ 1022350 h 1399453"/>
              <a:gd name="connsiteX46" fmla="*/ 1987550 w 2179132"/>
              <a:gd name="connsiteY46" fmla="*/ 965200 h 1399453"/>
              <a:gd name="connsiteX47" fmla="*/ 1993900 w 2179132"/>
              <a:gd name="connsiteY47" fmla="*/ 946150 h 1399453"/>
              <a:gd name="connsiteX48" fmla="*/ 2006600 w 2179132"/>
              <a:gd name="connsiteY48" fmla="*/ 914400 h 1399453"/>
              <a:gd name="connsiteX49" fmla="*/ 2019300 w 2179132"/>
              <a:gd name="connsiteY49" fmla="*/ 869950 h 1399453"/>
              <a:gd name="connsiteX50" fmla="*/ 2038350 w 2179132"/>
              <a:gd name="connsiteY50" fmla="*/ 838200 h 1399453"/>
              <a:gd name="connsiteX51" fmla="*/ 2051050 w 2179132"/>
              <a:gd name="connsiteY51" fmla="*/ 787400 h 1399453"/>
              <a:gd name="connsiteX52" fmla="*/ 2095500 w 2179132"/>
              <a:gd name="connsiteY52" fmla="*/ 730250 h 1399453"/>
              <a:gd name="connsiteX53" fmla="*/ 2108200 w 2179132"/>
              <a:gd name="connsiteY53" fmla="*/ 692150 h 1399453"/>
              <a:gd name="connsiteX54" fmla="*/ 2114550 w 2179132"/>
              <a:gd name="connsiteY54" fmla="*/ 666750 h 1399453"/>
              <a:gd name="connsiteX55" fmla="*/ 2146300 w 2179132"/>
              <a:gd name="connsiteY55" fmla="*/ 571500 h 1399453"/>
              <a:gd name="connsiteX56" fmla="*/ 2159000 w 2179132"/>
              <a:gd name="connsiteY56" fmla="*/ 133350 h 1399453"/>
              <a:gd name="connsiteX57" fmla="*/ 2178050 w 2179132"/>
              <a:gd name="connsiteY57" fmla="*/ 44450 h 1399453"/>
              <a:gd name="connsiteX58" fmla="*/ 2178050 w 2179132"/>
              <a:gd name="connsiteY58" fmla="*/ 0 h 139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179132" h="1399453">
                <a:moveTo>
                  <a:pt x="0" y="603250"/>
                </a:moveTo>
                <a:cubicBezTo>
                  <a:pt x="52917" y="605367"/>
                  <a:pt x="106054" y="604330"/>
                  <a:pt x="158750" y="609600"/>
                </a:cubicBezTo>
                <a:cubicBezTo>
                  <a:pt x="170092" y="610734"/>
                  <a:pt x="179686" y="618695"/>
                  <a:pt x="190500" y="622300"/>
                </a:cubicBezTo>
                <a:cubicBezTo>
                  <a:pt x="198779" y="625060"/>
                  <a:pt x="207433" y="626533"/>
                  <a:pt x="215900" y="628650"/>
                </a:cubicBezTo>
                <a:cubicBezTo>
                  <a:pt x="249767" y="679450"/>
                  <a:pt x="205317" y="618067"/>
                  <a:pt x="247650" y="660400"/>
                </a:cubicBezTo>
                <a:cubicBezTo>
                  <a:pt x="253046" y="665796"/>
                  <a:pt x="254954" y="674054"/>
                  <a:pt x="260350" y="679450"/>
                </a:cubicBezTo>
                <a:cubicBezTo>
                  <a:pt x="274968" y="694068"/>
                  <a:pt x="285369" y="693642"/>
                  <a:pt x="304800" y="698500"/>
                </a:cubicBezTo>
                <a:cubicBezTo>
                  <a:pt x="336913" y="719909"/>
                  <a:pt x="314864" y="699578"/>
                  <a:pt x="330200" y="730250"/>
                </a:cubicBezTo>
                <a:cubicBezTo>
                  <a:pt x="333613" y="737076"/>
                  <a:pt x="339800" y="742326"/>
                  <a:pt x="342900" y="749300"/>
                </a:cubicBezTo>
                <a:cubicBezTo>
                  <a:pt x="359208" y="785992"/>
                  <a:pt x="354846" y="797839"/>
                  <a:pt x="368300" y="838200"/>
                </a:cubicBezTo>
                <a:lnTo>
                  <a:pt x="381000" y="876300"/>
                </a:lnTo>
                <a:cubicBezTo>
                  <a:pt x="383117" y="901700"/>
                  <a:pt x="383981" y="927236"/>
                  <a:pt x="387350" y="952500"/>
                </a:cubicBezTo>
                <a:cubicBezTo>
                  <a:pt x="388235" y="959135"/>
                  <a:pt x="392077" y="965056"/>
                  <a:pt x="393700" y="971550"/>
                </a:cubicBezTo>
                <a:cubicBezTo>
                  <a:pt x="396318" y="982021"/>
                  <a:pt x="398119" y="992681"/>
                  <a:pt x="400050" y="1003300"/>
                </a:cubicBezTo>
                <a:cubicBezTo>
                  <a:pt x="402353" y="1015968"/>
                  <a:pt x="401448" y="1029515"/>
                  <a:pt x="406400" y="1041400"/>
                </a:cubicBezTo>
                <a:cubicBezTo>
                  <a:pt x="412271" y="1055489"/>
                  <a:pt x="423333" y="1066800"/>
                  <a:pt x="431800" y="1079500"/>
                </a:cubicBezTo>
                <a:cubicBezTo>
                  <a:pt x="436033" y="1085850"/>
                  <a:pt x="439104" y="1093154"/>
                  <a:pt x="444500" y="1098550"/>
                </a:cubicBezTo>
                <a:cubicBezTo>
                  <a:pt x="467997" y="1122047"/>
                  <a:pt x="464290" y="1119743"/>
                  <a:pt x="495300" y="1143000"/>
                </a:cubicBezTo>
                <a:cubicBezTo>
                  <a:pt x="501405" y="1147579"/>
                  <a:pt x="507650" y="1152046"/>
                  <a:pt x="514350" y="1155700"/>
                </a:cubicBezTo>
                <a:cubicBezTo>
                  <a:pt x="530970" y="1164766"/>
                  <a:pt x="551763" y="1167713"/>
                  <a:pt x="565150" y="1181100"/>
                </a:cubicBezTo>
                <a:cubicBezTo>
                  <a:pt x="571500" y="1187450"/>
                  <a:pt x="576892" y="1194930"/>
                  <a:pt x="584200" y="1200150"/>
                </a:cubicBezTo>
                <a:cubicBezTo>
                  <a:pt x="591903" y="1205652"/>
                  <a:pt x="601381" y="1208154"/>
                  <a:pt x="609600" y="1212850"/>
                </a:cubicBezTo>
                <a:cubicBezTo>
                  <a:pt x="616226" y="1216636"/>
                  <a:pt x="621824" y="1222137"/>
                  <a:pt x="628650" y="1225550"/>
                </a:cubicBezTo>
                <a:cubicBezTo>
                  <a:pt x="637760" y="1230105"/>
                  <a:pt x="664962" y="1236215"/>
                  <a:pt x="673100" y="1238250"/>
                </a:cubicBezTo>
                <a:cubicBezTo>
                  <a:pt x="720353" y="1273690"/>
                  <a:pt x="674641" y="1245114"/>
                  <a:pt x="730250" y="1263650"/>
                </a:cubicBezTo>
                <a:cubicBezTo>
                  <a:pt x="809120" y="1289940"/>
                  <a:pt x="696409" y="1264502"/>
                  <a:pt x="787400" y="1282700"/>
                </a:cubicBezTo>
                <a:cubicBezTo>
                  <a:pt x="791633" y="1289050"/>
                  <a:pt x="794704" y="1296354"/>
                  <a:pt x="800100" y="1301750"/>
                </a:cubicBezTo>
                <a:cubicBezTo>
                  <a:pt x="814718" y="1316368"/>
                  <a:pt x="825119" y="1315942"/>
                  <a:pt x="844550" y="1320800"/>
                </a:cubicBezTo>
                <a:cubicBezTo>
                  <a:pt x="853017" y="1327150"/>
                  <a:pt x="860761" y="1334599"/>
                  <a:pt x="869950" y="1339850"/>
                </a:cubicBezTo>
                <a:cubicBezTo>
                  <a:pt x="875762" y="1343171"/>
                  <a:pt x="882733" y="1343850"/>
                  <a:pt x="889000" y="1346200"/>
                </a:cubicBezTo>
                <a:cubicBezTo>
                  <a:pt x="899673" y="1350202"/>
                  <a:pt x="910077" y="1354898"/>
                  <a:pt x="920750" y="1358900"/>
                </a:cubicBezTo>
                <a:cubicBezTo>
                  <a:pt x="933551" y="1363701"/>
                  <a:pt x="952249" y="1369245"/>
                  <a:pt x="965200" y="1371600"/>
                </a:cubicBezTo>
                <a:cubicBezTo>
                  <a:pt x="1019949" y="1381554"/>
                  <a:pt x="1055841" y="1380667"/>
                  <a:pt x="1117600" y="1384300"/>
                </a:cubicBezTo>
                <a:cubicBezTo>
                  <a:pt x="1126067" y="1386417"/>
                  <a:pt x="1134273" y="1390650"/>
                  <a:pt x="1143000" y="1390650"/>
                </a:cubicBezTo>
                <a:cubicBezTo>
                  <a:pt x="1538539" y="1390650"/>
                  <a:pt x="1423904" y="1417262"/>
                  <a:pt x="1581150" y="1377950"/>
                </a:cubicBezTo>
                <a:cubicBezTo>
                  <a:pt x="1615017" y="1327150"/>
                  <a:pt x="1570567" y="1388533"/>
                  <a:pt x="1612900" y="1346200"/>
                </a:cubicBezTo>
                <a:cubicBezTo>
                  <a:pt x="1649472" y="1309628"/>
                  <a:pt x="1586572" y="1332787"/>
                  <a:pt x="1670050" y="1282700"/>
                </a:cubicBezTo>
                <a:cubicBezTo>
                  <a:pt x="1758361" y="1229714"/>
                  <a:pt x="1647131" y="1294159"/>
                  <a:pt x="1733550" y="1250950"/>
                </a:cubicBezTo>
                <a:cubicBezTo>
                  <a:pt x="1740376" y="1247537"/>
                  <a:pt x="1745974" y="1242036"/>
                  <a:pt x="1752600" y="1238250"/>
                </a:cubicBezTo>
                <a:cubicBezTo>
                  <a:pt x="1760819" y="1233554"/>
                  <a:pt x="1769973" y="1230567"/>
                  <a:pt x="1778000" y="1225550"/>
                </a:cubicBezTo>
                <a:cubicBezTo>
                  <a:pt x="1785122" y="1221099"/>
                  <a:pt x="1812177" y="1198541"/>
                  <a:pt x="1822450" y="1193800"/>
                </a:cubicBezTo>
                <a:cubicBezTo>
                  <a:pt x="1914212" y="1151448"/>
                  <a:pt x="1859893" y="1185772"/>
                  <a:pt x="1905000" y="1155700"/>
                </a:cubicBezTo>
                <a:cubicBezTo>
                  <a:pt x="1925126" y="1125511"/>
                  <a:pt x="1915287" y="1143890"/>
                  <a:pt x="1930400" y="1098550"/>
                </a:cubicBezTo>
                <a:lnTo>
                  <a:pt x="1936750" y="1079500"/>
                </a:lnTo>
                <a:cubicBezTo>
                  <a:pt x="1938867" y="1073150"/>
                  <a:pt x="1939387" y="1066019"/>
                  <a:pt x="1943100" y="1060450"/>
                </a:cubicBezTo>
                <a:cubicBezTo>
                  <a:pt x="1951567" y="1047750"/>
                  <a:pt x="1963673" y="1036830"/>
                  <a:pt x="1968500" y="1022350"/>
                </a:cubicBezTo>
                <a:lnTo>
                  <a:pt x="1987550" y="965200"/>
                </a:lnTo>
                <a:cubicBezTo>
                  <a:pt x="1989667" y="958850"/>
                  <a:pt x="1991414" y="952365"/>
                  <a:pt x="1993900" y="946150"/>
                </a:cubicBezTo>
                <a:cubicBezTo>
                  <a:pt x="1998133" y="935567"/>
                  <a:pt x="2002995" y="925214"/>
                  <a:pt x="2006600" y="914400"/>
                </a:cubicBezTo>
                <a:cubicBezTo>
                  <a:pt x="2010669" y="902193"/>
                  <a:pt x="2013185" y="882181"/>
                  <a:pt x="2019300" y="869950"/>
                </a:cubicBezTo>
                <a:cubicBezTo>
                  <a:pt x="2024820" y="858911"/>
                  <a:pt x="2032830" y="849239"/>
                  <a:pt x="2038350" y="838200"/>
                </a:cubicBezTo>
                <a:cubicBezTo>
                  <a:pt x="2065829" y="783242"/>
                  <a:pt x="2014821" y="867103"/>
                  <a:pt x="2051050" y="787400"/>
                </a:cubicBezTo>
                <a:cubicBezTo>
                  <a:pt x="2063709" y="759550"/>
                  <a:pt x="2076084" y="749666"/>
                  <a:pt x="2095500" y="730250"/>
                </a:cubicBezTo>
                <a:cubicBezTo>
                  <a:pt x="2099733" y="717550"/>
                  <a:pt x="2104953" y="705137"/>
                  <a:pt x="2108200" y="692150"/>
                </a:cubicBezTo>
                <a:cubicBezTo>
                  <a:pt x="2110317" y="683683"/>
                  <a:pt x="2111615" y="674969"/>
                  <a:pt x="2114550" y="666750"/>
                </a:cubicBezTo>
                <a:cubicBezTo>
                  <a:pt x="2147969" y="573178"/>
                  <a:pt x="2133581" y="635097"/>
                  <a:pt x="2146300" y="571500"/>
                </a:cubicBezTo>
                <a:cubicBezTo>
                  <a:pt x="2150533" y="425450"/>
                  <a:pt x="2153384" y="279353"/>
                  <a:pt x="2159000" y="133350"/>
                </a:cubicBezTo>
                <a:cubicBezTo>
                  <a:pt x="2165973" y="-47956"/>
                  <a:pt x="2158609" y="161094"/>
                  <a:pt x="2178050" y="44450"/>
                </a:cubicBezTo>
                <a:cubicBezTo>
                  <a:pt x="2180486" y="29835"/>
                  <a:pt x="2178050" y="14817"/>
                  <a:pt x="2178050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218455" y="3087756"/>
            <a:ext cx="10527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Arm position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18818" y="2754070"/>
            <a:ext cx="2181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Volume rendered Breast MRI</a:t>
            </a:r>
          </a:p>
          <a:p>
            <a:pPr algn="ctr"/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with one partial mastectomy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17" y="38621"/>
            <a:ext cx="124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FIGURE 2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815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074049" y="4872103"/>
            <a:ext cx="2348111" cy="1346876"/>
            <a:chOff x="691643" y="3678954"/>
            <a:chExt cx="2348111" cy="1346876"/>
          </a:xfrm>
        </p:grpSpPr>
        <p:sp>
          <p:nvSpPr>
            <p:cNvPr id="176" name="Rectangle 175"/>
            <p:cNvSpPr/>
            <p:nvPr/>
          </p:nvSpPr>
          <p:spPr>
            <a:xfrm>
              <a:off x="1103208" y="3678954"/>
              <a:ext cx="771377" cy="771377"/>
            </a:xfrm>
            <a:prstGeom prst="rect">
              <a:avLst/>
            </a:prstGeom>
            <a:solidFill>
              <a:srgbClr val="CCFFCC"/>
            </a:solidFill>
            <a:scene3d>
              <a:camera prst="orthographicFront">
                <a:rot lat="174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885225" y="3678954"/>
              <a:ext cx="771377" cy="771377"/>
            </a:xfrm>
            <a:prstGeom prst="rect">
              <a:avLst/>
            </a:prstGeom>
            <a:solidFill>
              <a:srgbClr val="CCFFCC"/>
            </a:solidFill>
            <a:scene3d>
              <a:camera prst="orthographicFront">
                <a:rot lat="174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91643" y="3968396"/>
              <a:ext cx="771377" cy="771377"/>
            </a:xfrm>
            <a:prstGeom prst="rect">
              <a:avLst/>
            </a:prstGeom>
            <a:solidFill>
              <a:srgbClr val="CCFFCC"/>
            </a:solidFill>
            <a:scene3d>
              <a:camera prst="orthographicFront">
                <a:rot lat="174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480010" y="3968396"/>
              <a:ext cx="771377" cy="771377"/>
            </a:xfrm>
            <a:prstGeom prst="rect">
              <a:avLst/>
            </a:prstGeom>
            <a:solidFill>
              <a:srgbClr val="CCFFCC"/>
            </a:solidFill>
            <a:scene3d>
              <a:camera prst="orthographicFront">
                <a:rot lat="174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268377" y="3968396"/>
              <a:ext cx="771377" cy="771377"/>
            </a:xfrm>
            <a:prstGeom prst="rect">
              <a:avLst/>
            </a:prstGeom>
            <a:solidFill>
              <a:srgbClr val="CCFFCC"/>
            </a:solidFill>
            <a:scene3d>
              <a:camera prst="orthographicFront">
                <a:rot lat="174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107498" y="4254453"/>
              <a:ext cx="771377" cy="771377"/>
            </a:xfrm>
            <a:prstGeom prst="rect">
              <a:avLst/>
            </a:prstGeom>
            <a:solidFill>
              <a:srgbClr val="CCFFCC"/>
            </a:solidFill>
            <a:scene3d>
              <a:camera prst="orthographicFront">
                <a:rot lat="174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889515" y="4254453"/>
              <a:ext cx="771377" cy="771377"/>
            </a:xfrm>
            <a:prstGeom prst="rect">
              <a:avLst/>
            </a:prstGeom>
            <a:solidFill>
              <a:srgbClr val="CCFFCC"/>
            </a:solidFill>
            <a:scene3d>
              <a:camera prst="orthographicFront">
                <a:rot lat="174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4444619" y="4879489"/>
            <a:ext cx="2348111" cy="1346876"/>
            <a:chOff x="691643" y="3678954"/>
            <a:chExt cx="2348111" cy="1346876"/>
          </a:xfrm>
        </p:grpSpPr>
        <p:sp>
          <p:nvSpPr>
            <p:cNvPr id="179" name="Rectangle 178"/>
            <p:cNvSpPr/>
            <p:nvPr/>
          </p:nvSpPr>
          <p:spPr>
            <a:xfrm>
              <a:off x="1103208" y="3678954"/>
              <a:ext cx="771377" cy="771377"/>
            </a:xfrm>
            <a:prstGeom prst="rect">
              <a:avLst/>
            </a:prstGeom>
            <a:solidFill>
              <a:srgbClr val="CCFFCC"/>
            </a:solidFill>
            <a:scene3d>
              <a:camera prst="orthographicFront">
                <a:rot lat="174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885225" y="3678954"/>
              <a:ext cx="771377" cy="771377"/>
            </a:xfrm>
            <a:prstGeom prst="rect">
              <a:avLst/>
            </a:prstGeom>
            <a:solidFill>
              <a:srgbClr val="CCFFCC"/>
            </a:solidFill>
            <a:scene3d>
              <a:camera prst="orthographicFront">
                <a:rot lat="174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91643" y="3968396"/>
              <a:ext cx="771377" cy="771377"/>
            </a:xfrm>
            <a:prstGeom prst="rect">
              <a:avLst/>
            </a:prstGeom>
            <a:solidFill>
              <a:srgbClr val="CCFFCC"/>
            </a:solidFill>
            <a:scene3d>
              <a:camera prst="orthographicFront">
                <a:rot lat="174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480010" y="3968396"/>
              <a:ext cx="771377" cy="771377"/>
            </a:xfrm>
            <a:prstGeom prst="rect">
              <a:avLst/>
            </a:prstGeom>
            <a:solidFill>
              <a:srgbClr val="CCFFCC"/>
            </a:solidFill>
            <a:scene3d>
              <a:camera prst="orthographicFront">
                <a:rot lat="174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268377" y="3968396"/>
              <a:ext cx="771377" cy="771377"/>
            </a:xfrm>
            <a:prstGeom prst="rect">
              <a:avLst/>
            </a:prstGeom>
            <a:solidFill>
              <a:srgbClr val="CCFFCC"/>
            </a:solidFill>
            <a:scene3d>
              <a:camera prst="orthographicFront">
                <a:rot lat="174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107498" y="4254453"/>
              <a:ext cx="771377" cy="771377"/>
            </a:xfrm>
            <a:prstGeom prst="rect">
              <a:avLst/>
            </a:prstGeom>
            <a:solidFill>
              <a:srgbClr val="CCFFCC"/>
            </a:solidFill>
            <a:scene3d>
              <a:camera prst="orthographicFront">
                <a:rot lat="174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889515" y="4254453"/>
              <a:ext cx="771377" cy="771377"/>
            </a:xfrm>
            <a:prstGeom prst="rect">
              <a:avLst/>
            </a:prstGeom>
            <a:solidFill>
              <a:srgbClr val="CCFFCC"/>
            </a:solidFill>
            <a:scene3d>
              <a:camera prst="orthographicFront">
                <a:rot lat="174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894750" y="169484"/>
            <a:ext cx="535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Posterior (top-down) view of racetrack detectors (</a:t>
            </a:r>
            <a:r>
              <a:rPr lang="en-US" dirty="0" err="1" smtClean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894750" y="5803059"/>
            <a:ext cx="5867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Hinge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18340" y="1578312"/>
            <a:ext cx="1755709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MR/PET guided biopsy</a:t>
            </a:r>
          </a:p>
          <a:p>
            <a:r>
              <a:rPr lang="en-US" sz="1200" dirty="0" smtClean="0">
                <a:latin typeface="Arial"/>
                <a:cs typeface="Arial"/>
              </a:rPr>
              <a:t>lateral access when</a:t>
            </a:r>
          </a:p>
          <a:p>
            <a:r>
              <a:rPr lang="en-US" sz="1200" dirty="0" smtClean="0">
                <a:latin typeface="Arial"/>
                <a:cs typeface="Arial"/>
              </a:rPr>
              <a:t>retracted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901411" y="6374559"/>
            <a:ext cx="16732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Patient head direction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725828" y="5787425"/>
            <a:ext cx="44181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Detectors can be: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Continuous </a:t>
            </a:r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(the continuous version of what is shown here)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,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Monolithic blocks </a:t>
            </a:r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(a single crystal read-out by position sensitive detectors)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,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Discretized array blocks </a:t>
            </a:r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(multiple crystals on a position sensitive detector)</a:t>
            </a:r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,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Arial"/>
                <a:cs typeface="Arial"/>
              </a:rPr>
              <a:t>Completely discrete </a:t>
            </a:r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(one-to-one crystal-detector)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1317" y="38621"/>
            <a:ext cx="124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FIGURE 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88788" y="3450604"/>
            <a:ext cx="771377" cy="771377"/>
          </a:xfrm>
          <a:prstGeom prst="rect">
            <a:avLst/>
          </a:prstGeom>
          <a:scene3d>
            <a:camera prst="orthographicFront">
              <a:rot lat="1800000" lon="18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504021" y="3714457"/>
            <a:ext cx="771377" cy="771377"/>
          </a:xfrm>
          <a:prstGeom prst="rect">
            <a:avLst/>
          </a:prstGeom>
          <a:scene3d>
            <a:camera prst="orthographicFront">
              <a:rot lat="1800000" lon="36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695049" y="4063327"/>
            <a:ext cx="771377" cy="771377"/>
          </a:xfrm>
          <a:prstGeom prst="rect">
            <a:avLst/>
          </a:prstGeom>
          <a:scene3d>
            <a:camera prst="orthographicFront">
              <a:rot lat="1800000" lon="54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487602" y="4425285"/>
            <a:ext cx="771377" cy="77137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7000"/>
                </a:schemeClr>
              </a:gs>
            </a:gsLst>
            <a:lin ang="16200000" scaled="0"/>
            <a:tileRect/>
          </a:gradFill>
          <a:scene3d>
            <a:camera prst="orthographicFront">
              <a:rot lat="1800000" lon="72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956354" y="4680782"/>
            <a:ext cx="771377" cy="77137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7000"/>
                </a:schemeClr>
              </a:gs>
            </a:gsLst>
            <a:lin ang="16200000" scaled="0"/>
            <a:tileRect/>
          </a:gradFill>
          <a:scene3d>
            <a:camera prst="orthographicFront">
              <a:rot lat="1800000" lon="90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H="1">
            <a:off x="2190130" y="3455868"/>
            <a:ext cx="771377" cy="771377"/>
          </a:xfrm>
          <a:prstGeom prst="rect">
            <a:avLst/>
          </a:prstGeom>
          <a:scene3d>
            <a:camera prst="orthographicFront">
              <a:rot lat="1800000" lon="198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 flipH="1">
            <a:off x="1657117" y="3722261"/>
            <a:ext cx="771377" cy="771377"/>
          </a:xfrm>
          <a:prstGeom prst="rect">
            <a:avLst/>
          </a:prstGeom>
          <a:scene3d>
            <a:camera prst="orthographicFront">
              <a:rot lat="1800000" lon="180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flipH="1">
            <a:off x="1460960" y="4087697"/>
            <a:ext cx="771377" cy="771377"/>
          </a:xfrm>
          <a:prstGeom prst="rect">
            <a:avLst/>
          </a:prstGeom>
          <a:scene3d>
            <a:camera prst="orthographicFront">
              <a:rot lat="1800000" lon="162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flipH="1">
            <a:off x="1645596" y="4430549"/>
            <a:ext cx="771377" cy="77137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80000"/>
                </a:schemeClr>
              </a:gs>
            </a:gsLst>
            <a:lin ang="16200000" scaled="0"/>
            <a:tileRect/>
          </a:gradFill>
          <a:scene3d>
            <a:camera prst="orthographicFront">
              <a:rot lat="1800000" lon="144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flipH="1">
            <a:off x="2166684" y="4686046"/>
            <a:ext cx="771377" cy="77137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80000"/>
                </a:schemeClr>
              </a:gs>
            </a:gsLst>
            <a:lin ang="16200000" scaled="0"/>
            <a:tileRect/>
          </a:gradFill>
          <a:scene3d>
            <a:camera prst="orthographicFront">
              <a:rot lat="1800000" lon="126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989818" y="2751446"/>
            <a:ext cx="771377" cy="771377"/>
          </a:xfrm>
          <a:prstGeom prst="rect">
            <a:avLst/>
          </a:prstGeom>
          <a:scene3d>
            <a:camera prst="orthographicFront">
              <a:rot lat="1800000" lon="18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505051" y="3015299"/>
            <a:ext cx="771377" cy="771377"/>
          </a:xfrm>
          <a:prstGeom prst="rect">
            <a:avLst/>
          </a:prstGeom>
          <a:scene3d>
            <a:camera prst="orthographicFront">
              <a:rot lat="1800000" lon="36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696079" y="3364169"/>
            <a:ext cx="771377" cy="771377"/>
          </a:xfrm>
          <a:prstGeom prst="rect">
            <a:avLst/>
          </a:prstGeom>
          <a:scene3d>
            <a:camera prst="orthographicFront">
              <a:rot lat="1800000" lon="54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488632" y="3726127"/>
            <a:ext cx="771377" cy="77137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7000"/>
                </a:schemeClr>
              </a:gs>
            </a:gsLst>
            <a:lin ang="16200000" scaled="0"/>
            <a:tileRect/>
          </a:gradFill>
          <a:scene3d>
            <a:camera prst="orthographicFront">
              <a:rot lat="1800000" lon="72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957384" y="3981624"/>
            <a:ext cx="771377" cy="77137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7000"/>
                </a:schemeClr>
              </a:gs>
            </a:gsLst>
            <a:lin ang="16200000" scaled="0"/>
            <a:tileRect/>
          </a:gradFill>
          <a:scene3d>
            <a:camera prst="orthographicFront">
              <a:rot lat="1800000" lon="90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flipH="1">
            <a:off x="2191160" y="2756710"/>
            <a:ext cx="771377" cy="771377"/>
          </a:xfrm>
          <a:prstGeom prst="rect">
            <a:avLst/>
          </a:prstGeom>
          <a:scene3d>
            <a:camera prst="orthographicFront">
              <a:rot lat="1800000" lon="198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flipH="1">
            <a:off x="1658147" y="3023103"/>
            <a:ext cx="771377" cy="771377"/>
          </a:xfrm>
          <a:prstGeom prst="rect">
            <a:avLst/>
          </a:prstGeom>
          <a:scene3d>
            <a:camera prst="orthographicFront">
              <a:rot lat="1800000" lon="180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flipH="1">
            <a:off x="1461990" y="3388539"/>
            <a:ext cx="771377" cy="771377"/>
          </a:xfrm>
          <a:prstGeom prst="rect">
            <a:avLst/>
          </a:prstGeom>
          <a:scene3d>
            <a:camera prst="orthographicFront">
              <a:rot lat="1800000" lon="162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flipH="1">
            <a:off x="1646626" y="3731391"/>
            <a:ext cx="771377" cy="77137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80000"/>
                </a:schemeClr>
              </a:gs>
            </a:gsLst>
            <a:lin ang="16200000" scaled="0"/>
            <a:tileRect/>
          </a:gradFill>
          <a:scene3d>
            <a:camera prst="orthographicFront">
              <a:rot lat="1800000" lon="144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 flipH="1">
            <a:off x="2167714" y="3986888"/>
            <a:ext cx="771377" cy="77137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80000"/>
                </a:schemeClr>
              </a:gs>
            </a:gsLst>
            <a:lin ang="16200000" scaled="0"/>
            <a:tileRect/>
          </a:gradFill>
          <a:scene3d>
            <a:camera prst="orthographicFront">
              <a:rot lat="1800000" lon="126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990848" y="2052288"/>
            <a:ext cx="771377" cy="771377"/>
          </a:xfrm>
          <a:prstGeom prst="rect">
            <a:avLst/>
          </a:prstGeom>
          <a:scene3d>
            <a:camera prst="orthographicFront">
              <a:rot lat="1800000" lon="18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506081" y="2316141"/>
            <a:ext cx="771377" cy="771377"/>
          </a:xfrm>
          <a:prstGeom prst="rect">
            <a:avLst/>
          </a:prstGeom>
          <a:scene3d>
            <a:camera prst="orthographicFront">
              <a:rot lat="1800000" lon="36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697109" y="2665011"/>
            <a:ext cx="771377" cy="771377"/>
          </a:xfrm>
          <a:prstGeom prst="rect">
            <a:avLst/>
          </a:prstGeom>
          <a:scene3d>
            <a:camera prst="orthographicFront">
              <a:rot lat="1800000" lon="54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489662" y="3026969"/>
            <a:ext cx="771377" cy="77137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7000"/>
                </a:schemeClr>
              </a:gs>
            </a:gsLst>
            <a:lin ang="16200000" scaled="0"/>
            <a:tileRect/>
          </a:gradFill>
          <a:scene3d>
            <a:camera prst="orthographicFront">
              <a:rot lat="1800000" lon="72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958414" y="3282466"/>
            <a:ext cx="771377" cy="77137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77000"/>
                </a:schemeClr>
              </a:gs>
            </a:gsLst>
            <a:lin ang="16200000" scaled="0"/>
            <a:tileRect/>
          </a:gradFill>
          <a:scene3d>
            <a:camera prst="orthographicFront">
              <a:rot lat="1800000" lon="90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 flipH="1">
            <a:off x="2192190" y="2057552"/>
            <a:ext cx="771377" cy="771377"/>
          </a:xfrm>
          <a:prstGeom prst="rect">
            <a:avLst/>
          </a:prstGeom>
          <a:scene3d>
            <a:camera prst="orthographicFront">
              <a:rot lat="1800000" lon="198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 flipH="1">
            <a:off x="1659177" y="2323945"/>
            <a:ext cx="771377" cy="771377"/>
          </a:xfrm>
          <a:prstGeom prst="rect">
            <a:avLst/>
          </a:prstGeom>
          <a:scene3d>
            <a:camera prst="orthographicFront">
              <a:rot lat="1800000" lon="180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 flipH="1">
            <a:off x="1463020" y="2689381"/>
            <a:ext cx="771377" cy="771377"/>
          </a:xfrm>
          <a:prstGeom prst="rect">
            <a:avLst/>
          </a:prstGeom>
          <a:scene3d>
            <a:camera prst="orthographicFront">
              <a:rot lat="1800000" lon="162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 flipH="1">
            <a:off x="1647656" y="3032233"/>
            <a:ext cx="771377" cy="77137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80000"/>
                </a:schemeClr>
              </a:gs>
            </a:gsLst>
            <a:lin ang="16200000" scaled="0"/>
            <a:tileRect/>
          </a:gradFill>
          <a:scene3d>
            <a:camera prst="orthographicFront">
              <a:rot lat="1800000" lon="144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flipH="1">
            <a:off x="2168744" y="3287730"/>
            <a:ext cx="771377" cy="77137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8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80000"/>
                </a:schemeClr>
              </a:gs>
            </a:gsLst>
            <a:lin ang="16200000" scaled="0"/>
            <a:tileRect/>
          </a:gradFill>
          <a:scene3d>
            <a:camera prst="orthographicFront">
              <a:rot lat="1800000" lon="1260000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9534" y="1964867"/>
            <a:ext cx="3146588" cy="2147619"/>
            <a:chOff x="2899534" y="1964867"/>
            <a:chExt cx="3146588" cy="2147619"/>
          </a:xfrm>
        </p:grpSpPr>
        <p:sp>
          <p:nvSpPr>
            <p:cNvPr id="149" name="Rectangle 148"/>
            <p:cNvSpPr/>
            <p:nvPr/>
          </p:nvSpPr>
          <p:spPr>
            <a:xfrm>
              <a:off x="3778191" y="2399460"/>
              <a:ext cx="15876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/>
                  <a:cs typeface="Arial"/>
                </a:rPr>
                <a:t>Patient feet direction</a:t>
              </a:r>
              <a:endParaRPr lang="en-US" sz="1200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74745" y="3341109"/>
              <a:ext cx="771377" cy="771377"/>
            </a:xfrm>
            <a:prstGeom prst="rect">
              <a:avLst/>
            </a:prstGeom>
            <a:solidFill>
              <a:srgbClr val="FF6600"/>
            </a:solidFill>
            <a:scene3d>
              <a:camera prst="orthographicFront">
                <a:rot lat="18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483008" y="3341109"/>
              <a:ext cx="771377" cy="771377"/>
            </a:xfrm>
            <a:prstGeom prst="rect">
              <a:avLst/>
            </a:prstGeom>
            <a:solidFill>
              <a:srgbClr val="FF6600"/>
            </a:solidFill>
            <a:scene3d>
              <a:camera prst="orthographicFront">
                <a:rot lat="18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691271" y="3341109"/>
              <a:ext cx="771377" cy="771377"/>
            </a:xfrm>
            <a:prstGeom prst="rect">
              <a:avLst/>
            </a:prstGeom>
            <a:solidFill>
              <a:srgbClr val="FF6600"/>
            </a:solidFill>
            <a:scene3d>
              <a:camera prst="orthographicFront">
                <a:rot lat="18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99534" y="3341109"/>
              <a:ext cx="771377" cy="771377"/>
            </a:xfrm>
            <a:prstGeom prst="rect">
              <a:avLst/>
            </a:prstGeom>
            <a:solidFill>
              <a:srgbClr val="FF6600"/>
            </a:solidFill>
            <a:scene3d>
              <a:camera prst="orthographicFront">
                <a:rot lat="18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274745" y="2649322"/>
              <a:ext cx="771377" cy="771377"/>
            </a:xfrm>
            <a:prstGeom prst="rect">
              <a:avLst/>
            </a:prstGeom>
            <a:solidFill>
              <a:srgbClr val="FF6600"/>
            </a:solidFill>
            <a:scene3d>
              <a:camera prst="orthographicFront">
                <a:rot lat="18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483008" y="2649322"/>
              <a:ext cx="771377" cy="771377"/>
            </a:xfrm>
            <a:prstGeom prst="rect">
              <a:avLst/>
            </a:prstGeom>
            <a:solidFill>
              <a:srgbClr val="FF6600"/>
            </a:solidFill>
            <a:scene3d>
              <a:camera prst="orthographicFront">
                <a:rot lat="18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691271" y="2649322"/>
              <a:ext cx="771377" cy="771377"/>
            </a:xfrm>
            <a:prstGeom prst="rect">
              <a:avLst/>
            </a:prstGeom>
            <a:solidFill>
              <a:srgbClr val="FF6600"/>
            </a:solidFill>
            <a:scene3d>
              <a:camera prst="orthographicFront">
                <a:rot lat="18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899534" y="2649322"/>
              <a:ext cx="771377" cy="771377"/>
            </a:xfrm>
            <a:prstGeom prst="rect">
              <a:avLst/>
            </a:prstGeom>
            <a:solidFill>
              <a:srgbClr val="FF6600"/>
            </a:solidFill>
            <a:scene3d>
              <a:camera prst="orthographicFront">
                <a:rot lat="18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5274745" y="1964867"/>
              <a:ext cx="771377" cy="771377"/>
            </a:xfrm>
            <a:prstGeom prst="rect">
              <a:avLst/>
            </a:prstGeom>
            <a:solidFill>
              <a:srgbClr val="FF6600"/>
            </a:solidFill>
            <a:scene3d>
              <a:camera prst="orthographicFront">
                <a:rot lat="18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483008" y="1964867"/>
              <a:ext cx="771377" cy="771377"/>
            </a:xfrm>
            <a:prstGeom prst="rect">
              <a:avLst/>
            </a:prstGeom>
            <a:solidFill>
              <a:srgbClr val="FF6600"/>
            </a:solidFill>
            <a:scene3d>
              <a:camera prst="orthographicFront">
                <a:rot lat="18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91271" y="1964867"/>
              <a:ext cx="771377" cy="771377"/>
            </a:xfrm>
            <a:prstGeom prst="rect">
              <a:avLst/>
            </a:prstGeom>
            <a:solidFill>
              <a:srgbClr val="FF6600"/>
            </a:solidFill>
            <a:scene3d>
              <a:camera prst="orthographicFront">
                <a:rot lat="18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899534" y="1964867"/>
              <a:ext cx="771377" cy="771377"/>
            </a:xfrm>
            <a:prstGeom prst="rect">
              <a:avLst/>
            </a:prstGeom>
            <a:solidFill>
              <a:srgbClr val="FF6600"/>
            </a:solidFill>
            <a:scene3d>
              <a:camera prst="orthographicFront">
                <a:rot lat="1800000" lon="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79174" y="3397922"/>
            <a:ext cx="3146588" cy="2147619"/>
            <a:chOff x="2879174" y="3397922"/>
            <a:chExt cx="3146588" cy="2147619"/>
          </a:xfrm>
        </p:grpSpPr>
        <p:sp>
          <p:nvSpPr>
            <p:cNvPr id="69" name="Rectangle 68"/>
            <p:cNvSpPr/>
            <p:nvPr/>
          </p:nvSpPr>
          <p:spPr>
            <a:xfrm>
              <a:off x="5254385" y="4774164"/>
              <a:ext cx="771377" cy="771377"/>
            </a:xfrm>
            <a:prstGeom prst="rect">
              <a:avLst/>
            </a:prstGeom>
            <a:solidFill>
              <a:srgbClr val="FF6600">
                <a:alpha val="74000"/>
              </a:srgbClr>
            </a:solidFill>
            <a:scene3d>
              <a:camera prst="orthographicFront">
                <a:rot lat="1800000" lon="1080000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462648" y="4774164"/>
              <a:ext cx="771377" cy="771377"/>
            </a:xfrm>
            <a:prstGeom prst="rect">
              <a:avLst/>
            </a:prstGeom>
            <a:solidFill>
              <a:srgbClr val="FF6600">
                <a:alpha val="74000"/>
              </a:srgbClr>
            </a:solidFill>
            <a:scene3d>
              <a:camera prst="orthographicFront">
                <a:rot lat="1800000" lon="1080000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70911" y="4774164"/>
              <a:ext cx="771377" cy="771377"/>
            </a:xfrm>
            <a:prstGeom prst="rect">
              <a:avLst/>
            </a:prstGeom>
            <a:solidFill>
              <a:srgbClr val="FF6600">
                <a:alpha val="74000"/>
              </a:srgbClr>
            </a:solidFill>
            <a:scene3d>
              <a:camera prst="orthographicFront">
                <a:rot lat="1800000" lon="1080000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879174" y="4774164"/>
              <a:ext cx="771377" cy="771377"/>
            </a:xfrm>
            <a:prstGeom prst="rect">
              <a:avLst/>
            </a:prstGeom>
            <a:solidFill>
              <a:srgbClr val="FF6600">
                <a:alpha val="74000"/>
              </a:srgbClr>
            </a:solidFill>
            <a:scene3d>
              <a:camera prst="orthographicFront">
                <a:rot lat="1800000" lon="1080000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254385" y="4082377"/>
              <a:ext cx="771377" cy="771377"/>
            </a:xfrm>
            <a:prstGeom prst="rect">
              <a:avLst/>
            </a:prstGeom>
            <a:solidFill>
              <a:srgbClr val="FF6600">
                <a:alpha val="74000"/>
              </a:srgbClr>
            </a:solidFill>
            <a:scene3d>
              <a:camera prst="orthographicFront">
                <a:rot lat="1800000" lon="1080000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4462648" y="4082377"/>
              <a:ext cx="771377" cy="771377"/>
            </a:xfrm>
            <a:prstGeom prst="rect">
              <a:avLst/>
            </a:prstGeom>
            <a:solidFill>
              <a:srgbClr val="FF6600">
                <a:alpha val="74000"/>
              </a:srgbClr>
            </a:solidFill>
            <a:scene3d>
              <a:camera prst="orthographicFront">
                <a:rot lat="1800000" lon="1080000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670911" y="4082377"/>
              <a:ext cx="771377" cy="771377"/>
            </a:xfrm>
            <a:prstGeom prst="rect">
              <a:avLst/>
            </a:prstGeom>
            <a:solidFill>
              <a:srgbClr val="FF6600">
                <a:alpha val="74000"/>
              </a:srgbClr>
            </a:solidFill>
            <a:scene3d>
              <a:camera prst="orthographicFront">
                <a:rot lat="1800000" lon="1080000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879174" y="4082377"/>
              <a:ext cx="771377" cy="771377"/>
            </a:xfrm>
            <a:prstGeom prst="rect">
              <a:avLst/>
            </a:prstGeom>
            <a:solidFill>
              <a:srgbClr val="FF6600">
                <a:alpha val="74000"/>
              </a:srgbClr>
            </a:solidFill>
            <a:scene3d>
              <a:camera prst="orthographicFront">
                <a:rot lat="1800000" lon="1080000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5254385" y="3397922"/>
              <a:ext cx="771377" cy="771377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scene3d>
              <a:camera prst="orthographicFront">
                <a:rot lat="1800000" lon="1080000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462648" y="3397922"/>
              <a:ext cx="771377" cy="771377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scene3d>
              <a:camera prst="orthographicFront">
                <a:rot lat="1800000" lon="1080000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670911" y="3397922"/>
              <a:ext cx="771377" cy="771377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scene3d>
              <a:camera prst="orthographicFront">
                <a:rot lat="1800000" lon="1080000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879174" y="3397922"/>
              <a:ext cx="771377" cy="771377"/>
            </a:xfrm>
            <a:prstGeom prst="rect">
              <a:avLst/>
            </a:prstGeom>
            <a:solidFill>
              <a:srgbClr val="FF6600">
                <a:alpha val="80000"/>
              </a:srgbClr>
            </a:solidFill>
            <a:scene3d>
              <a:camera prst="orthographicFront">
                <a:rot lat="1800000" lon="10800000" rev="0"/>
              </a:camera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</p:grpSp>
      <p:sp>
        <p:nvSpPr>
          <p:cNvPr id="186" name="Rectangle 185"/>
          <p:cNvSpPr/>
          <p:nvPr/>
        </p:nvSpPr>
        <p:spPr>
          <a:xfrm>
            <a:off x="2128157" y="806935"/>
            <a:ext cx="771377" cy="771377"/>
          </a:xfrm>
          <a:prstGeom prst="rect">
            <a:avLst/>
          </a:prstGeom>
          <a:solidFill>
            <a:srgbClr val="CCFFCC"/>
          </a:solidFill>
          <a:scene3d>
            <a:camera prst="orthographicFront">
              <a:rot lat="6000000" lon="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187" name="Rectangle 186"/>
          <p:cNvSpPr>
            <a:spLocks noChangeAspect="1"/>
          </p:cNvSpPr>
          <p:nvPr/>
        </p:nvSpPr>
        <p:spPr>
          <a:xfrm>
            <a:off x="3133813" y="1061065"/>
            <a:ext cx="521208" cy="521208"/>
          </a:xfrm>
          <a:prstGeom prst="rect">
            <a:avLst/>
          </a:prstGeom>
          <a:solidFill>
            <a:srgbClr val="CCFFCC"/>
          </a:solidFill>
          <a:scene3d>
            <a:camera prst="perspectiveFront" fov="6000000">
              <a:rot lat="6000000" lon="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188" name="Rectangle 187"/>
          <p:cNvSpPr>
            <a:spLocks noChangeAspect="1"/>
          </p:cNvSpPr>
          <p:nvPr/>
        </p:nvSpPr>
        <p:spPr>
          <a:xfrm>
            <a:off x="3097831" y="1132415"/>
            <a:ext cx="585216" cy="585216"/>
          </a:xfrm>
          <a:prstGeom prst="rect">
            <a:avLst/>
          </a:prstGeom>
          <a:solidFill>
            <a:srgbClr val="CCFFCC"/>
          </a:solidFill>
          <a:scene3d>
            <a:camera prst="perspectiveFront" fov="6000000">
              <a:rot lat="6000000" lon="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189" name="Rectangle 188"/>
          <p:cNvSpPr>
            <a:spLocks noChangeAspect="1"/>
          </p:cNvSpPr>
          <p:nvPr/>
        </p:nvSpPr>
        <p:spPr>
          <a:xfrm>
            <a:off x="3059731" y="1208615"/>
            <a:ext cx="667512" cy="667512"/>
          </a:xfrm>
          <a:prstGeom prst="rect">
            <a:avLst/>
          </a:prstGeom>
          <a:solidFill>
            <a:srgbClr val="CCFFCC"/>
          </a:solidFill>
          <a:scene3d>
            <a:camera prst="perspectiveFront" fov="6000000">
              <a:rot lat="6000000" lon="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011047" y="1388922"/>
            <a:ext cx="771377" cy="771377"/>
          </a:xfrm>
          <a:prstGeom prst="rect">
            <a:avLst/>
          </a:prstGeom>
          <a:solidFill>
            <a:srgbClr val="CCFFCC"/>
          </a:solidFill>
          <a:scene3d>
            <a:camera prst="perspectiveFront" fov="6000000">
              <a:rot lat="7200000" lon="0" rev="0"/>
            </a:camera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8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278</Words>
  <Application>Microsoft Macintosh PowerPoint</Application>
  <PresentationFormat>On-screen Show (4:3)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Manager/>
  <Company>Duke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PET/MR Invention Disclosure</dc:title>
  <dc:subject/>
  <dc:creator>Martin Tornai</dc:creator>
  <cp:keywords/>
  <dc:description/>
  <cp:lastModifiedBy>Martin Tornai</cp:lastModifiedBy>
  <cp:revision>29</cp:revision>
  <dcterms:created xsi:type="dcterms:W3CDTF">2015-12-07T16:06:54Z</dcterms:created>
  <dcterms:modified xsi:type="dcterms:W3CDTF">2016-12-21T18:50:05Z</dcterms:modified>
  <cp:category/>
</cp:coreProperties>
</file>