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05" autoAdjust="0"/>
  </p:normalViewPr>
  <p:slideViewPr>
    <p:cSldViewPr snapToGrid="0" snapToObjects="1">
      <p:cViewPr varScale="1">
        <p:scale>
          <a:sx n="203" d="100"/>
          <a:sy n="203" d="100"/>
        </p:scale>
        <p:origin x="-4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F6E6FA-D0CA-5144-8D0A-867311A1D2FA}"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40463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6E6FA-D0CA-5144-8D0A-867311A1D2FA}"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366186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6E6FA-D0CA-5144-8D0A-867311A1D2FA}"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9130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6E6FA-D0CA-5144-8D0A-867311A1D2FA}"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206143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6E6FA-D0CA-5144-8D0A-867311A1D2FA}" type="datetimeFigureOut">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234707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F6E6FA-D0CA-5144-8D0A-867311A1D2FA}" type="datetimeFigureOut">
              <a:rPr lang="en-US" smtClean="0"/>
              <a:t>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301262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F6E6FA-D0CA-5144-8D0A-867311A1D2FA}" type="datetimeFigureOut">
              <a:rPr lang="en-US" smtClean="0"/>
              <a:t>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46485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F6E6FA-D0CA-5144-8D0A-867311A1D2FA}" type="datetimeFigureOut">
              <a:rPr lang="en-US" smtClean="0"/>
              <a:t>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195242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6E6FA-D0CA-5144-8D0A-867311A1D2FA}" type="datetimeFigureOut">
              <a:rPr lang="en-US" smtClean="0"/>
              <a:t>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251338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6E6FA-D0CA-5144-8D0A-867311A1D2FA}" type="datetimeFigureOut">
              <a:rPr lang="en-US" smtClean="0"/>
              <a:t>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394671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6E6FA-D0CA-5144-8D0A-867311A1D2FA}" type="datetimeFigureOut">
              <a:rPr lang="en-US" smtClean="0"/>
              <a:t>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1B96F-48EE-6E4D-BA40-59E0A92037DA}" type="slidenum">
              <a:rPr lang="en-US" smtClean="0"/>
              <a:t>‹#›</a:t>
            </a:fld>
            <a:endParaRPr lang="en-US"/>
          </a:p>
        </p:txBody>
      </p:sp>
    </p:spTree>
    <p:extLst>
      <p:ext uri="{BB962C8B-B14F-4D97-AF65-F5344CB8AC3E}">
        <p14:creationId xmlns:p14="http://schemas.microsoft.com/office/powerpoint/2010/main" val="30062504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6E6FA-D0CA-5144-8D0A-867311A1D2FA}" type="datetimeFigureOut">
              <a:rPr lang="en-US" smtClean="0"/>
              <a:t>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1B96F-48EE-6E4D-BA40-59E0A92037DA}" type="slidenum">
              <a:rPr lang="en-US" smtClean="0"/>
              <a:t>‹#›</a:t>
            </a:fld>
            <a:endParaRPr lang="en-US"/>
          </a:p>
        </p:txBody>
      </p:sp>
    </p:spTree>
    <p:extLst>
      <p:ext uri="{BB962C8B-B14F-4D97-AF65-F5344CB8AC3E}">
        <p14:creationId xmlns:p14="http://schemas.microsoft.com/office/powerpoint/2010/main" val="4196541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Oval 231"/>
          <p:cNvSpPr/>
          <p:nvPr/>
        </p:nvSpPr>
        <p:spPr>
          <a:xfrm>
            <a:off x="7559151" y="883601"/>
            <a:ext cx="785337" cy="565984"/>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Oval 232"/>
          <p:cNvSpPr/>
          <p:nvPr/>
        </p:nvSpPr>
        <p:spPr>
          <a:xfrm>
            <a:off x="4661307" y="840210"/>
            <a:ext cx="785337" cy="565984"/>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9" name="Group 178"/>
          <p:cNvGrpSpPr/>
          <p:nvPr/>
        </p:nvGrpSpPr>
        <p:grpSpPr>
          <a:xfrm>
            <a:off x="867649" y="1933796"/>
            <a:ext cx="2841383" cy="555342"/>
            <a:chOff x="4636959" y="5422030"/>
            <a:chExt cx="2841383" cy="437051"/>
          </a:xfrm>
        </p:grpSpPr>
        <p:sp>
          <p:nvSpPr>
            <p:cNvPr id="180" name="Rectangle 179"/>
            <p:cNvSpPr/>
            <p:nvPr/>
          </p:nvSpPr>
          <p:spPr>
            <a:xfrm>
              <a:off x="4840544" y="5422030"/>
              <a:ext cx="2438091" cy="437051"/>
            </a:xfrm>
            <a:prstGeom prst="rect">
              <a:avLst/>
            </a:prstGeom>
            <a:gradFill flip="none" rotWithShape="1">
              <a:gsLst>
                <a:gs pos="0">
                  <a:schemeClr val="accent1">
                    <a:tint val="100000"/>
                    <a:shade val="100000"/>
                    <a:satMod val="130000"/>
                    <a:alpha val="32000"/>
                  </a:schemeClr>
                </a:gs>
                <a:gs pos="100000">
                  <a:schemeClr val="accent1">
                    <a:tint val="50000"/>
                    <a:shade val="100000"/>
                    <a:satMod val="3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636959"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7274402"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3" name="Group 182"/>
          <p:cNvGrpSpPr/>
          <p:nvPr/>
        </p:nvGrpSpPr>
        <p:grpSpPr>
          <a:xfrm>
            <a:off x="867693" y="2507045"/>
            <a:ext cx="2841383" cy="555342"/>
            <a:chOff x="4636959" y="5422030"/>
            <a:chExt cx="2841383" cy="437051"/>
          </a:xfrm>
        </p:grpSpPr>
        <p:sp>
          <p:nvSpPr>
            <p:cNvPr id="184" name="Rectangle 183"/>
            <p:cNvSpPr/>
            <p:nvPr/>
          </p:nvSpPr>
          <p:spPr>
            <a:xfrm>
              <a:off x="4840544" y="5422030"/>
              <a:ext cx="2438091" cy="437051"/>
            </a:xfrm>
            <a:prstGeom prst="rect">
              <a:avLst/>
            </a:prstGeom>
            <a:gradFill flip="none" rotWithShape="1">
              <a:gsLst>
                <a:gs pos="0">
                  <a:schemeClr val="accent1">
                    <a:tint val="100000"/>
                    <a:shade val="100000"/>
                    <a:satMod val="130000"/>
                    <a:alpha val="32000"/>
                  </a:schemeClr>
                </a:gs>
                <a:gs pos="100000">
                  <a:schemeClr val="accent1">
                    <a:tint val="50000"/>
                    <a:shade val="100000"/>
                    <a:satMod val="3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636959"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7274402"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1356766" y="2042005"/>
            <a:ext cx="1863328" cy="885871"/>
            <a:chOff x="1566682" y="1681860"/>
            <a:chExt cx="1863328" cy="885871"/>
          </a:xfrm>
        </p:grpSpPr>
        <p:sp>
          <p:nvSpPr>
            <p:cNvPr id="8" name="Oval 7"/>
            <p:cNvSpPr/>
            <p:nvPr/>
          </p:nvSpPr>
          <p:spPr>
            <a:xfrm>
              <a:off x="1566682" y="1681860"/>
              <a:ext cx="885871" cy="885871"/>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544139" y="1681860"/>
              <a:ext cx="885871" cy="885871"/>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52144" y="740027"/>
            <a:ext cx="294977" cy="2826997"/>
            <a:chOff x="2363927" y="1650191"/>
            <a:chExt cx="294977" cy="2826997"/>
          </a:xfrm>
        </p:grpSpPr>
        <p:sp>
          <p:nvSpPr>
            <p:cNvPr id="13" name="Rectangle 12"/>
            <p:cNvSpPr/>
            <p:nvPr/>
          </p:nvSpPr>
          <p:spPr>
            <a:xfrm rot="5400000">
              <a:off x="1305433" y="2929264"/>
              <a:ext cx="2438091" cy="268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363927" y="1650191"/>
              <a:ext cx="0" cy="2826997"/>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flipH="1">
            <a:off x="3727844" y="712214"/>
            <a:ext cx="294977" cy="2826997"/>
            <a:chOff x="2363927" y="1650191"/>
            <a:chExt cx="294977" cy="2826997"/>
          </a:xfrm>
        </p:grpSpPr>
        <p:sp>
          <p:nvSpPr>
            <p:cNvPr id="20" name="Rectangle 19"/>
            <p:cNvSpPr/>
            <p:nvPr/>
          </p:nvSpPr>
          <p:spPr>
            <a:xfrm rot="5400000">
              <a:off x="1305433" y="2929264"/>
              <a:ext cx="2438091" cy="268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2363927" y="1650191"/>
              <a:ext cx="0" cy="2826997"/>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rot="16200000">
            <a:off x="2140941" y="1759183"/>
            <a:ext cx="294977" cy="2826997"/>
            <a:chOff x="2363927" y="1650191"/>
            <a:chExt cx="294977" cy="2826997"/>
          </a:xfrm>
        </p:grpSpPr>
        <p:sp>
          <p:nvSpPr>
            <p:cNvPr id="23" name="Rectangle 22"/>
            <p:cNvSpPr/>
            <p:nvPr/>
          </p:nvSpPr>
          <p:spPr>
            <a:xfrm rot="5400000">
              <a:off x="1305433" y="2929264"/>
              <a:ext cx="2438091" cy="268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2363927" y="1650191"/>
              <a:ext cx="0" cy="2826997"/>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rot="16200000" flipH="1">
            <a:off x="2140942" y="405988"/>
            <a:ext cx="294977" cy="2826997"/>
            <a:chOff x="2363927" y="1650191"/>
            <a:chExt cx="294977" cy="2826997"/>
          </a:xfrm>
        </p:grpSpPr>
        <p:sp>
          <p:nvSpPr>
            <p:cNvPr id="26" name="Rectangle 25"/>
            <p:cNvSpPr/>
            <p:nvPr/>
          </p:nvSpPr>
          <p:spPr>
            <a:xfrm rot="5400000">
              <a:off x="1305433" y="2929264"/>
              <a:ext cx="2438091" cy="268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2363927" y="1650191"/>
              <a:ext cx="0" cy="2826997"/>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5578830" y="1107044"/>
            <a:ext cx="1863328" cy="1479467"/>
            <a:chOff x="1566682" y="1681860"/>
            <a:chExt cx="1863328" cy="885871"/>
          </a:xfrm>
        </p:grpSpPr>
        <p:sp>
          <p:nvSpPr>
            <p:cNvPr id="30" name="Oval 29"/>
            <p:cNvSpPr/>
            <p:nvPr/>
          </p:nvSpPr>
          <p:spPr>
            <a:xfrm>
              <a:off x="1566682" y="1681860"/>
              <a:ext cx="885871" cy="885871"/>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2544139" y="1681860"/>
              <a:ext cx="885871" cy="885871"/>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rot="16200000">
            <a:off x="6363005" y="1417818"/>
            <a:ext cx="294977" cy="2826997"/>
            <a:chOff x="2363927" y="1650191"/>
            <a:chExt cx="294977" cy="2826997"/>
          </a:xfrm>
        </p:grpSpPr>
        <p:sp>
          <p:nvSpPr>
            <p:cNvPr id="33" name="Rectangle 32"/>
            <p:cNvSpPr/>
            <p:nvPr/>
          </p:nvSpPr>
          <p:spPr>
            <a:xfrm rot="5400000">
              <a:off x="1305433" y="2929264"/>
              <a:ext cx="2438091" cy="268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2363927" y="1650191"/>
              <a:ext cx="0" cy="2826997"/>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flipV="1">
            <a:off x="6262473" y="78970"/>
            <a:ext cx="558117" cy="315986"/>
            <a:chOff x="5291448" y="3698225"/>
            <a:chExt cx="797246" cy="315986"/>
          </a:xfrm>
        </p:grpSpPr>
        <p:sp>
          <p:nvSpPr>
            <p:cNvPr id="36" name="Rectangle 35"/>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rot="20700000" flipV="1">
            <a:off x="5654433" y="159766"/>
            <a:ext cx="558117" cy="315986"/>
            <a:chOff x="5291448" y="3698225"/>
            <a:chExt cx="797246" cy="315986"/>
          </a:xfrm>
        </p:grpSpPr>
        <p:sp>
          <p:nvSpPr>
            <p:cNvPr id="47" name="Rectangle 46"/>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rot="19800000" flipV="1">
            <a:off x="5095586" y="384600"/>
            <a:ext cx="558117" cy="315986"/>
            <a:chOff x="5291448" y="3698225"/>
            <a:chExt cx="797246" cy="315986"/>
          </a:xfrm>
        </p:grpSpPr>
        <p:sp>
          <p:nvSpPr>
            <p:cNvPr id="50" name="Rectangle 49"/>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rot="900000" flipH="1" flipV="1">
            <a:off x="6862931" y="181028"/>
            <a:ext cx="558117" cy="315986"/>
            <a:chOff x="5291448" y="3698225"/>
            <a:chExt cx="797246" cy="315986"/>
          </a:xfrm>
        </p:grpSpPr>
        <p:sp>
          <p:nvSpPr>
            <p:cNvPr id="53" name="Rectangle 52"/>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rot="1800000" flipH="1" flipV="1">
            <a:off x="7483020" y="405862"/>
            <a:ext cx="558117" cy="315986"/>
            <a:chOff x="5291448" y="3698225"/>
            <a:chExt cx="797246" cy="315986"/>
          </a:xfrm>
        </p:grpSpPr>
        <p:sp>
          <p:nvSpPr>
            <p:cNvPr id="56" name="Rectangle 55"/>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rot="16200000" flipV="1">
            <a:off x="4622431" y="2726162"/>
            <a:ext cx="558117" cy="315986"/>
            <a:chOff x="5291448" y="3698225"/>
            <a:chExt cx="797246" cy="315986"/>
          </a:xfrm>
        </p:grpSpPr>
        <p:sp>
          <p:nvSpPr>
            <p:cNvPr id="59" name="Rectangle 58"/>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rot="16200000" flipV="1">
            <a:off x="4619678" y="2142914"/>
            <a:ext cx="558117" cy="315986"/>
            <a:chOff x="5291448" y="3698225"/>
            <a:chExt cx="797246" cy="315986"/>
          </a:xfrm>
        </p:grpSpPr>
        <p:sp>
          <p:nvSpPr>
            <p:cNvPr id="62" name="Rectangle 61"/>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rot="16200000" flipV="1">
            <a:off x="4616925" y="1559666"/>
            <a:ext cx="558117" cy="315986"/>
            <a:chOff x="5291448" y="3698225"/>
            <a:chExt cx="797246" cy="315986"/>
          </a:xfrm>
        </p:grpSpPr>
        <p:sp>
          <p:nvSpPr>
            <p:cNvPr id="65" name="Rectangle 64"/>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rot="5400000" flipH="1" flipV="1">
            <a:off x="7828529" y="2785413"/>
            <a:ext cx="558117" cy="315986"/>
            <a:chOff x="5291448" y="3698225"/>
            <a:chExt cx="797246" cy="315986"/>
          </a:xfrm>
        </p:grpSpPr>
        <p:sp>
          <p:nvSpPr>
            <p:cNvPr id="68" name="Rectangle 67"/>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rot="5400000" flipH="1" flipV="1">
            <a:off x="7825776" y="2202165"/>
            <a:ext cx="558117" cy="315986"/>
            <a:chOff x="5291448" y="3698225"/>
            <a:chExt cx="797246" cy="315986"/>
          </a:xfrm>
        </p:grpSpPr>
        <p:sp>
          <p:nvSpPr>
            <p:cNvPr id="71" name="Rectangle 70"/>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3" name="Group 72"/>
          <p:cNvGrpSpPr/>
          <p:nvPr/>
        </p:nvGrpSpPr>
        <p:grpSpPr>
          <a:xfrm rot="5400000" flipH="1" flipV="1">
            <a:off x="7823023" y="1618917"/>
            <a:ext cx="558117" cy="315986"/>
            <a:chOff x="5291448" y="3698225"/>
            <a:chExt cx="797246" cy="315986"/>
          </a:xfrm>
        </p:grpSpPr>
        <p:sp>
          <p:nvSpPr>
            <p:cNvPr id="74" name="Rectangle 73"/>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76" name="Oval 75"/>
          <p:cNvSpPr/>
          <p:nvPr/>
        </p:nvSpPr>
        <p:spPr>
          <a:xfrm>
            <a:off x="5138429" y="467523"/>
            <a:ext cx="2713521" cy="1613578"/>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p:cNvSpPr txBox="1"/>
          <p:nvPr/>
        </p:nvSpPr>
        <p:spPr>
          <a:xfrm>
            <a:off x="1486604" y="134353"/>
            <a:ext cx="1512065" cy="369332"/>
          </a:xfrm>
          <a:prstGeom prst="rect">
            <a:avLst/>
          </a:prstGeom>
          <a:noFill/>
        </p:spPr>
        <p:txBody>
          <a:bodyPr wrap="none" rtlCol="0">
            <a:spAutoFit/>
          </a:bodyPr>
          <a:lstStyle/>
          <a:p>
            <a:r>
              <a:rPr lang="en-US" dirty="0" smtClean="0"/>
              <a:t>Post-Ant View</a:t>
            </a:r>
            <a:endParaRPr lang="en-US" dirty="0"/>
          </a:p>
        </p:txBody>
      </p:sp>
      <p:sp>
        <p:nvSpPr>
          <p:cNvPr id="78" name="TextBox 77"/>
          <p:cNvSpPr txBox="1"/>
          <p:nvPr/>
        </p:nvSpPr>
        <p:spPr>
          <a:xfrm>
            <a:off x="5779789" y="988299"/>
            <a:ext cx="1369824" cy="369332"/>
          </a:xfrm>
          <a:prstGeom prst="rect">
            <a:avLst/>
          </a:prstGeom>
          <a:noFill/>
        </p:spPr>
        <p:txBody>
          <a:bodyPr wrap="none" rtlCol="0">
            <a:spAutoFit/>
          </a:bodyPr>
          <a:lstStyle/>
          <a:p>
            <a:r>
              <a:rPr lang="en-US" dirty="0" smtClean="0"/>
              <a:t>Sup-</a:t>
            </a:r>
            <a:r>
              <a:rPr lang="en-US" dirty="0" err="1" smtClean="0"/>
              <a:t>Inf</a:t>
            </a:r>
            <a:r>
              <a:rPr lang="en-US" dirty="0" smtClean="0"/>
              <a:t> View</a:t>
            </a:r>
            <a:endParaRPr lang="en-US" dirty="0"/>
          </a:p>
        </p:txBody>
      </p:sp>
      <p:sp>
        <p:nvSpPr>
          <p:cNvPr id="79" name="TextBox 78"/>
          <p:cNvSpPr txBox="1"/>
          <p:nvPr/>
        </p:nvSpPr>
        <p:spPr>
          <a:xfrm>
            <a:off x="2150570" y="749096"/>
            <a:ext cx="1069524" cy="646331"/>
          </a:xfrm>
          <a:prstGeom prst="rect">
            <a:avLst/>
          </a:prstGeom>
          <a:noFill/>
        </p:spPr>
        <p:txBody>
          <a:bodyPr wrap="none" rtlCol="0">
            <a:spAutoFit/>
          </a:bodyPr>
          <a:lstStyle/>
          <a:p>
            <a:r>
              <a:rPr lang="en-US" sz="1200" dirty="0" smtClean="0"/>
              <a:t>Electronics as</a:t>
            </a:r>
          </a:p>
          <a:p>
            <a:r>
              <a:rPr lang="en-US" sz="1200" dirty="0"/>
              <a:t>t</a:t>
            </a:r>
            <a:r>
              <a:rPr lang="en-US" sz="1200" dirty="0" smtClean="0"/>
              <a:t>hey currently</a:t>
            </a:r>
          </a:p>
          <a:p>
            <a:r>
              <a:rPr lang="en-US" sz="1200" dirty="0" smtClean="0"/>
              <a:t>exist</a:t>
            </a:r>
            <a:endParaRPr lang="en-US" sz="1200" dirty="0"/>
          </a:p>
        </p:txBody>
      </p:sp>
      <p:cxnSp>
        <p:nvCxnSpPr>
          <p:cNvPr id="81" name="Straight Arrow Connector 80"/>
          <p:cNvCxnSpPr/>
          <p:nvPr/>
        </p:nvCxnSpPr>
        <p:spPr>
          <a:xfrm flipH="1">
            <a:off x="2577146" y="1158837"/>
            <a:ext cx="108186" cy="513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1069384" y="749096"/>
            <a:ext cx="841171" cy="646331"/>
          </a:xfrm>
          <a:prstGeom prst="rect">
            <a:avLst/>
          </a:prstGeom>
          <a:noFill/>
        </p:spPr>
        <p:txBody>
          <a:bodyPr wrap="none" rtlCol="0">
            <a:spAutoFit/>
          </a:bodyPr>
          <a:lstStyle/>
          <a:p>
            <a:r>
              <a:rPr lang="en-US" sz="1200" dirty="0" smtClean="0"/>
              <a:t>Integrated</a:t>
            </a:r>
          </a:p>
          <a:p>
            <a:r>
              <a:rPr lang="en-US" sz="1200" dirty="0" smtClean="0"/>
              <a:t>GE Block</a:t>
            </a:r>
          </a:p>
          <a:p>
            <a:r>
              <a:rPr lang="en-US" sz="1200" dirty="0" smtClean="0"/>
              <a:t>module</a:t>
            </a:r>
            <a:endParaRPr lang="en-US" sz="1200" dirty="0"/>
          </a:p>
        </p:txBody>
      </p:sp>
      <p:cxnSp>
        <p:nvCxnSpPr>
          <p:cNvPr id="84" name="Straight Arrow Connector 83"/>
          <p:cNvCxnSpPr/>
          <p:nvPr/>
        </p:nvCxnSpPr>
        <p:spPr>
          <a:xfrm>
            <a:off x="1663461" y="1158837"/>
            <a:ext cx="0" cy="6507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5619099" y="4713137"/>
            <a:ext cx="885871" cy="1479467"/>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8" name="Group 107"/>
          <p:cNvGrpSpPr/>
          <p:nvPr/>
        </p:nvGrpSpPr>
        <p:grpSpPr>
          <a:xfrm rot="16200000" flipV="1">
            <a:off x="5024230" y="6350797"/>
            <a:ext cx="558117" cy="315986"/>
            <a:chOff x="5291448" y="3698225"/>
            <a:chExt cx="797246" cy="315986"/>
          </a:xfrm>
        </p:grpSpPr>
        <p:sp>
          <p:nvSpPr>
            <p:cNvPr id="109" name="Rectangle 108"/>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rot="16200000" flipV="1">
            <a:off x="5021477" y="5767549"/>
            <a:ext cx="558117" cy="315986"/>
            <a:chOff x="5291448" y="3698225"/>
            <a:chExt cx="797246" cy="315986"/>
          </a:xfrm>
        </p:grpSpPr>
        <p:sp>
          <p:nvSpPr>
            <p:cNvPr id="112" name="Rectangle 111"/>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3" name="Straight Connector 112"/>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7" name="Group 116"/>
          <p:cNvGrpSpPr/>
          <p:nvPr/>
        </p:nvGrpSpPr>
        <p:grpSpPr>
          <a:xfrm rot="5400000" flipH="1" flipV="1">
            <a:off x="6552490" y="6375645"/>
            <a:ext cx="558117" cy="315986"/>
            <a:chOff x="5291448" y="3698225"/>
            <a:chExt cx="797246" cy="315986"/>
          </a:xfrm>
        </p:grpSpPr>
        <p:sp>
          <p:nvSpPr>
            <p:cNvPr id="118" name="Rectangle 117"/>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rot="5400000" flipH="1" flipV="1">
            <a:off x="6549737" y="5792397"/>
            <a:ext cx="558117" cy="315986"/>
            <a:chOff x="5291448" y="3698225"/>
            <a:chExt cx="797246" cy="315986"/>
          </a:xfrm>
        </p:grpSpPr>
        <p:sp>
          <p:nvSpPr>
            <p:cNvPr id="121" name="Rectangle 120"/>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26" name="Oval 125"/>
          <p:cNvSpPr/>
          <p:nvPr/>
        </p:nvSpPr>
        <p:spPr>
          <a:xfrm>
            <a:off x="4114950" y="4073614"/>
            <a:ext cx="4375584" cy="1613578"/>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8" name="Group 127"/>
          <p:cNvGrpSpPr/>
          <p:nvPr/>
        </p:nvGrpSpPr>
        <p:grpSpPr>
          <a:xfrm rot="16200000" flipH="1">
            <a:off x="5927998" y="2501427"/>
            <a:ext cx="294977" cy="2826997"/>
            <a:chOff x="2363927" y="1650191"/>
            <a:chExt cx="294977" cy="2826997"/>
          </a:xfrm>
        </p:grpSpPr>
        <p:sp>
          <p:nvSpPr>
            <p:cNvPr id="129" name="Rectangle 128"/>
            <p:cNvSpPr/>
            <p:nvPr/>
          </p:nvSpPr>
          <p:spPr>
            <a:xfrm rot="5400000">
              <a:off x="1305433" y="2929264"/>
              <a:ext cx="2438091" cy="2688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2363927" y="1650191"/>
              <a:ext cx="0" cy="2826997"/>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0" name="Group 139"/>
          <p:cNvGrpSpPr/>
          <p:nvPr/>
        </p:nvGrpSpPr>
        <p:grpSpPr>
          <a:xfrm rot="16200000">
            <a:off x="5912785" y="6039256"/>
            <a:ext cx="318739" cy="1141365"/>
            <a:chOff x="4890391" y="2090787"/>
            <a:chExt cx="318739" cy="1141365"/>
          </a:xfrm>
        </p:grpSpPr>
        <p:grpSp>
          <p:nvGrpSpPr>
            <p:cNvPr id="134" name="Group 133"/>
            <p:cNvGrpSpPr/>
            <p:nvPr/>
          </p:nvGrpSpPr>
          <p:grpSpPr>
            <a:xfrm rot="16200000" flipV="1">
              <a:off x="4772078" y="2795101"/>
              <a:ext cx="558117" cy="315986"/>
              <a:chOff x="5291448" y="3698225"/>
              <a:chExt cx="797246" cy="315986"/>
            </a:xfrm>
          </p:grpSpPr>
          <p:sp>
            <p:nvSpPr>
              <p:cNvPr id="135" name="Rectangle 134"/>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6" name="Straight Connector 135"/>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rot="16200000" flipV="1">
              <a:off x="4769325" y="2211853"/>
              <a:ext cx="558117" cy="315986"/>
              <a:chOff x="5291448" y="3698225"/>
              <a:chExt cx="797246" cy="315986"/>
            </a:xfrm>
          </p:grpSpPr>
          <p:sp>
            <p:nvSpPr>
              <p:cNvPr id="138" name="Rectangle 137"/>
              <p:cNvSpPr/>
              <p:nvPr/>
            </p:nvSpPr>
            <p:spPr>
              <a:xfrm>
                <a:off x="5291448" y="3698225"/>
                <a:ext cx="797246" cy="2733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5291448" y="4014211"/>
                <a:ext cx="79724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56" name="Group 155"/>
          <p:cNvGrpSpPr/>
          <p:nvPr/>
        </p:nvGrpSpPr>
        <p:grpSpPr>
          <a:xfrm>
            <a:off x="5077978" y="1729152"/>
            <a:ext cx="2841383" cy="555342"/>
            <a:chOff x="4636959" y="5422030"/>
            <a:chExt cx="2841383" cy="437051"/>
          </a:xfrm>
        </p:grpSpPr>
        <p:sp>
          <p:nvSpPr>
            <p:cNvPr id="157" name="Rectangle 156"/>
            <p:cNvSpPr/>
            <p:nvPr/>
          </p:nvSpPr>
          <p:spPr>
            <a:xfrm>
              <a:off x="4840544" y="5422030"/>
              <a:ext cx="2438091" cy="437051"/>
            </a:xfrm>
            <a:prstGeom prst="rect">
              <a:avLst/>
            </a:prstGeom>
            <a:gradFill flip="none" rotWithShape="1">
              <a:gsLst>
                <a:gs pos="0">
                  <a:schemeClr val="accent1">
                    <a:tint val="100000"/>
                    <a:shade val="100000"/>
                    <a:satMod val="130000"/>
                    <a:alpha val="32000"/>
                  </a:schemeClr>
                </a:gs>
                <a:gs pos="100000">
                  <a:schemeClr val="accent1">
                    <a:tint val="50000"/>
                    <a:shade val="100000"/>
                    <a:satMod val="3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636959"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7274402"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2" name="TextBox 171"/>
          <p:cNvSpPr txBox="1"/>
          <p:nvPr/>
        </p:nvSpPr>
        <p:spPr>
          <a:xfrm>
            <a:off x="2658320" y="3739248"/>
            <a:ext cx="1319291" cy="646331"/>
          </a:xfrm>
          <a:prstGeom prst="rect">
            <a:avLst/>
          </a:prstGeom>
          <a:noFill/>
        </p:spPr>
        <p:txBody>
          <a:bodyPr wrap="none" rtlCol="0">
            <a:spAutoFit/>
          </a:bodyPr>
          <a:lstStyle/>
          <a:p>
            <a:r>
              <a:rPr lang="en-US" sz="1200" dirty="0" smtClean="0"/>
              <a:t>Detectors &amp; “box”</a:t>
            </a:r>
          </a:p>
          <a:p>
            <a:r>
              <a:rPr lang="en-US" sz="1200" dirty="0" smtClean="0"/>
              <a:t>made transparent</a:t>
            </a:r>
          </a:p>
          <a:p>
            <a:r>
              <a:rPr lang="en-US" sz="1200" dirty="0"/>
              <a:t>f</a:t>
            </a:r>
            <a:r>
              <a:rPr lang="en-US" sz="1200" dirty="0" smtClean="0"/>
              <a:t>or viewing</a:t>
            </a:r>
            <a:endParaRPr lang="en-US" sz="1200" dirty="0"/>
          </a:p>
        </p:txBody>
      </p:sp>
      <p:grpSp>
        <p:nvGrpSpPr>
          <p:cNvPr id="175" name="Group 174"/>
          <p:cNvGrpSpPr/>
          <p:nvPr/>
        </p:nvGrpSpPr>
        <p:grpSpPr>
          <a:xfrm>
            <a:off x="5078022" y="2302401"/>
            <a:ext cx="2841383" cy="555342"/>
            <a:chOff x="4636959" y="5422030"/>
            <a:chExt cx="2841383" cy="437051"/>
          </a:xfrm>
        </p:grpSpPr>
        <p:sp>
          <p:nvSpPr>
            <p:cNvPr id="176" name="Rectangle 175"/>
            <p:cNvSpPr/>
            <p:nvPr/>
          </p:nvSpPr>
          <p:spPr>
            <a:xfrm>
              <a:off x="4840544" y="5422030"/>
              <a:ext cx="2438091" cy="437051"/>
            </a:xfrm>
            <a:prstGeom prst="rect">
              <a:avLst/>
            </a:prstGeom>
            <a:gradFill flip="none" rotWithShape="1">
              <a:gsLst>
                <a:gs pos="0">
                  <a:schemeClr val="accent1">
                    <a:tint val="100000"/>
                    <a:shade val="100000"/>
                    <a:satMod val="130000"/>
                    <a:alpha val="32000"/>
                  </a:schemeClr>
                </a:gs>
                <a:gs pos="100000">
                  <a:schemeClr val="accent1">
                    <a:tint val="50000"/>
                    <a:shade val="100000"/>
                    <a:satMod val="3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636959"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7274402"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73" name="Straight Arrow Connector 172"/>
          <p:cNvCxnSpPr/>
          <p:nvPr/>
        </p:nvCxnSpPr>
        <p:spPr>
          <a:xfrm flipV="1">
            <a:off x="3860800" y="2664348"/>
            <a:ext cx="1327082" cy="13234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9" name="Straight Arrow Connector 198"/>
          <p:cNvCxnSpPr/>
          <p:nvPr/>
        </p:nvCxnSpPr>
        <p:spPr>
          <a:xfrm flipV="1">
            <a:off x="940014" y="1812219"/>
            <a:ext cx="329964" cy="1922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V="1">
            <a:off x="940014" y="2305752"/>
            <a:ext cx="329964" cy="14290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940014" y="2799285"/>
            <a:ext cx="329964" cy="9355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V="1">
            <a:off x="940014" y="3172111"/>
            <a:ext cx="329964" cy="5953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7" name="TextBox 206"/>
          <p:cNvSpPr txBox="1"/>
          <p:nvPr/>
        </p:nvSpPr>
        <p:spPr>
          <a:xfrm>
            <a:off x="411987" y="3794058"/>
            <a:ext cx="2273345" cy="1569660"/>
          </a:xfrm>
          <a:prstGeom prst="rect">
            <a:avLst/>
          </a:prstGeom>
          <a:noFill/>
        </p:spPr>
        <p:txBody>
          <a:bodyPr wrap="square" rtlCol="0">
            <a:spAutoFit/>
          </a:bodyPr>
          <a:lstStyle/>
          <a:p>
            <a:r>
              <a:rPr lang="en-US" sz="1200" dirty="0" smtClean="0"/>
              <a:t>These 6 detector rods (*) would remain integrated into the MRI breast coil, with the others being removed before the patient gets pushed into the magnet bore. Therefore the patient does not move but lies on the breast coil the entire time.</a:t>
            </a:r>
            <a:endParaRPr lang="en-US" sz="1200" dirty="0"/>
          </a:p>
        </p:txBody>
      </p:sp>
      <p:sp>
        <p:nvSpPr>
          <p:cNvPr id="208" name="TextBox 207"/>
          <p:cNvSpPr txBox="1"/>
          <p:nvPr/>
        </p:nvSpPr>
        <p:spPr>
          <a:xfrm>
            <a:off x="3211195" y="1673101"/>
            <a:ext cx="299631" cy="369332"/>
          </a:xfrm>
          <a:prstGeom prst="rect">
            <a:avLst/>
          </a:prstGeom>
          <a:noFill/>
        </p:spPr>
        <p:txBody>
          <a:bodyPr wrap="none" rtlCol="0">
            <a:spAutoFit/>
          </a:bodyPr>
          <a:lstStyle/>
          <a:p>
            <a:r>
              <a:rPr lang="en-US" dirty="0" smtClean="0"/>
              <a:t>*</a:t>
            </a:r>
            <a:endParaRPr lang="en-US" dirty="0"/>
          </a:p>
        </p:txBody>
      </p:sp>
      <p:sp>
        <p:nvSpPr>
          <p:cNvPr id="209" name="TextBox 208"/>
          <p:cNvSpPr txBox="1"/>
          <p:nvPr/>
        </p:nvSpPr>
        <p:spPr>
          <a:xfrm>
            <a:off x="3211195" y="2043519"/>
            <a:ext cx="299631" cy="369332"/>
          </a:xfrm>
          <a:prstGeom prst="rect">
            <a:avLst/>
          </a:prstGeom>
          <a:noFill/>
        </p:spPr>
        <p:txBody>
          <a:bodyPr wrap="none" rtlCol="0">
            <a:spAutoFit/>
          </a:bodyPr>
          <a:lstStyle/>
          <a:p>
            <a:r>
              <a:rPr lang="en-US" dirty="0" smtClean="0"/>
              <a:t>*</a:t>
            </a:r>
            <a:endParaRPr lang="en-US" dirty="0"/>
          </a:p>
        </p:txBody>
      </p:sp>
      <p:sp>
        <p:nvSpPr>
          <p:cNvPr id="210" name="TextBox 209"/>
          <p:cNvSpPr txBox="1"/>
          <p:nvPr/>
        </p:nvSpPr>
        <p:spPr>
          <a:xfrm>
            <a:off x="3211195" y="2602595"/>
            <a:ext cx="299631" cy="369332"/>
          </a:xfrm>
          <a:prstGeom prst="rect">
            <a:avLst/>
          </a:prstGeom>
          <a:noFill/>
        </p:spPr>
        <p:txBody>
          <a:bodyPr wrap="none" rtlCol="0">
            <a:spAutoFit/>
          </a:bodyPr>
          <a:lstStyle/>
          <a:p>
            <a:r>
              <a:rPr lang="en-US" dirty="0" smtClean="0"/>
              <a:t>*</a:t>
            </a:r>
            <a:endParaRPr lang="en-US" dirty="0"/>
          </a:p>
        </p:txBody>
      </p:sp>
      <p:sp>
        <p:nvSpPr>
          <p:cNvPr id="211" name="TextBox 210"/>
          <p:cNvSpPr txBox="1"/>
          <p:nvPr/>
        </p:nvSpPr>
        <p:spPr>
          <a:xfrm>
            <a:off x="3211195" y="2971927"/>
            <a:ext cx="299631" cy="369332"/>
          </a:xfrm>
          <a:prstGeom prst="rect">
            <a:avLst/>
          </a:prstGeom>
          <a:noFill/>
        </p:spPr>
        <p:txBody>
          <a:bodyPr wrap="none" rtlCol="0">
            <a:spAutoFit/>
          </a:bodyPr>
          <a:lstStyle/>
          <a:p>
            <a:r>
              <a:rPr lang="en-US" dirty="0" smtClean="0"/>
              <a:t>*</a:t>
            </a:r>
            <a:endParaRPr lang="en-US" dirty="0"/>
          </a:p>
        </p:txBody>
      </p:sp>
      <p:sp>
        <p:nvSpPr>
          <p:cNvPr id="212" name="TextBox 211"/>
          <p:cNvSpPr txBox="1"/>
          <p:nvPr/>
        </p:nvSpPr>
        <p:spPr>
          <a:xfrm>
            <a:off x="5334441" y="1843469"/>
            <a:ext cx="299631" cy="369332"/>
          </a:xfrm>
          <a:prstGeom prst="rect">
            <a:avLst/>
          </a:prstGeom>
          <a:noFill/>
        </p:spPr>
        <p:txBody>
          <a:bodyPr wrap="none" rtlCol="0">
            <a:spAutoFit/>
          </a:bodyPr>
          <a:lstStyle/>
          <a:p>
            <a:r>
              <a:rPr lang="en-US" dirty="0" smtClean="0"/>
              <a:t>*</a:t>
            </a:r>
            <a:endParaRPr lang="en-US" dirty="0"/>
          </a:p>
        </p:txBody>
      </p:sp>
      <p:sp>
        <p:nvSpPr>
          <p:cNvPr id="213" name="TextBox 212"/>
          <p:cNvSpPr txBox="1"/>
          <p:nvPr/>
        </p:nvSpPr>
        <p:spPr>
          <a:xfrm>
            <a:off x="5334441" y="2276447"/>
            <a:ext cx="299631" cy="369332"/>
          </a:xfrm>
          <a:prstGeom prst="rect">
            <a:avLst/>
          </a:prstGeom>
          <a:noFill/>
        </p:spPr>
        <p:txBody>
          <a:bodyPr wrap="none" rtlCol="0">
            <a:spAutoFit/>
          </a:bodyPr>
          <a:lstStyle/>
          <a:p>
            <a:r>
              <a:rPr lang="en-US" dirty="0" smtClean="0"/>
              <a:t>*</a:t>
            </a:r>
            <a:endParaRPr lang="en-US" dirty="0"/>
          </a:p>
        </p:txBody>
      </p:sp>
      <p:sp>
        <p:nvSpPr>
          <p:cNvPr id="214" name="TextBox 213"/>
          <p:cNvSpPr txBox="1"/>
          <p:nvPr/>
        </p:nvSpPr>
        <p:spPr>
          <a:xfrm>
            <a:off x="5327105" y="2660355"/>
            <a:ext cx="299631" cy="369332"/>
          </a:xfrm>
          <a:prstGeom prst="rect">
            <a:avLst/>
          </a:prstGeom>
          <a:noFill/>
        </p:spPr>
        <p:txBody>
          <a:bodyPr wrap="none" rtlCol="0">
            <a:spAutoFit/>
          </a:bodyPr>
          <a:lstStyle/>
          <a:p>
            <a:r>
              <a:rPr lang="en-US" dirty="0" smtClean="0"/>
              <a:t>*</a:t>
            </a:r>
            <a:endParaRPr lang="en-US" dirty="0"/>
          </a:p>
        </p:txBody>
      </p:sp>
      <p:sp>
        <p:nvSpPr>
          <p:cNvPr id="216" name="TextBox 215"/>
          <p:cNvSpPr txBox="1"/>
          <p:nvPr/>
        </p:nvSpPr>
        <p:spPr>
          <a:xfrm>
            <a:off x="5177290" y="5784390"/>
            <a:ext cx="299631" cy="369332"/>
          </a:xfrm>
          <a:prstGeom prst="rect">
            <a:avLst/>
          </a:prstGeom>
          <a:noFill/>
        </p:spPr>
        <p:txBody>
          <a:bodyPr wrap="none" rtlCol="0">
            <a:spAutoFit/>
          </a:bodyPr>
          <a:lstStyle/>
          <a:p>
            <a:r>
              <a:rPr lang="en-US" dirty="0" smtClean="0"/>
              <a:t>*</a:t>
            </a:r>
            <a:endParaRPr lang="en-US" dirty="0"/>
          </a:p>
        </p:txBody>
      </p:sp>
      <p:sp>
        <p:nvSpPr>
          <p:cNvPr id="217" name="TextBox 216"/>
          <p:cNvSpPr txBox="1"/>
          <p:nvPr/>
        </p:nvSpPr>
        <p:spPr>
          <a:xfrm>
            <a:off x="5177290" y="6323720"/>
            <a:ext cx="299631" cy="369332"/>
          </a:xfrm>
          <a:prstGeom prst="rect">
            <a:avLst/>
          </a:prstGeom>
          <a:noFill/>
        </p:spPr>
        <p:txBody>
          <a:bodyPr wrap="none" rtlCol="0">
            <a:spAutoFit/>
          </a:bodyPr>
          <a:lstStyle/>
          <a:p>
            <a:r>
              <a:rPr lang="en-US" dirty="0" smtClean="0"/>
              <a:t>*</a:t>
            </a:r>
            <a:endParaRPr lang="en-US" dirty="0"/>
          </a:p>
        </p:txBody>
      </p:sp>
      <p:sp>
        <p:nvSpPr>
          <p:cNvPr id="218" name="TextBox 217"/>
          <p:cNvSpPr txBox="1"/>
          <p:nvPr/>
        </p:nvSpPr>
        <p:spPr>
          <a:xfrm>
            <a:off x="5640866" y="6443365"/>
            <a:ext cx="299631" cy="369332"/>
          </a:xfrm>
          <a:prstGeom prst="rect">
            <a:avLst/>
          </a:prstGeom>
          <a:noFill/>
        </p:spPr>
        <p:txBody>
          <a:bodyPr wrap="none" rtlCol="0">
            <a:spAutoFit/>
          </a:bodyPr>
          <a:lstStyle/>
          <a:p>
            <a:r>
              <a:rPr lang="en-US" dirty="0" smtClean="0"/>
              <a:t>*</a:t>
            </a:r>
            <a:endParaRPr lang="en-US" dirty="0"/>
          </a:p>
        </p:txBody>
      </p:sp>
      <p:sp>
        <p:nvSpPr>
          <p:cNvPr id="219" name="TextBox 218"/>
          <p:cNvSpPr txBox="1"/>
          <p:nvPr/>
        </p:nvSpPr>
        <p:spPr>
          <a:xfrm>
            <a:off x="6205339" y="6439751"/>
            <a:ext cx="299631" cy="369332"/>
          </a:xfrm>
          <a:prstGeom prst="rect">
            <a:avLst/>
          </a:prstGeom>
          <a:noFill/>
        </p:spPr>
        <p:txBody>
          <a:bodyPr wrap="none" rtlCol="0">
            <a:spAutoFit/>
          </a:bodyPr>
          <a:lstStyle/>
          <a:p>
            <a:r>
              <a:rPr lang="en-US" dirty="0" smtClean="0"/>
              <a:t>*</a:t>
            </a:r>
            <a:endParaRPr lang="en-US" dirty="0"/>
          </a:p>
        </p:txBody>
      </p:sp>
      <p:sp>
        <p:nvSpPr>
          <p:cNvPr id="220" name="TextBox 219"/>
          <p:cNvSpPr txBox="1"/>
          <p:nvPr/>
        </p:nvSpPr>
        <p:spPr>
          <a:xfrm>
            <a:off x="6687158" y="5784390"/>
            <a:ext cx="299631" cy="369332"/>
          </a:xfrm>
          <a:prstGeom prst="rect">
            <a:avLst/>
          </a:prstGeom>
          <a:noFill/>
        </p:spPr>
        <p:txBody>
          <a:bodyPr wrap="none" rtlCol="0">
            <a:spAutoFit/>
          </a:bodyPr>
          <a:lstStyle/>
          <a:p>
            <a:r>
              <a:rPr lang="en-US" dirty="0" smtClean="0"/>
              <a:t>*</a:t>
            </a:r>
            <a:endParaRPr lang="en-US" dirty="0"/>
          </a:p>
        </p:txBody>
      </p:sp>
      <p:sp>
        <p:nvSpPr>
          <p:cNvPr id="221" name="TextBox 220"/>
          <p:cNvSpPr txBox="1"/>
          <p:nvPr/>
        </p:nvSpPr>
        <p:spPr>
          <a:xfrm>
            <a:off x="6687158" y="6323720"/>
            <a:ext cx="299631" cy="369332"/>
          </a:xfrm>
          <a:prstGeom prst="rect">
            <a:avLst/>
          </a:prstGeom>
          <a:noFill/>
        </p:spPr>
        <p:txBody>
          <a:bodyPr wrap="none" rtlCol="0">
            <a:spAutoFit/>
          </a:bodyPr>
          <a:lstStyle/>
          <a:p>
            <a:r>
              <a:rPr lang="en-US" dirty="0" smtClean="0"/>
              <a:t>*</a:t>
            </a:r>
            <a:endParaRPr lang="en-US" dirty="0"/>
          </a:p>
        </p:txBody>
      </p:sp>
      <p:grpSp>
        <p:nvGrpSpPr>
          <p:cNvPr id="187" name="Group 186"/>
          <p:cNvGrpSpPr/>
          <p:nvPr/>
        </p:nvGrpSpPr>
        <p:grpSpPr>
          <a:xfrm>
            <a:off x="4664028" y="5467741"/>
            <a:ext cx="2841383" cy="555342"/>
            <a:chOff x="4636959" y="5422030"/>
            <a:chExt cx="2841383" cy="437051"/>
          </a:xfrm>
        </p:grpSpPr>
        <p:sp>
          <p:nvSpPr>
            <p:cNvPr id="188" name="Rectangle 187"/>
            <p:cNvSpPr/>
            <p:nvPr/>
          </p:nvSpPr>
          <p:spPr>
            <a:xfrm>
              <a:off x="4840544" y="5422030"/>
              <a:ext cx="2438091" cy="437051"/>
            </a:xfrm>
            <a:prstGeom prst="rect">
              <a:avLst/>
            </a:prstGeom>
            <a:gradFill flip="none" rotWithShape="1">
              <a:gsLst>
                <a:gs pos="0">
                  <a:schemeClr val="accent1">
                    <a:tint val="100000"/>
                    <a:shade val="100000"/>
                    <a:satMod val="130000"/>
                    <a:alpha val="32000"/>
                  </a:schemeClr>
                </a:gs>
                <a:gs pos="100000">
                  <a:schemeClr val="accent1">
                    <a:tint val="50000"/>
                    <a:shade val="100000"/>
                    <a:satMod val="3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4636959"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189"/>
            <p:cNvSpPr/>
            <p:nvPr/>
          </p:nvSpPr>
          <p:spPr>
            <a:xfrm>
              <a:off x="7274402"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1" name="Group 190"/>
          <p:cNvGrpSpPr/>
          <p:nvPr/>
        </p:nvGrpSpPr>
        <p:grpSpPr>
          <a:xfrm>
            <a:off x="4664072" y="6040990"/>
            <a:ext cx="2841383" cy="555342"/>
            <a:chOff x="4636959" y="5422030"/>
            <a:chExt cx="2841383" cy="437051"/>
          </a:xfrm>
        </p:grpSpPr>
        <p:sp>
          <p:nvSpPr>
            <p:cNvPr id="192" name="Rectangle 191"/>
            <p:cNvSpPr/>
            <p:nvPr/>
          </p:nvSpPr>
          <p:spPr>
            <a:xfrm>
              <a:off x="4840544" y="5422030"/>
              <a:ext cx="2438091" cy="437051"/>
            </a:xfrm>
            <a:prstGeom prst="rect">
              <a:avLst/>
            </a:prstGeom>
            <a:gradFill flip="none" rotWithShape="1">
              <a:gsLst>
                <a:gs pos="0">
                  <a:schemeClr val="accent1">
                    <a:tint val="100000"/>
                    <a:shade val="100000"/>
                    <a:satMod val="130000"/>
                    <a:alpha val="32000"/>
                  </a:schemeClr>
                </a:gs>
                <a:gs pos="100000">
                  <a:schemeClr val="accent1">
                    <a:tint val="50000"/>
                    <a:shade val="100000"/>
                    <a:satMod val="3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636959"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7274402"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5" name="Group 194"/>
          <p:cNvGrpSpPr/>
          <p:nvPr/>
        </p:nvGrpSpPr>
        <p:grpSpPr>
          <a:xfrm>
            <a:off x="4664028" y="6611609"/>
            <a:ext cx="2841383" cy="555342"/>
            <a:chOff x="4636959" y="5422030"/>
            <a:chExt cx="2841383" cy="437051"/>
          </a:xfrm>
        </p:grpSpPr>
        <p:sp>
          <p:nvSpPr>
            <p:cNvPr id="196" name="Rectangle 195"/>
            <p:cNvSpPr/>
            <p:nvPr/>
          </p:nvSpPr>
          <p:spPr>
            <a:xfrm>
              <a:off x="4840544" y="5422030"/>
              <a:ext cx="2438091" cy="437051"/>
            </a:xfrm>
            <a:prstGeom prst="rect">
              <a:avLst/>
            </a:prstGeom>
            <a:gradFill flip="none" rotWithShape="1">
              <a:gsLst>
                <a:gs pos="0">
                  <a:schemeClr val="accent1">
                    <a:tint val="100000"/>
                    <a:shade val="100000"/>
                    <a:satMod val="130000"/>
                    <a:alpha val="32000"/>
                  </a:schemeClr>
                </a:gs>
                <a:gs pos="100000">
                  <a:schemeClr val="accent1">
                    <a:tint val="50000"/>
                    <a:shade val="100000"/>
                    <a:satMod val="3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636959"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7274402"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3" name="Group 222"/>
          <p:cNvGrpSpPr/>
          <p:nvPr/>
        </p:nvGrpSpPr>
        <p:grpSpPr>
          <a:xfrm>
            <a:off x="4654795" y="3840660"/>
            <a:ext cx="2841383" cy="247736"/>
            <a:chOff x="4636959" y="5422030"/>
            <a:chExt cx="2841383" cy="437051"/>
          </a:xfrm>
        </p:grpSpPr>
        <p:sp>
          <p:nvSpPr>
            <p:cNvPr id="224" name="Rectangle 223"/>
            <p:cNvSpPr/>
            <p:nvPr/>
          </p:nvSpPr>
          <p:spPr>
            <a:xfrm>
              <a:off x="4840544" y="5422030"/>
              <a:ext cx="2438091" cy="437051"/>
            </a:xfrm>
            <a:prstGeom prst="rect">
              <a:avLst/>
            </a:prstGeom>
            <a:gradFill flip="none" rotWithShape="1">
              <a:gsLst>
                <a:gs pos="0">
                  <a:schemeClr val="accent1">
                    <a:tint val="100000"/>
                    <a:shade val="100000"/>
                    <a:satMod val="130000"/>
                    <a:alpha val="32000"/>
                  </a:schemeClr>
                </a:gs>
                <a:gs pos="100000">
                  <a:schemeClr val="accent1">
                    <a:tint val="50000"/>
                    <a:shade val="100000"/>
                    <a:satMod val="3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4636959"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7274402"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7" name="Group 226"/>
          <p:cNvGrpSpPr/>
          <p:nvPr/>
        </p:nvGrpSpPr>
        <p:grpSpPr>
          <a:xfrm>
            <a:off x="4654795" y="4114864"/>
            <a:ext cx="2841383" cy="433155"/>
            <a:chOff x="4636959" y="5422030"/>
            <a:chExt cx="2841383" cy="437051"/>
          </a:xfrm>
        </p:grpSpPr>
        <p:sp>
          <p:nvSpPr>
            <p:cNvPr id="228" name="Rectangle 227"/>
            <p:cNvSpPr/>
            <p:nvPr/>
          </p:nvSpPr>
          <p:spPr>
            <a:xfrm>
              <a:off x="4840544" y="5422030"/>
              <a:ext cx="2438091" cy="437051"/>
            </a:xfrm>
            <a:prstGeom prst="rect">
              <a:avLst/>
            </a:prstGeom>
            <a:gradFill flip="none" rotWithShape="1">
              <a:gsLst>
                <a:gs pos="0">
                  <a:schemeClr val="accent1">
                    <a:tint val="100000"/>
                    <a:shade val="100000"/>
                    <a:satMod val="130000"/>
                    <a:alpha val="32000"/>
                  </a:schemeClr>
                </a:gs>
                <a:gs pos="100000">
                  <a:schemeClr val="accent1">
                    <a:tint val="50000"/>
                    <a:shade val="100000"/>
                    <a:satMod val="3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4636959"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7274402" y="5422030"/>
              <a:ext cx="203940" cy="437051"/>
            </a:xfrm>
            <a:prstGeom prst="rect">
              <a:avLst/>
            </a:prstGeom>
            <a:solidFill>
              <a:schemeClr val="tx1">
                <a:alpha val="32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1" name="Oval 230"/>
          <p:cNvSpPr/>
          <p:nvPr/>
        </p:nvSpPr>
        <p:spPr>
          <a:xfrm>
            <a:off x="5360096" y="4654582"/>
            <a:ext cx="2304677" cy="565984"/>
          </a:xfrm>
          <a:prstGeom prst="ellipse">
            <a:avLst/>
          </a:prstGeom>
          <a:solidFill>
            <a:schemeClr val="accent6">
              <a:lumMod val="60000"/>
              <a:lumOff val="4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5078022" y="4713137"/>
            <a:ext cx="1344464" cy="369332"/>
          </a:xfrm>
          <a:prstGeom prst="rect">
            <a:avLst/>
          </a:prstGeom>
          <a:noFill/>
        </p:spPr>
        <p:txBody>
          <a:bodyPr wrap="none" rtlCol="0">
            <a:spAutoFit/>
          </a:bodyPr>
          <a:lstStyle/>
          <a:p>
            <a:r>
              <a:rPr lang="en-US" dirty="0" smtClean="0"/>
              <a:t>Lateral View</a:t>
            </a:r>
            <a:endParaRPr lang="en-US" dirty="0"/>
          </a:p>
        </p:txBody>
      </p:sp>
    </p:spTree>
    <p:extLst>
      <p:ext uri="{BB962C8B-B14F-4D97-AF65-F5344CB8AC3E}">
        <p14:creationId xmlns:p14="http://schemas.microsoft.com/office/powerpoint/2010/main" val="1656792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TotalTime>
  <Words>88</Words>
  <Application>Microsoft Macintosh PowerPoint</Application>
  <PresentationFormat>On-screen Show (4:3)</PresentationFormat>
  <Paragraphs>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Duke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Tornai</dc:creator>
  <cp:lastModifiedBy>Martin Tornai</cp:lastModifiedBy>
  <cp:revision>8</cp:revision>
  <cp:lastPrinted>2018-02-07T20:55:06Z</cp:lastPrinted>
  <dcterms:created xsi:type="dcterms:W3CDTF">2018-02-07T19:59:59Z</dcterms:created>
  <dcterms:modified xsi:type="dcterms:W3CDTF">2018-02-07T21:26:50Z</dcterms:modified>
</cp:coreProperties>
</file>