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70" r:id="rId5"/>
    <p:sldId id="269" r:id="rId6"/>
    <p:sldId id="263" r:id="rId7"/>
    <p:sldId id="271" r:id="rId8"/>
    <p:sldId id="285" r:id="rId9"/>
    <p:sldId id="264" r:id="rId10"/>
    <p:sldId id="275" r:id="rId11"/>
    <p:sldId id="266" r:id="rId12"/>
    <p:sldId id="265" r:id="rId13"/>
    <p:sldId id="276" r:id="rId14"/>
    <p:sldId id="277" r:id="rId15"/>
    <p:sldId id="292" r:id="rId16"/>
    <p:sldId id="293" r:id="rId17"/>
    <p:sldId id="268" r:id="rId18"/>
    <p:sldId id="281" r:id="rId19"/>
    <p:sldId id="278" r:id="rId20"/>
    <p:sldId id="279" r:id="rId21"/>
    <p:sldId id="280" r:id="rId22"/>
    <p:sldId id="286" r:id="rId23"/>
    <p:sldId id="284" r:id="rId24"/>
    <p:sldId id="288" r:id="rId25"/>
    <p:sldId id="289" r:id="rId26"/>
    <p:sldId id="287" r:id="rId27"/>
    <p:sldId id="282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31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9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7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9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0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1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9F91CB4-25B7-4757-B3D7-465C9B9DC95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ED0CCD-45C8-41A2-8A40-FD3FEEEF8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lower.dev/docs/apiref-flwr.html#module-flwr.server" TargetMode="External"/><Relationship Id="rId13" Type="http://schemas.openxmlformats.org/officeDocument/2006/relationships/hyperlink" Target="https://flower.dev/docs/apiref-flwr.html#server-strategy-fedavgm" TargetMode="External"/><Relationship Id="rId18" Type="http://schemas.openxmlformats.org/officeDocument/2006/relationships/hyperlink" Target="https://flower.dev/docs/apiref-flwr.html#server-strategy-fedadam" TargetMode="External"/><Relationship Id="rId3" Type="http://schemas.openxmlformats.org/officeDocument/2006/relationships/hyperlink" Target="https://flower.dev/docs/apiref-flwr.html#flwr-client-client-apiref" TargetMode="External"/><Relationship Id="rId7" Type="http://schemas.openxmlformats.org/officeDocument/2006/relationships/hyperlink" Target="https://flower.dev/docs/apiref-flwr.html#start-simulation" TargetMode="External"/><Relationship Id="rId12" Type="http://schemas.openxmlformats.org/officeDocument/2006/relationships/hyperlink" Target="https://flower.dev/docs/apiref-flwr.html#server-strategy-fedavg" TargetMode="External"/><Relationship Id="rId17" Type="http://schemas.openxmlformats.org/officeDocument/2006/relationships/hyperlink" Target="https://flower.dev/docs/apiref-flwr.html#server-strategy-fedadagrad" TargetMode="External"/><Relationship Id="rId2" Type="http://schemas.openxmlformats.org/officeDocument/2006/relationships/hyperlink" Target="https://flower.dev/docs/apiref-flwr.html#module-flwr.client" TargetMode="External"/><Relationship Id="rId16" Type="http://schemas.openxmlformats.org/officeDocument/2006/relationships/hyperlink" Target="https://flower.dev/docs/apiref-flwr.html#server-strategy-fedo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ower.dev/docs/apiref-flwr.html#start-numpy-client" TargetMode="External"/><Relationship Id="rId11" Type="http://schemas.openxmlformats.org/officeDocument/2006/relationships/hyperlink" Target="https://flower.dev/docs/apiref-flwr.html#server-strategy-strategy" TargetMode="External"/><Relationship Id="rId5" Type="http://schemas.openxmlformats.org/officeDocument/2006/relationships/hyperlink" Target="https://flower.dev/docs/apiref-flwr.html#numpyclient" TargetMode="External"/><Relationship Id="rId15" Type="http://schemas.openxmlformats.org/officeDocument/2006/relationships/hyperlink" Target="https://flower.dev/docs/apiref-flwr.html#server-strategy-faulttolerantfedavg" TargetMode="External"/><Relationship Id="rId10" Type="http://schemas.openxmlformats.org/officeDocument/2006/relationships/hyperlink" Target="https://flower.dev/docs/apiref-flwr.html#module-flwr.server.strategy" TargetMode="External"/><Relationship Id="rId19" Type="http://schemas.openxmlformats.org/officeDocument/2006/relationships/hyperlink" Target="https://flower.dev/docs/apiref-flwr.html#server-strategy-fedyogi" TargetMode="External"/><Relationship Id="rId4" Type="http://schemas.openxmlformats.org/officeDocument/2006/relationships/hyperlink" Target="https://flower.dev/docs/apiref-flwr.html#start-client" TargetMode="External"/><Relationship Id="rId9" Type="http://schemas.openxmlformats.org/officeDocument/2006/relationships/hyperlink" Target="https://flower.dev/docs/apiref-flwr.html#server-start-server" TargetMode="External"/><Relationship Id="rId14" Type="http://schemas.openxmlformats.org/officeDocument/2006/relationships/hyperlink" Target="https://flower.dev/docs/apiref-flwr.html#server-strategy-qfedav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dap/flower/tree/main/examples/embedded_devic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er.dev/docs/secagg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6B8B-8BF5-4B43-A529-EC453E333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Federated Learning &amp;</a:t>
            </a:r>
            <a:br>
              <a:rPr lang="en-US" altLang="ko-KR" sz="5400" dirty="0"/>
            </a:br>
            <a:r>
              <a:rPr lang="en-US" altLang="ko-KR" sz="5400" dirty="0"/>
              <a:t>Flower Framework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E949A8-76E5-44A9-B38B-14E66099D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FedProx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3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FedProx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63CDB-C15D-4C4D-A68F-78B19CCE1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246558"/>
            <a:ext cx="5088532" cy="345121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3590CD-1C31-469B-92AD-B0602895E117}"/>
              </a:ext>
            </a:extLst>
          </p:cNvPr>
          <p:cNvSpPr txBox="1">
            <a:spLocks/>
          </p:cNvSpPr>
          <p:nvPr/>
        </p:nvSpPr>
        <p:spPr>
          <a:xfrm>
            <a:off x="875489" y="2094046"/>
            <a:ext cx="4338685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FedAvg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Proximal Term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로컬 업데이트를 제한하여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업데이트 된 로컬 모델이 글로벌 모델에서 멀어지는 것을 방지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각 디바이스가 수행하는 양을 고정하지 않음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C94DC4-ACAD-4522-81D0-A69A40A5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58" y="3470307"/>
            <a:ext cx="5054860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FedBN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1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FedBN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983D1-0459-4A74-92C2-D9C8AC61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57" y="2157075"/>
            <a:ext cx="8293526" cy="412136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871407C-E4A8-45A9-A2FF-68029B3C97E3}"/>
              </a:ext>
            </a:extLst>
          </p:cNvPr>
          <p:cNvSpPr txBox="1">
            <a:spLocks/>
          </p:cNvSpPr>
          <p:nvPr/>
        </p:nvSpPr>
        <p:spPr>
          <a:xfrm>
            <a:off x="355940" y="2457800"/>
            <a:ext cx="2728030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FedAvg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Batch Normalization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Local model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BN layer</a:t>
            </a:r>
            <a:r>
              <a:rPr lang="ko-KR" altLang="en-US" dirty="0">
                <a:latin typeface="Consolas" panose="020B0609020204030204" pitchFamily="49" charset="0"/>
              </a:rPr>
              <a:t> 추가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FedAdagrad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FedYogi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FedAdam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521006"/>
            <a:ext cx="9110356" cy="39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FedOpt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DC009-1739-4A15-9E25-3487F449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47"/>
          <a:stretch/>
        </p:blipFill>
        <p:spPr>
          <a:xfrm>
            <a:off x="4483951" y="2457800"/>
            <a:ext cx="6014199" cy="305450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BB777FE-5718-4C3E-BF2B-6AF4DF61176F}"/>
              </a:ext>
            </a:extLst>
          </p:cNvPr>
          <p:cNvSpPr txBox="1">
            <a:spLocks/>
          </p:cNvSpPr>
          <p:nvPr/>
        </p:nvSpPr>
        <p:spPr>
          <a:xfrm>
            <a:off x="355939" y="2457800"/>
            <a:ext cx="4128012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latin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</a:rPr>
              <a:t>Server</a:t>
            </a:r>
            <a:r>
              <a:rPr lang="ko-KR" altLang="en-US" dirty="0">
                <a:latin typeface="Consolas" panose="020B0609020204030204" pitchFamily="49" charset="0"/>
              </a:rPr>
              <a:t>에 각각 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gradient based optimizer</a:t>
            </a:r>
            <a:r>
              <a:rPr lang="ko-KR" altLang="en-US" dirty="0">
                <a:latin typeface="Consolas" panose="020B0609020204030204" pitchFamily="49" charset="0"/>
              </a:rPr>
              <a:t>를 적용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6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FedAdagrad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FedYogi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FedAdam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39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FedAdagrad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FedYogi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FedAdam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BD05E9-CBD5-46B2-8623-CD1E80C25460}"/>
              </a:ext>
            </a:extLst>
          </p:cNvPr>
          <p:cNvSpPr txBox="1">
            <a:spLocks/>
          </p:cNvSpPr>
          <p:nvPr/>
        </p:nvSpPr>
        <p:spPr>
          <a:xfrm>
            <a:off x="1021922" y="2094045"/>
            <a:ext cx="4873039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Client drift &amp; Lack of adaptive learning rate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-&gt; use of non-collaborative optimization algorithms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ServerOpt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Adaptive Optimizer 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AdaGrad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Yogi, Adam)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ClientOpt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SGD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4DFC-9A2D-466E-B192-446D6D3C2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14"/>
          <a:stretch/>
        </p:blipFill>
        <p:spPr>
          <a:xfrm>
            <a:off x="6033529" y="2228701"/>
            <a:ext cx="4464621" cy="38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0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Other Algorithms…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BD05E9-CBD5-46B2-8623-CD1E80C25460}"/>
              </a:ext>
            </a:extLst>
          </p:cNvPr>
          <p:cNvSpPr txBox="1">
            <a:spLocks/>
          </p:cNvSpPr>
          <p:nvPr/>
        </p:nvSpPr>
        <p:spPr>
          <a:xfrm>
            <a:off x="1261872" y="1634023"/>
            <a:ext cx="9006670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SCAFFOLD : </a:t>
            </a:r>
            <a:r>
              <a:rPr lang="en-US" altLang="ko-KR" dirty="0" err="1">
                <a:latin typeface="Consolas" panose="020B0609020204030204" pitchFamily="49" charset="0"/>
              </a:rPr>
              <a:t>FedAvg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control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variate</a:t>
            </a:r>
          </a:p>
          <a:p>
            <a:pPr marL="274320" lvl="1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각각의 </a:t>
            </a:r>
            <a:r>
              <a:rPr lang="en-US" altLang="ko-KR" dirty="0"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latin typeface="Consolas" panose="020B0609020204030204" pitchFamily="49" charset="0"/>
              </a:rPr>
              <a:t>마다 </a:t>
            </a:r>
            <a:r>
              <a:rPr lang="en-US" altLang="ko-KR" dirty="0">
                <a:latin typeface="Consolas" panose="020B0609020204030204" pitchFamily="49" charset="0"/>
              </a:rPr>
              <a:t>client-drift</a:t>
            </a:r>
            <a:r>
              <a:rPr lang="ko-KR" altLang="en-US" dirty="0">
                <a:latin typeface="Consolas" panose="020B0609020204030204" pitchFamily="49" charset="0"/>
              </a:rPr>
              <a:t>를 예측한 값을 이용하여 </a:t>
            </a:r>
            <a:r>
              <a:rPr lang="en-US" altLang="ko-KR" dirty="0">
                <a:latin typeface="Consolas" panose="020B0609020204030204" pitchFamily="49" charset="0"/>
              </a:rPr>
              <a:t>local update</a:t>
            </a:r>
            <a:r>
              <a:rPr lang="ko-KR" altLang="en-US" dirty="0">
                <a:latin typeface="Consolas" panose="020B0609020204030204" pitchFamily="49" charset="0"/>
              </a:rPr>
              <a:t>를 수정하여 </a:t>
            </a:r>
            <a:r>
              <a:rPr lang="en-US" altLang="ko-KR" dirty="0">
                <a:latin typeface="Consolas" panose="020B0609020204030204" pitchFamily="49" charset="0"/>
              </a:rPr>
              <a:t>client-drift</a:t>
            </a:r>
            <a:r>
              <a:rPr lang="ko-KR" altLang="en-US" dirty="0">
                <a:latin typeface="+mn-ea"/>
              </a:rPr>
              <a:t>를 완화</a:t>
            </a:r>
            <a:endParaRPr lang="en-US" altLang="ko-KR" b="0" dirty="0">
              <a:effectLst/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FedDyn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FedMA</a:t>
            </a:r>
            <a:r>
              <a:rPr lang="en-US" altLang="ko-KR" dirty="0">
                <a:latin typeface="Consolas" panose="020B0609020204030204" pitchFamily="49" charset="0"/>
              </a:rPr>
              <a:t> : Federated Learning + matched averaging</a:t>
            </a:r>
          </a:p>
          <a:p>
            <a:pPr marL="342900" indent="-342900">
              <a:buAutoNum type="arabicPeriod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FLRA(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FedRobust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FedDC</a:t>
            </a:r>
            <a:r>
              <a:rPr lang="en-US" altLang="ko-KR" dirty="0">
                <a:latin typeface="Consolas" panose="020B0609020204030204" pitchFamily="49" charset="0"/>
              </a:rPr>
              <a:t> : Local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drift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을 이용해 편향된 </a:t>
            </a:r>
            <a:r>
              <a:rPr lang="en-US" altLang="ko-KR" dirty="0">
                <a:latin typeface="Consolas" panose="020B0609020204030204" pitchFamily="49" charset="0"/>
              </a:rPr>
              <a:t>local model</a:t>
            </a:r>
            <a:r>
              <a:rPr lang="ko-KR" altLang="en-US" dirty="0">
                <a:latin typeface="+mn-ea"/>
              </a:rPr>
              <a:t>로 인한 영향을 완화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FedNova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: normalized aggregation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ComFed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: Client-side, Server-side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양측의 프로세스를 향상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총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9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가지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</a:rPr>
              <a:t>Client-side : </a:t>
            </a:r>
            <a:r>
              <a:rPr lang="en-US" altLang="ko-KR" dirty="0" err="1">
                <a:latin typeface="Consolas" panose="020B0609020204030204" pitchFamily="49" charset="0"/>
              </a:rPr>
              <a:t>FedProx</a:t>
            </a:r>
            <a:r>
              <a:rPr lang="en-US" altLang="ko-KR" dirty="0">
                <a:latin typeface="Consolas" panose="020B0609020204030204" pitchFamily="49" charset="0"/>
              </a:rPr>
              <a:t>, Scaffold, </a:t>
            </a:r>
            <a:r>
              <a:rPr lang="en-US" altLang="ko-KR" dirty="0" err="1">
                <a:latin typeface="Consolas" panose="020B0609020204030204" pitchFamily="49" charset="0"/>
              </a:rPr>
              <a:t>FedNova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Server-side :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FedAdagrad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FedAdam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FedYogi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Other Algorithms…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5843ABB-C50E-4042-BDE8-378A95F0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136538"/>
            <a:ext cx="8765172" cy="36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Other Algorithms…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4F33A58-52B2-43D1-A821-09CCFAE0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7013"/>
            <a:ext cx="7188569" cy="2749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55872C-CAA7-4434-A928-559F3744B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69" y="2219827"/>
            <a:ext cx="3471460" cy="36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0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2F6765C-0053-47A3-835D-CA5F5F08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TensorFlow Federated</a:t>
            </a: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FedML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PySyft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Leaf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Sherpa.ai Federated Learning and Differential Privacy Framework</a:t>
            </a: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PyVertical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FATE</a:t>
            </a: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PaddleFL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Clara Training Framework</a:t>
            </a: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Fedlearner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</a:p>
        </p:txBody>
      </p:sp>
    </p:spTree>
    <p:extLst>
      <p:ext uri="{BB962C8B-B14F-4D97-AF65-F5344CB8AC3E}">
        <p14:creationId xmlns:p14="http://schemas.microsoft.com/office/powerpoint/2010/main" val="175138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9110356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Quickstart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PyTorch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client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794A-1C7F-4A2F-9EC9-2F4430472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8"/>
          <a:stretch/>
        </p:blipFill>
        <p:spPr>
          <a:xfrm>
            <a:off x="1098262" y="1884641"/>
            <a:ext cx="8407583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9110356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Quickstart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PyTorch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server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0077D-E750-47BC-B857-F897505E2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"/>
          <a:stretch/>
        </p:blipFill>
        <p:spPr>
          <a:xfrm>
            <a:off x="1091665" y="1884641"/>
            <a:ext cx="8420777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0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FC8B0-7A1E-48A4-A92F-038AD839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F1B21-7E83-41F0-B754-C0823EAC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연합학습 소개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Optimization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연합학습 적용을 위한 프레임워크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356FF7-C5C7-4EE2-BE44-E80CD5F534F7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51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9110356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Implementing strategies - server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F929D0-CCD9-449C-BE49-28712105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90" y="1884641"/>
            <a:ext cx="7664844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2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9110356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Implementing strategies - server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4102D4-C12A-4B11-BA41-A4B25B3E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50" y="1884641"/>
            <a:ext cx="7645793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D1B9528-530C-4FC6-90F2-93B2F2EA7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20"/>
          <a:stretch/>
        </p:blipFill>
        <p:spPr>
          <a:xfrm>
            <a:off x="422621" y="2270172"/>
            <a:ext cx="4454179" cy="3587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C8805F-D717-4EB1-BDD9-D57FE1B4F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4"/>
          <a:stretch/>
        </p:blipFill>
        <p:spPr>
          <a:xfrm>
            <a:off x="5182176" y="2270172"/>
            <a:ext cx="5634983" cy="321961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8D0BA5D-DB4D-47DF-864A-C318C2AD7A7D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FedBN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4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8282488-C72E-4B3E-BD1A-D428C9BD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4" y="1828800"/>
            <a:ext cx="3395130" cy="435133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Inter"/>
                <a:hlinkClick r:id="rId2"/>
              </a:rPr>
              <a:t>client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Inter"/>
                <a:hlinkClick r:id="rId3"/>
              </a:rPr>
              <a:t>Client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4"/>
              </a:rPr>
              <a:t>start_client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5"/>
              </a:rPr>
              <a:t>NumPyClient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6"/>
              </a:rPr>
              <a:t>start_numpy_client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7"/>
              </a:rPr>
              <a:t>start_simulation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Inter"/>
                <a:hlinkClick r:id="rId8"/>
              </a:rPr>
              <a:t>server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9"/>
              </a:rPr>
              <a:t>server.start_server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0"/>
              </a:rPr>
              <a:t>server.strategy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1"/>
              </a:rPr>
              <a:t>server.strategy.Strategy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2"/>
              </a:rPr>
              <a:t>server.strategy.FedAvg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3"/>
              </a:rPr>
              <a:t>server.strategy.FedAvgM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4"/>
              </a:rPr>
              <a:t>server.strategy.QFedAvg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5"/>
              </a:rPr>
              <a:t>server.strategy.FaultTolerantFedAvg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6"/>
              </a:rPr>
              <a:t>server.strategy.FedOpt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7"/>
              </a:rPr>
              <a:t>server.strategy.FedAdagrad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8"/>
              </a:rPr>
              <a:t>server.strategy.FedAdam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Inter"/>
                <a:hlinkClick r:id="rId19"/>
              </a:rPr>
              <a:t>server.strategy.FedYogi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620DE1-20D3-4460-BC56-24B285EF2DB3}"/>
              </a:ext>
            </a:extLst>
          </p:cNvPr>
          <p:cNvSpPr txBox="1">
            <a:spLocks/>
          </p:cNvSpPr>
          <p:nvPr/>
        </p:nvSpPr>
        <p:spPr>
          <a:xfrm>
            <a:off x="5559425" y="1489249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Evaluation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B0C6DC-BD18-404E-B0CE-38E734FBCC4C}"/>
              </a:ext>
            </a:extLst>
          </p:cNvPr>
          <p:cNvSpPr txBox="1">
            <a:spLocks/>
          </p:cNvSpPr>
          <p:nvPr/>
        </p:nvSpPr>
        <p:spPr>
          <a:xfrm>
            <a:off x="5559425" y="1839212"/>
            <a:ext cx="33951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Centralized evaluation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Server-side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Needs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 server-side dataset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Evaluate after every round (after aggregation)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Evaluate current global model parameters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Federated Evaluation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Client-side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Does not need centralized dataset</a:t>
            </a: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Happens in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Client.evaluate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Can be configured from server-side</a:t>
            </a:r>
          </a:p>
          <a:p>
            <a:pPr lvl="1"/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Client.fit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can return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9398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Configuring Client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944A2D-6056-44B1-9BD7-08D31370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78" y="1821224"/>
            <a:ext cx="8595360" cy="11351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Control client-side hyperparameters from server-side</a:t>
            </a:r>
          </a:p>
          <a:p>
            <a:r>
              <a:rPr lang="en-US" altLang="ko-KR" dirty="0">
                <a:latin typeface="+mn-ea"/>
              </a:rPr>
              <a:t>Configuration values</a:t>
            </a:r>
          </a:p>
          <a:p>
            <a:pPr lvl="1"/>
            <a:r>
              <a:rPr lang="en-US" altLang="ko-KR" dirty="0">
                <a:latin typeface="+mn-ea"/>
              </a:rPr>
              <a:t>Dictionary mapping : keys – str, values – bool, bytes, double, int, or str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E2207F-7A6C-4F0F-8DFA-FEEC1C58A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927100"/>
            <a:ext cx="7750084" cy="1457101"/>
          </a:xfrm>
          <a:prstGeom prst="rect">
            <a:avLst/>
          </a:prstGeom>
        </p:spPr>
      </p:pic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F67AD082-D634-47FD-89F7-4F6A737E69D0}"/>
              </a:ext>
            </a:extLst>
          </p:cNvPr>
          <p:cNvSpPr txBox="1">
            <a:spLocks/>
          </p:cNvSpPr>
          <p:nvPr/>
        </p:nvSpPr>
        <p:spPr>
          <a:xfrm>
            <a:off x="978578" y="4403005"/>
            <a:ext cx="8595360" cy="113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Configuration from built-in strategies (configuration functions) - server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74150E-B21A-4D82-B5CE-307D6D6E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721216"/>
            <a:ext cx="6921856" cy="16828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9EE7BF-03ED-4F33-ABE8-11C46D6F6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54" y="5248026"/>
            <a:ext cx="6959958" cy="92079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82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Configuring Client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944A2D-6056-44B1-9BD7-08D31370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78" y="4009889"/>
            <a:ext cx="8595360" cy="11351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Configuring individual client</a:t>
            </a:r>
          </a:p>
          <a:p>
            <a:pPr lvl="1"/>
            <a:r>
              <a:rPr lang="en-US" altLang="ko-KR" dirty="0">
                <a:latin typeface="+mn-ea"/>
              </a:rPr>
              <a:t>Sending different configurations to different clients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767D5DE-6F09-4A87-B614-EC90287CCA59}"/>
              </a:ext>
            </a:extLst>
          </p:cNvPr>
          <p:cNvSpPr txBox="1">
            <a:spLocks/>
          </p:cNvSpPr>
          <p:nvPr/>
        </p:nvSpPr>
        <p:spPr>
          <a:xfrm>
            <a:off x="978578" y="1770052"/>
            <a:ext cx="8595360" cy="24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Configuration from built-in strategies (configuration functions) - client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Can also configure evaluation (</a:t>
            </a:r>
            <a:r>
              <a:rPr lang="en-US" altLang="ko-KR" dirty="0" err="1">
                <a:latin typeface="+mn-ea"/>
              </a:rPr>
              <a:t>on_evaluate_config_fg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0373D3-2F97-4F35-B796-B27AC1B4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1" y="2168044"/>
            <a:ext cx="6959958" cy="1282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5EE669-D41E-4D8F-8EAA-CE7EE50C9D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6" b="43954"/>
          <a:stretch/>
        </p:blipFill>
        <p:spPr>
          <a:xfrm>
            <a:off x="0" y="4640402"/>
            <a:ext cx="5891917" cy="19432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B2B734-0B74-4DD0-889B-492BDFA309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9" r="25004"/>
          <a:stretch/>
        </p:blipFill>
        <p:spPr>
          <a:xfrm>
            <a:off x="6035080" y="4658910"/>
            <a:ext cx="5234002" cy="14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04CDCA5-7BB8-46D3-844F-4EFDE7D7C9E3}"/>
              </a:ext>
            </a:extLst>
          </p:cNvPr>
          <p:cNvSpPr txBox="1">
            <a:spLocks/>
          </p:cNvSpPr>
          <p:nvPr/>
        </p:nvSpPr>
        <p:spPr>
          <a:xfrm>
            <a:off x="746876" y="1479792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On Embedded Devices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D13D91-4B22-41CD-B173-7E51EACB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55" y="2235406"/>
            <a:ext cx="9300316" cy="4048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flower/examples/</a:t>
            </a:r>
            <a:r>
              <a:rPr lang="en-US" altLang="ko-KR" dirty="0" err="1">
                <a:hlinkClick r:id="rId2"/>
              </a:rPr>
              <a:t>embedded_devices</a:t>
            </a:r>
            <a:r>
              <a:rPr lang="en-US" altLang="ko-KR" dirty="0">
                <a:hlinkClick r:id="rId2"/>
              </a:rPr>
              <a:t> at main · </a:t>
            </a:r>
            <a:r>
              <a:rPr lang="en-US" altLang="ko-KR" dirty="0" err="1">
                <a:hlinkClick r:id="rId2"/>
              </a:rPr>
              <a:t>adap</a:t>
            </a:r>
            <a:r>
              <a:rPr lang="en-US" altLang="ko-KR" dirty="0">
                <a:hlinkClick r:id="rId2"/>
              </a:rPr>
              <a:t>/flower · GitHub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ED251F-847A-4039-A374-C30B5B8D5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1"/>
          <a:stretch/>
        </p:blipFill>
        <p:spPr>
          <a:xfrm>
            <a:off x="4504007" y="2921070"/>
            <a:ext cx="6123321" cy="3266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8C162-5A57-4700-AEC7-8BCCEA56FC05}"/>
              </a:ext>
            </a:extLst>
          </p:cNvPr>
          <p:cNvSpPr txBox="1"/>
          <p:nvPr/>
        </p:nvSpPr>
        <p:spPr>
          <a:xfrm>
            <a:off x="978578" y="2736404"/>
            <a:ext cx="44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Install Docker in embedded device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87F7E-31D9-4C9E-8801-E40C0EF5563A}"/>
              </a:ext>
            </a:extLst>
          </p:cNvPr>
          <p:cNvSpPr txBox="1"/>
          <p:nvPr/>
        </p:nvSpPr>
        <p:spPr>
          <a:xfrm>
            <a:off x="978578" y="1954591"/>
            <a:ext cx="44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20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BD05E9-CBD5-46B2-8623-CD1E80C25460}"/>
              </a:ext>
            </a:extLst>
          </p:cNvPr>
          <p:cNvSpPr txBox="1">
            <a:spLocks/>
          </p:cNvSpPr>
          <p:nvPr/>
        </p:nvSpPr>
        <p:spPr>
          <a:xfrm>
            <a:off x="1261872" y="2030437"/>
            <a:ext cx="8595360" cy="2414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From Flower Framework 2022 summit</a:t>
            </a:r>
          </a:p>
          <a:p>
            <a:pPr marL="342900" indent="-342900">
              <a:buAutoNum type="arabicPeriod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SecAgg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SecAggPlus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b="0">
                <a:effectLst/>
                <a:latin typeface="Consolas" panose="020B0609020204030204" pitchFamily="49" charset="0"/>
              </a:rPr>
              <a:t>LightSecAgg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Secure Aggregation Protocols - Flower 1.0.0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D3CFC9-833A-41F6-9012-2B3033EC8D41}"/>
              </a:ext>
            </a:extLst>
          </p:cNvPr>
          <p:cNvSpPr txBox="1">
            <a:spLocks/>
          </p:cNvSpPr>
          <p:nvPr/>
        </p:nvSpPr>
        <p:spPr>
          <a:xfrm>
            <a:off x="746876" y="1498549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Secure Aggregation Protocols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49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D3CFC9-833A-41F6-9012-2B3033EC8D41}"/>
              </a:ext>
            </a:extLst>
          </p:cNvPr>
          <p:cNvSpPr txBox="1">
            <a:spLocks/>
          </p:cNvSpPr>
          <p:nvPr/>
        </p:nvSpPr>
        <p:spPr>
          <a:xfrm>
            <a:off x="746876" y="1498549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Architecture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E99448-170A-46D4-9C4F-5B72D3DB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13" y="1826739"/>
            <a:ext cx="4555033" cy="50312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E8550D-F7CE-42B0-A802-6C450FC5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0" y="1780345"/>
            <a:ext cx="4621685" cy="50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37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119072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Framework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D3CFC9-833A-41F6-9012-2B3033EC8D41}"/>
              </a:ext>
            </a:extLst>
          </p:cNvPr>
          <p:cNvSpPr txBox="1">
            <a:spLocks/>
          </p:cNvSpPr>
          <p:nvPr/>
        </p:nvSpPr>
        <p:spPr>
          <a:xfrm>
            <a:off x="746876" y="1498549"/>
            <a:ext cx="4529382" cy="40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Flower Architecture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DF651-F20E-4747-8C97-7DEB0C54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7" y="1903398"/>
            <a:ext cx="4578296" cy="49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연합학습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0CC30-95D0-4B9C-A89C-6D0579616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76" y="1479793"/>
            <a:ext cx="9110356" cy="4537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7253F3-C669-4264-A937-261F14176EBB}"/>
              </a:ext>
            </a:extLst>
          </p:cNvPr>
          <p:cNvSpPr txBox="1">
            <a:spLocks/>
          </p:cNvSpPr>
          <p:nvPr/>
        </p:nvSpPr>
        <p:spPr>
          <a:xfrm>
            <a:off x="1261872" y="2094046"/>
            <a:ext cx="8595360" cy="408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</a:rPr>
              <a:t>모바일 기기의 사용이 증가하고 성능이 향상됨에 따라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인공지능 학습을 통해 사용자의 편의를 증대할 수 있는 데이터가 이러한 기기에 축적되고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그러나 이러한 데이터는 개인정보 보호 문제 또는 방대한 양의 데이터를 학습 서버로 전송하는 것에 대한 어려움 등으로 인공지능 학습에 활용하는 데에 제한이 존재한다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연합학습은 이러한 문제점을 해결하고자 등장하였다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b="0" dirty="0">
                <a:effectLst/>
                <a:latin typeface="+mn-ea"/>
              </a:rPr>
              <a:t>Learning task</a:t>
            </a:r>
            <a:r>
              <a:rPr lang="ko-KR" altLang="en-US" b="0" dirty="0">
                <a:effectLst/>
                <a:latin typeface="+mn-ea"/>
              </a:rPr>
              <a:t>는 서버가 편성한 클라이언트들의 참여로 해결된다</a:t>
            </a:r>
            <a:r>
              <a:rPr lang="en-US" altLang="ko-KR" b="0" dirty="0">
                <a:effectLst/>
                <a:latin typeface="+mn-ea"/>
              </a:rPr>
              <a:t>. </a:t>
            </a:r>
            <a:r>
              <a:rPr lang="ko-KR" altLang="en-US" b="0" dirty="0">
                <a:effectLst/>
                <a:latin typeface="+mn-ea"/>
              </a:rPr>
              <a:t>클라이언트들은 서버로 업로드 되지 않는 로컬 데이터셋을 가지고 서버가 유지하는 </a:t>
            </a:r>
            <a:r>
              <a:rPr lang="en-US" altLang="ko-KR" b="0" dirty="0">
                <a:effectLst/>
                <a:latin typeface="+mn-ea"/>
              </a:rPr>
              <a:t>global model</a:t>
            </a:r>
            <a:r>
              <a:rPr lang="ko-KR" altLang="en-US" b="0" dirty="0">
                <a:effectLst/>
                <a:latin typeface="+mn-ea"/>
              </a:rPr>
              <a:t>의 </a:t>
            </a:r>
            <a:r>
              <a:rPr lang="en-US" altLang="ko-KR" b="0" dirty="0">
                <a:effectLst/>
                <a:latin typeface="+mn-ea"/>
              </a:rPr>
              <a:t>update</a:t>
            </a:r>
            <a:r>
              <a:rPr lang="ko-KR" altLang="en-US" b="0" dirty="0">
                <a:effectLst/>
                <a:latin typeface="+mn-ea"/>
              </a:rPr>
              <a:t>를 계산하여 그 결과만 공유한다</a:t>
            </a:r>
            <a:r>
              <a:rPr lang="en-US" altLang="ko-KR" b="0" dirty="0"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12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연합학습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6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A9AE947-BB77-40E1-8620-DE3989A9AAE7}"/>
              </a:ext>
            </a:extLst>
          </p:cNvPr>
          <p:cNvSpPr txBox="1">
            <a:spLocks/>
          </p:cNvSpPr>
          <p:nvPr/>
        </p:nvSpPr>
        <p:spPr>
          <a:xfrm>
            <a:off x="1261872" y="2094046"/>
            <a:ext cx="8595360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</a:rPr>
              <a:t>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라운드</a:t>
            </a:r>
            <a:r>
              <a:rPr lang="en-US" altLang="ko-KR" dirty="0">
                <a:latin typeface="+mn-ea"/>
              </a:rPr>
              <a:t>(round)</a:t>
            </a:r>
            <a:r>
              <a:rPr lang="ko-KR" altLang="en-US" dirty="0">
                <a:latin typeface="+mn-ea"/>
              </a:rPr>
              <a:t>는 다음과 같은 단계를 거친다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latin typeface="+mn-ea"/>
              </a:rPr>
              <a:t>Client selection : </a:t>
            </a:r>
            <a:r>
              <a:rPr lang="ko-KR" altLang="en-US" dirty="0">
                <a:latin typeface="+mn-ea"/>
              </a:rPr>
              <a:t>서버는 학습에 참여할 클라이언트를 선별한다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latin typeface="+mn-ea"/>
              </a:rPr>
              <a:t>Broadcast : </a:t>
            </a:r>
            <a:r>
              <a:rPr lang="ko-KR" altLang="en-US" dirty="0">
                <a:latin typeface="+mn-ea"/>
              </a:rPr>
              <a:t>서버는 기존의 </a:t>
            </a:r>
            <a:r>
              <a:rPr lang="en-US" altLang="ko-KR" dirty="0">
                <a:latin typeface="+mn-ea"/>
              </a:rPr>
              <a:t>global </a:t>
            </a:r>
            <a:r>
              <a:rPr lang="ko-KR" altLang="en-US" dirty="0">
                <a:latin typeface="+mn-ea"/>
              </a:rPr>
              <a:t>모델을 선별한 클라이언트로 전송한다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latin typeface="+mn-ea"/>
              </a:rPr>
              <a:t>Client computation : </a:t>
            </a:r>
            <a:r>
              <a:rPr lang="ko-KR" altLang="en-US" dirty="0">
                <a:latin typeface="+mn-ea"/>
              </a:rPr>
              <a:t>각각의 클라이언트는 각자의 데이터와 </a:t>
            </a:r>
            <a:r>
              <a:rPr lang="en-US" altLang="ko-KR" dirty="0">
                <a:latin typeface="+mn-ea"/>
              </a:rPr>
              <a:t>global </a:t>
            </a:r>
            <a:r>
              <a:rPr lang="ko-KR" altLang="en-US" dirty="0">
                <a:latin typeface="+mn-ea"/>
              </a:rPr>
              <a:t>모델을 기반으로 </a:t>
            </a:r>
            <a:r>
              <a:rPr lang="en-US" altLang="ko-KR" dirty="0">
                <a:latin typeface="+mn-ea"/>
              </a:rPr>
              <a:t>local </a:t>
            </a:r>
            <a:r>
              <a:rPr lang="ko-KR" altLang="en-US" dirty="0">
                <a:latin typeface="+mn-ea"/>
              </a:rPr>
              <a:t>모델을 학습하여 </a:t>
            </a:r>
            <a:r>
              <a:rPr lang="en-US" altLang="ko-KR" dirty="0">
                <a:latin typeface="+mn-ea"/>
              </a:rPr>
              <a:t>loss </a:t>
            </a:r>
            <a:r>
              <a:rPr lang="ko-KR" altLang="en-US" dirty="0">
                <a:latin typeface="+mn-ea"/>
              </a:rPr>
              <a:t>값을 도출한다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단계는 병렬적으로 진행된다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latin typeface="+mn-ea"/>
              </a:rPr>
              <a:t>Aggregation : </a:t>
            </a:r>
            <a:r>
              <a:rPr lang="ko-KR" altLang="en-US" dirty="0">
                <a:latin typeface="+mn-ea"/>
              </a:rPr>
              <a:t>클라이언트가 학습한 값</a:t>
            </a:r>
            <a:r>
              <a:rPr lang="en-US" altLang="ko-KR" dirty="0">
                <a:latin typeface="+mn-ea"/>
              </a:rPr>
              <a:t>(local </a:t>
            </a:r>
            <a:r>
              <a:rPr lang="ko-KR" altLang="en-US" dirty="0">
                <a:latin typeface="+mn-ea"/>
              </a:rPr>
              <a:t>모델의 매개변수 또는 </a:t>
            </a:r>
            <a:r>
              <a:rPr lang="en-US" altLang="ko-KR" dirty="0">
                <a:latin typeface="+mn-ea"/>
              </a:rPr>
              <a:t>local </a:t>
            </a:r>
            <a:r>
              <a:rPr lang="ko-KR" altLang="en-US" dirty="0">
                <a:latin typeface="+mn-ea"/>
              </a:rPr>
              <a:t>모델과 </a:t>
            </a:r>
            <a:r>
              <a:rPr lang="en-US" altLang="ko-KR" dirty="0">
                <a:latin typeface="+mn-ea"/>
              </a:rPr>
              <a:t>global </a:t>
            </a:r>
            <a:r>
              <a:rPr lang="ko-KR" altLang="en-US" dirty="0">
                <a:latin typeface="+mn-ea"/>
              </a:rPr>
              <a:t>모델의 차이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서버로 전송하면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서버는 전송 받은 결과값을 취합한다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latin typeface="+mn-ea"/>
              </a:rPr>
              <a:t>Model update : </a:t>
            </a:r>
            <a:r>
              <a:rPr lang="ko-KR" altLang="en-US" dirty="0">
                <a:latin typeface="+mn-ea"/>
              </a:rPr>
              <a:t>서버는 취합한 결과를 이용하여 </a:t>
            </a:r>
            <a:r>
              <a:rPr lang="en-US" altLang="ko-KR" dirty="0">
                <a:latin typeface="+mn-ea"/>
              </a:rPr>
              <a:t>optimization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global </a:t>
            </a:r>
            <a:r>
              <a:rPr lang="ko-KR" altLang="en-US" dirty="0">
                <a:latin typeface="+mn-ea"/>
              </a:rPr>
              <a:t>모델을 업데이트한다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10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연합학습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6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7AE54-8E12-45FB-9929-5E6793C8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9" y="1947463"/>
            <a:ext cx="10495568" cy="45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3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Optimization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3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Federated Learning Optimization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B5089D-40CB-42A3-B119-E7729D256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9" y="2004946"/>
            <a:ext cx="5933130" cy="1091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C3C901-B448-4F86-92AD-5EFB67D92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9" y="3110491"/>
            <a:ext cx="6784709" cy="10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Optimization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3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Federated Learning Optimization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7BBA143-F5FE-40ED-B27A-E86ED4D5678F}"/>
              </a:ext>
            </a:extLst>
          </p:cNvPr>
          <p:cNvSpPr txBox="1">
            <a:spLocks/>
          </p:cNvSpPr>
          <p:nvPr/>
        </p:nvSpPr>
        <p:spPr>
          <a:xfrm>
            <a:off x="1261872" y="2094046"/>
            <a:ext cx="8595360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FL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최적화는 일반적인 분산 최적화와 구분되는 특징이 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non-</a:t>
            </a:r>
            <a:r>
              <a:rPr lang="en-US" altLang="ko-KR" dirty="0">
                <a:latin typeface="Consolas" panose="020B0609020204030204" pitchFamily="49" charset="0"/>
              </a:rPr>
              <a:t>IID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특정 클라이언트에 대한 훈련 데이터는 일반적으로 특정 사용자의 모바일 장치 사용에 기초하므로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특정 사용자의 로컬 데이터 세트는 모집단 분포를 나타내지 않을 것이다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Unbalanced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일부 사용자는 다른 사용자보다 훨씬 더 많은 서비스 또는 앱을 사용하여 다양한 양의 로컬 교육 데이터로 이어질 수 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massively distributed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최적화에 참여하는 클라이언트 수가 클라이언트 당 평균 예제 수보다 훨씬 많을 것으로 예상된다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limited communication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모바일 기기는 자주 오프라인 상태이거나 느리거나 비용이 많이 드는 연결 상태에 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83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Optimization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3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Federated Learning Optimization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193CD-937E-470A-BB31-1EE8028B0F50}"/>
              </a:ext>
            </a:extLst>
          </p:cNvPr>
          <p:cNvSpPr txBox="1">
            <a:spLocks/>
          </p:cNvSpPr>
          <p:nvPr/>
        </p:nvSpPr>
        <p:spPr>
          <a:xfrm>
            <a:off x="1261872" y="2094046"/>
            <a:ext cx="8595360" cy="408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Client Drift,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데이터의 불균형도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Communication Bottleneck</a:t>
            </a:r>
          </a:p>
          <a:p>
            <a:pPr marL="342900" indent="-342900">
              <a:buAutoNum type="arabicPeriod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Privacy Problems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Large Scale Federated Learning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6458-5014-4C5A-A713-810FC8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FedSGD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FedAvg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FedAvgM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220EF5-4560-4861-BE4D-D52F1D539B2A}"/>
              </a:ext>
            </a:extLst>
          </p:cNvPr>
          <p:cNvCxnSpPr>
            <a:cxnSpLocks/>
          </p:cNvCxnSpPr>
          <p:nvPr/>
        </p:nvCxnSpPr>
        <p:spPr>
          <a:xfrm>
            <a:off x="746876" y="1479792"/>
            <a:ext cx="9751274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C08732-CDA5-4269-B503-7C5CAAD527E0}"/>
              </a:ext>
            </a:extLst>
          </p:cNvPr>
          <p:cNvSpPr txBox="1">
            <a:spLocks/>
          </p:cNvSpPr>
          <p:nvPr/>
        </p:nvSpPr>
        <p:spPr>
          <a:xfrm>
            <a:off x="746876" y="1479793"/>
            <a:ext cx="9110356" cy="43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FedSGD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FedAvg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FedAvgM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96335C-A526-4433-AF30-E3FA4A68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11" y="2075490"/>
            <a:ext cx="4523139" cy="420793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200C71-37E4-4A31-AB00-04B6E7C9AF08}"/>
              </a:ext>
            </a:extLst>
          </p:cNvPr>
          <p:cNvSpPr txBox="1">
            <a:spLocks/>
          </p:cNvSpPr>
          <p:nvPr/>
        </p:nvSpPr>
        <p:spPr>
          <a:xfrm>
            <a:off x="1261872" y="2118455"/>
            <a:ext cx="4059822" cy="406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>
                <a:latin typeface="+mn-ea"/>
              </a:rPr>
              <a:t>FedSGD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E = 1, B = ∞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FedAvgM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FedAvg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momentum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server-side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aggregation</a:t>
            </a:r>
            <a:r>
              <a:rPr lang="ko-KR" altLang="en-US" dirty="0">
                <a:latin typeface="+mn-ea"/>
              </a:rPr>
              <a:t> 과정에 </a:t>
            </a:r>
            <a:r>
              <a:rPr lang="en-US" altLang="ko-KR" dirty="0">
                <a:latin typeface="+mn-ea"/>
              </a:rPr>
              <a:t>momentum</a:t>
            </a:r>
            <a:r>
              <a:rPr lang="ko-KR" altLang="en-US" dirty="0">
                <a:latin typeface="+mn-ea"/>
              </a:rPr>
              <a:t>을 적용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539150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9093</TotalTime>
  <Words>864</Words>
  <Application>Microsoft Office PowerPoint</Application>
  <PresentationFormat>와이드스크린</PresentationFormat>
  <Paragraphs>176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Inter</vt:lpstr>
      <vt:lpstr>맑은 고딕</vt:lpstr>
      <vt:lpstr>Arial</vt:lpstr>
      <vt:lpstr>Century Schoolbook</vt:lpstr>
      <vt:lpstr>Consolas</vt:lpstr>
      <vt:lpstr>Wingdings 2</vt:lpstr>
      <vt:lpstr>보기</vt:lpstr>
      <vt:lpstr>Federated Learning &amp; Flower Framework</vt:lpstr>
      <vt:lpstr>목차</vt:lpstr>
      <vt:lpstr>연합학습 소개</vt:lpstr>
      <vt:lpstr>연합학습 소개</vt:lpstr>
      <vt:lpstr>연합학습 소개</vt:lpstr>
      <vt:lpstr>Optimization</vt:lpstr>
      <vt:lpstr>Optimization</vt:lpstr>
      <vt:lpstr>Optimization</vt:lpstr>
      <vt:lpstr>FedSGD / FedAvg / FedAvgM</vt:lpstr>
      <vt:lpstr>FedProx</vt:lpstr>
      <vt:lpstr>FedBN</vt:lpstr>
      <vt:lpstr>FedAdagrad / FedYogi, FedAdam</vt:lpstr>
      <vt:lpstr>FedAdagrad / FedYogi, FedAdam</vt:lpstr>
      <vt:lpstr>Other Algorithms…</vt:lpstr>
      <vt:lpstr>Other Algorithms…</vt:lpstr>
      <vt:lpstr>Other Algorithms…</vt:lpstr>
      <vt:lpstr>프레임워크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  <vt:lpstr>Flower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137</cp:revision>
  <dcterms:created xsi:type="dcterms:W3CDTF">2022-07-18T00:43:27Z</dcterms:created>
  <dcterms:modified xsi:type="dcterms:W3CDTF">2022-07-27T08:29:27Z</dcterms:modified>
</cp:coreProperties>
</file>