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2" r:id="rId7"/>
    <p:sldId id="261"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3C57"/>
    <a:srgbClr val="E6516E"/>
    <a:srgbClr val="EA5C77"/>
    <a:srgbClr val="DE4861"/>
    <a:srgbClr val="EC88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944" autoAdjust="0"/>
  </p:normalViewPr>
  <p:slideViewPr>
    <p:cSldViewPr snapToGrid="0">
      <p:cViewPr varScale="1">
        <p:scale>
          <a:sx n="62" d="100"/>
          <a:sy n="62" d="100"/>
        </p:scale>
        <p:origin x="1032" y="30"/>
      </p:cViewPr>
      <p:guideLst/>
    </p:cSldViewPr>
  </p:slideViewPr>
  <p:notesTextViewPr>
    <p:cViewPr>
      <p:scale>
        <a:sx n="1" d="1"/>
        <a:sy n="1" d="1"/>
      </p:scale>
      <p:origin x="0" y="0"/>
    </p:cViewPr>
  </p:notesTextViewPr>
  <p:sorterViewPr>
    <p:cViewPr>
      <p:scale>
        <a:sx n="100" d="100"/>
        <a:sy n="100" d="100"/>
      </p:scale>
      <p:origin x="0" y="-234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345177-AD05-42E7-943C-AFA46660D347}" type="datetimeFigureOut">
              <a:rPr lang="en-IN" smtClean="0"/>
              <a:t>09-09-2017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DBA404-E1EA-4C75-832E-BC3D32233598}" type="slidenum">
              <a:rPr lang="en-IN" smtClean="0"/>
              <a:t>‹#›</a:t>
            </a:fld>
            <a:endParaRPr lang="en-IN"/>
          </a:p>
        </p:txBody>
      </p:sp>
    </p:spTree>
    <p:extLst>
      <p:ext uri="{BB962C8B-B14F-4D97-AF65-F5344CB8AC3E}">
        <p14:creationId xmlns:p14="http://schemas.microsoft.com/office/powerpoint/2010/main" val="2047225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Correlation_and_dependence" TargetMode="External"/><Relationship Id="rId3" Type="http://schemas.openxmlformats.org/officeDocument/2006/relationships/hyperlink" Target="https://en.wikipedia.org/wiki/Object_detection" TargetMode="External"/><Relationship Id="rId7" Type="http://schemas.openxmlformats.org/officeDocument/2006/relationships/hyperlink" Target="https://en.wikipedia.org/wiki/Orthogonal_transform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AdaBoost" TargetMode="External"/><Relationship Id="rId11" Type="http://schemas.openxmlformats.org/officeDocument/2006/relationships/hyperlink" Target="https://en.wikipedia.org/wiki/Orthogonal_basis_set" TargetMode="External"/><Relationship Id="rId5" Type="http://schemas.openxmlformats.org/officeDocument/2006/relationships/hyperlink" Target="https://en.wikipedia.org/wiki/Face_detection" TargetMode="External"/><Relationship Id="rId10" Type="http://schemas.openxmlformats.org/officeDocument/2006/relationships/hyperlink" Target="https://en.wikipedia.org/wiki/Orthogonal" TargetMode="External"/><Relationship Id="rId4" Type="http://schemas.openxmlformats.org/officeDocument/2006/relationships/hyperlink" Target="https://en.wikipedia.org/w/index.php?title=Paul_Viola&amp;action=edit&amp;redlink=1" TargetMode="External"/><Relationship Id="rId9" Type="http://schemas.openxmlformats.org/officeDocument/2006/relationships/hyperlink" Target="https://en.wikipedia.org/wiki/Variance"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Scikit-image#cite_note-3" TargetMode="External"/><Relationship Id="rId3" Type="http://schemas.openxmlformats.org/officeDocument/2006/relationships/hyperlink" Target="https://en.wikipedia.org/wiki/Open_source" TargetMode="External"/><Relationship Id="rId7" Type="http://schemas.openxmlformats.org/officeDocument/2006/relationships/hyperlink" Target="https://en.wikipedia.org/wiki/Scikit-image#cite_note-jmlr-2"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en.wikipedia.org/wiki/Python_(programming_language)" TargetMode="External"/><Relationship Id="rId5" Type="http://schemas.openxmlformats.org/officeDocument/2006/relationships/hyperlink" Target="https://en.wikipedia.org/wiki/Library_(software)" TargetMode="External"/><Relationship Id="rId10" Type="http://schemas.openxmlformats.org/officeDocument/2006/relationships/hyperlink" Target="https://en.wikipedia.org/wiki/SciPy" TargetMode="External"/><Relationship Id="rId4" Type="http://schemas.openxmlformats.org/officeDocument/2006/relationships/hyperlink" Target="https://en.wikipedia.org/wiki/Image_processing" TargetMode="External"/><Relationship Id="rId9" Type="http://schemas.openxmlformats.org/officeDocument/2006/relationships/hyperlink" Target="https://en.wikipedia.org/wiki/NumPy"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The </a:t>
            </a:r>
            <a:r>
              <a:rPr lang="en-IN" sz="1200" b="1" i="0" kern="1200" dirty="0" smtClean="0">
                <a:solidFill>
                  <a:schemeClr val="tx1"/>
                </a:solidFill>
                <a:effectLst/>
                <a:latin typeface="+mn-lt"/>
                <a:ea typeface="+mn-ea"/>
                <a:cs typeface="+mn-cs"/>
              </a:rPr>
              <a:t>Viola–Jones object detection framework</a:t>
            </a:r>
            <a:r>
              <a:rPr lang="en-IN" sz="1200" b="0" i="0" kern="1200" dirty="0" smtClean="0">
                <a:solidFill>
                  <a:schemeClr val="tx1"/>
                </a:solidFill>
                <a:effectLst/>
                <a:latin typeface="+mn-lt"/>
                <a:ea typeface="+mn-ea"/>
                <a:cs typeface="+mn-cs"/>
              </a:rPr>
              <a:t> is the first </a:t>
            </a:r>
            <a:r>
              <a:rPr lang="en-IN" sz="1200" b="0" i="0" u="none" strike="noStrike" kern="1200" dirty="0" smtClean="0">
                <a:solidFill>
                  <a:schemeClr val="tx1"/>
                </a:solidFill>
                <a:effectLst/>
                <a:latin typeface="+mn-lt"/>
                <a:ea typeface="+mn-ea"/>
                <a:cs typeface="+mn-cs"/>
                <a:hlinkClick r:id="rId3" tooltip="Object detection"/>
              </a:rPr>
              <a:t>object detection</a:t>
            </a:r>
            <a:r>
              <a:rPr lang="en-IN" sz="1200" b="0" i="0" kern="1200" dirty="0" smtClean="0">
                <a:solidFill>
                  <a:schemeClr val="tx1"/>
                </a:solidFill>
                <a:effectLst/>
                <a:latin typeface="+mn-lt"/>
                <a:ea typeface="+mn-ea"/>
                <a:cs typeface="+mn-cs"/>
              </a:rPr>
              <a:t> framework to provide competitive object detection rates in real-time proposed in 2001 by </a:t>
            </a:r>
            <a:r>
              <a:rPr lang="en-IN" sz="1200" b="0" i="0" u="none" strike="noStrike" kern="1200" dirty="0" smtClean="0">
                <a:solidFill>
                  <a:schemeClr val="tx1"/>
                </a:solidFill>
                <a:effectLst/>
                <a:latin typeface="+mn-lt"/>
                <a:ea typeface="+mn-ea"/>
                <a:cs typeface="+mn-cs"/>
                <a:hlinkClick r:id="rId4" tooltip="Paul Viola (page does not exist)"/>
              </a:rPr>
              <a:t>Paul Viola</a:t>
            </a:r>
            <a:r>
              <a:rPr lang="en-IN" sz="1200" b="0" i="0" kern="1200" dirty="0" smtClean="0">
                <a:solidFill>
                  <a:schemeClr val="tx1"/>
                </a:solidFill>
                <a:effectLst/>
                <a:latin typeface="+mn-lt"/>
                <a:ea typeface="+mn-ea"/>
                <a:cs typeface="+mn-cs"/>
              </a:rPr>
              <a:t> and Michael </a:t>
            </a:r>
            <a:r>
              <a:rPr lang="en-IN" sz="1200" b="0" i="0" kern="1200" dirty="0" err="1" smtClean="0">
                <a:solidFill>
                  <a:schemeClr val="tx1"/>
                </a:solidFill>
                <a:effectLst/>
                <a:latin typeface="+mn-lt"/>
                <a:ea typeface="+mn-ea"/>
                <a:cs typeface="+mn-cs"/>
              </a:rPr>
              <a:t>Jones.Although</a:t>
            </a:r>
            <a:r>
              <a:rPr lang="en-IN" sz="1200" b="0" i="0" kern="1200" dirty="0" smtClean="0">
                <a:solidFill>
                  <a:schemeClr val="tx1"/>
                </a:solidFill>
                <a:effectLst/>
                <a:latin typeface="+mn-lt"/>
                <a:ea typeface="+mn-ea"/>
                <a:cs typeface="+mn-cs"/>
              </a:rPr>
              <a:t> it can be trained to detect a variety of object classes, it was motivated primarily by the problem of </a:t>
            </a:r>
            <a:r>
              <a:rPr lang="en-IN" sz="1200" b="0" i="0" u="none" strike="noStrike" kern="1200" dirty="0" smtClean="0">
                <a:solidFill>
                  <a:schemeClr val="tx1"/>
                </a:solidFill>
                <a:effectLst/>
                <a:latin typeface="+mn-lt"/>
                <a:ea typeface="+mn-ea"/>
                <a:cs typeface="+mn-cs"/>
                <a:hlinkClick r:id="rId5" tooltip="Face detection"/>
              </a:rPr>
              <a:t>face detection</a:t>
            </a:r>
            <a:r>
              <a:rPr lang="en-IN" sz="1200" b="0" i="0" kern="1200" dirty="0" smtClean="0">
                <a:solidFill>
                  <a:schemeClr val="tx1"/>
                </a:solidFill>
                <a:effectLst/>
                <a:latin typeface="+mn-lt"/>
                <a:ea typeface="+mn-ea"/>
                <a:cs typeface="+mn-cs"/>
              </a:rPr>
              <a:t>.</a:t>
            </a:r>
          </a:p>
          <a:p>
            <a:r>
              <a:rPr lang="en-IN" sz="1200" b="0" i="0" kern="1200" dirty="0" smtClean="0">
                <a:solidFill>
                  <a:schemeClr val="tx1"/>
                </a:solidFill>
                <a:effectLst/>
                <a:latin typeface="+mn-lt"/>
                <a:ea typeface="+mn-ea"/>
                <a:cs typeface="+mn-cs"/>
              </a:rPr>
              <a:t>Thus, the object detection framework employs a variant of the learning algorithm </a:t>
            </a:r>
            <a:r>
              <a:rPr lang="en-IN" sz="1200" b="0" i="0" u="none" strike="noStrike" kern="1200" dirty="0" err="1" smtClean="0">
                <a:solidFill>
                  <a:schemeClr val="tx1"/>
                </a:solidFill>
                <a:effectLst/>
                <a:latin typeface="+mn-lt"/>
                <a:ea typeface="+mn-ea"/>
                <a:cs typeface="+mn-cs"/>
                <a:hlinkClick r:id="rId6" tooltip="AdaBoost"/>
              </a:rPr>
              <a:t>AdaBoost</a:t>
            </a:r>
            <a:r>
              <a:rPr lang="en-IN" sz="1200" b="0" i="0" kern="1200" dirty="0" smtClean="0">
                <a:solidFill>
                  <a:schemeClr val="tx1"/>
                </a:solidFill>
                <a:effectLst/>
                <a:latin typeface="+mn-lt"/>
                <a:ea typeface="+mn-ea"/>
                <a:cs typeface="+mn-cs"/>
              </a:rPr>
              <a:t> to both select the best features and to train classifiers that use them. This algorithm constructs a “strong” classifier as a linear combination of weighted simple “weak”</a:t>
            </a:r>
          </a:p>
          <a:p>
            <a:r>
              <a:rPr lang="en-IN" sz="1200" b="1" i="0" kern="1200" dirty="0" smtClean="0">
                <a:solidFill>
                  <a:schemeClr val="tx1"/>
                </a:solidFill>
                <a:effectLst/>
                <a:latin typeface="+mn-lt"/>
                <a:ea typeface="+mn-ea"/>
                <a:cs typeface="+mn-cs"/>
              </a:rPr>
              <a:t>https://en.wikipedia.org/wiki/Viola%E2%80%93Jones_object_detection_framework</a:t>
            </a:r>
          </a:p>
          <a:p>
            <a:endParaRPr lang="en-IN" sz="1200" b="1" i="0" kern="1200" dirty="0" smtClean="0">
              <a:solidFill>
                <a:schemeClr val="tx1"/>
              </a:solidFill>
              <a:effectLst/>
              <a:latin typeface="+mn-lt"/>
              <a:ea typeface="+mn-ea"/>
              <a:cs typeface="+mn-cs"/>
            </a:endParaRPr>
          </a:p>
          <a:p>
            <a:endParaRPr lang="en-IN" sz="1200" b="1" i="0" kern="1200" dirty="0" smtClean="0">
              <a:solidFill>
                <a:schemeClr val="tx1"/>
              </a:solidFill>
              <a:effectLst/>
              <a:latin typeface="+mn-lt"/>
              <a:ea typeface="+mn-ea"/>
              <a:cs typeface="+mn-cs"/>
            </a:endParaRPr>
          </a:p>
          <a:p>
            <a:r>
              <a:rPr lang="en-IN" sz="1200" b="1" i="0" kern="1200" dirty="0" smtClean="0">
                <a:solidFill>
                  <a:schemeClr val="tx1"/>
                </a:solidFill>
                <a:effectLst/>
                <a:latin typeface="+mn-lt"/>
                <a:ea typeface="+mn-ea"/>
                <a:cs typeface="+mn-cs"/>
              </a:rPr>
              <a:t>Principal component analysis</a:t>
            </a:r>
            <a:r>
              <a:rPr lang="en-IN" sz="1200" b="0" i="0" kern="1200" dirty="0" smtClean="0">
                <a:solidFill>
                  <a:schemeClr val="tx1"/>
                </a:solidFill>
                <a:effectLst/>
                <a:latin typeface="+mn-lt"/>
                <a:ea typeface="+mn-ea"/>
                <a:cs typeface="+mn-cs"/>
              </a:rPr>
              <a:t> (</a:t>
            </a:r>
            <a:r>
              <a:rPr lang="en-IN" sz="1200" b="1" i="0" kern="1200" dirty="0" smtClean="0">
                <a:solidFill>
                  <a:schemeClr val="tx1"/>
                </a:solidFill>
                <a:effectLst/>
                <a:latin typeface="+mn-lt"/>
                <a:ea typeface="+mn-ea"/>
                <a:cs typeface="+mn-cs"/>
              </a:rPr>
              <a:t>PCA</a:t>
            </a:r>
            <a:r>
              <a:rPr lang="en-IN" sz="1200" b="0" i="0" kern="1200" dirty="0" smtClean="0">
                <a:solidFill>
                  <a:schemeClr val="tx1"/>
                </a:solidFill>
                <a:effectLst/>
                <a:latin typeface="+mn-lt"/>
                <a:ea typeface="+mn-ea"/>
                <a:cs typeface="+mn-cs"/>
              </a:rPr>
              <a:t>) is a statistical procedure that uses an </a:t>
            </a:r>
            <a:r>
              <a:rPr lang="en-IN" sz="1200" b="0" i="0" u="none" strike="noStrike" kern="1200" dirty="0" smtClean="0">
                <a:solidFill>
                  <a:schemeClr val="tx1"/>
                </a:solidFill>
                <a:effectLst/>
                <a:latin typeface="+mn-lt"/>
                <a:ea typeface="+mn-ea"/>
                <a:cs typeface="+mn-cs"/>
                <a:hlinkClick r:id="rId7" tooltip="Orthogonal transformation"/>
              </a:rPr>
              <a:t>orthogonal transformation</a:t>
            </a:r>
            <a:r>
              <a:rPr lang="en-IN" sz="1200" b="0" i="0" kern="1200" dirty="0" smtClean="0">
                <a:solidFill>
                  <a:schemeClr val="tx1"/>
                </a:solidFill>
                <a:effectLst/>
                <a:latin typeface="+mn-lt"/>
                <a:ea typeface="+mn-ea"/>
                <a:cs typeface="+mn-cs"/>
              </a:rPr>
              <a:t> to convert a set of observations of possibly correlated variables into a set of values of </a:t>
            </a:r>
            <a:r>
              <a:rPr lang="en-IN" sz="1200" b="0" i="0" u="none" strike="noStrike" kern="1200" dirty="0" smtClean="0">
                <a:solidFill>
                  <a:schemeClr val="tx1"/>
                </a:solidFill>
                <a:effectLst/>
                <a:latin typeface="+mn-lt"/>
                <a:ea typeface="+mn-ea"/>
                <a:cs typeface="+mn-cs"/>
                <a:hlinkClick r:id="rId8" tooltip="Correlation and dependence"/>
              </a:rPr>
              <a:t>linearly uncorrelated</a:t>
            </a:r>
            <a:r>
              <a:rPr lang="en-IN" sz="1200" b="0" i="0" kern="1200" dirty="0" smtClean="0">
                <a:solidFill>
                  <a:schemeClr val="tx1"/>
                </a:solidFill>
                <a:effectLst/>
                <a:latin typeface="+mn-lt"/>
                <a:ea typeface="+mn-ea"/>
                <a:cs typeface="+mn-cs"/>
              </a:rPr>
              <a:t> variables called </a:t>
            </a:r>
            <a:r>
              <a:rPr lang="en-IN" sz="1200" b="1" i="0" kern="1200" dirty="0" smtClean="0">
                <a:solidFill>
                  <a:schemeClr val="tx1"/>
                </a:solidFill>
                <a:effectLst/>
                <a:latin typeface="+mn-lt"/>
                <a:ea typeface="+mn-ea"/>
                <a:cs typeface="+mn-cs"/>
              </a:rPr>
              <a:t>principal components</a:t>
            </a:r>
            <a:r>
              <a:rPr lang="en-IN" sz="1200" b="0" i="0" kern="1200" dirty="0" smtClean="0">
                <a:solidFill>
                  <a:schemeClr val="tx1"/>
                </a:solidFill>
                <a:effectLst/>
                <a:latin typeface="+mn-lt"/>
                <a:ea typeface="+mn-ea"/>
                <a:cs typeface="+mn-cs"/>
              </a:rPr>
              <a:t> (or sometimes, principal modes of variation). The number of principal components is less than or equal to the smaller of the number of original variables or the number of observations. This transformation is defined in such a way that the first principal component has the largest possible </a:t>
            </a:r>
            <a:r>
              <a:rPr lang="en-IN" sz="1200" b="0" i="0" u="none" strike="noStrike" kern="1200" dirty="0" smtClean="0">
                <a:solidFill>
                  <a:schemeClr val="tx1"/>
                </a:solidFill>
                <a:effectLst/>
                <a:latin typeface="+mn-lt"/>
                <a:ea typeface="+mn-ea"/>
                <a:cs typeface="+mn-cs"/>
                <a:hlinkClick r:id="rId9" tooltip="Variance"/>
              </a:rPr>
              <a:t>variance</a:t>
            </a:r>
            <a:r>
              <a:rPr lang="en-IN" sz="1200" b="0" i="0" kern="1200" dirty="0" smtClean="0">
                <a:solidFill>
                  <a:schemeClr val="tx1"/>
                </a:solidFill>
                <a:effectLst/>
                <a:latin typeface="+mn-lt"/>
                <a:ea typeface="+mn-ea"/>
                <a:cs typeface="+mn-cs"/>
              </a:rPr>
              <a:t> (that is, accounts for as much of the variability in the data as possible), and each succeeding component in turn has the highest variance possible under the constraint that it is </a:t>
            </a:r>
            <a:r>
              <a:rPr lang="en-IN" sz="1200" b="0" i="0" u="none" strike="noStrike" kern="1200" dirty="0" smtClean="0">
                <a:solidFill>
                  <a:schemeClr val="tx1"/>
                </a:solidFill>
                <a:effectLst/>
                <a:latin typeface="+mn-lt"/>
                <a:ea typeface="+mn-ea"/>
                <a:cs typeface="+mn-cs"/>
                <a:hlinkClick r:id="rId10" tooltip="Orthogonal"/>
              </a:rPr>
              <a:t>orthogonal</a:t>
            </a:r>
            <a:r>
              <a:rPr lang="en-IN" sz="1200" b="0" i="0" kern="1200" dirty="0" smtClean="0">
                <a:solidFill>
                  <a:schemeClr val="tx1"/>
                </a:solidFill>
                <a:effectLst/>
                <a:latin typeface="+mn-lt"/>
                <a:ea typeface="+mn-ea"/>
                <a:cs typeface="+mn-cs"/>
              </a:rPr>
              <a:t> to the preceding components. The resulting vectors are an uncorrelated </a:t>
            </a:r>
            <a:r>
              <a:rPr lang="en-IN" sz="1200" b="0" i="0" u="none" strike="noStrike" kern="1200" dirty="0" smtClean="0">
                <a:solidFill>
                  <a:schemeClr val="tx1"/>
                </a:solidFill>
                <a:effectLst/>
                <a:latin typeface="+mn-lt"/>
                <a:ea typeface="+mn-ea"/>
                <a:cs typeface="+mn-cs"/>
                <a:hlinkClick r:id="rId11" tooltip="Orthogonal basis set"/>
              </a:rPr>
              <a:t>orthogonal basis set</a:t>
            </a:r>
            <a:r>
              <a:rPr lang="en-IN" sz="1200" b="0" i="0" kern="1200" dirty="0" smtClean="0">
                <a:solidFill>
                  <a:schemeClr val="tx1"/>
                </a:solidFill>
                <a:effectLst/>
                <a:latin typeface="+mn-lt"/>
                <a:ea typeface="+mn-ea"/>
                <a:cs typeface="+mn-cs"/>
              </a:rPr>
              <a:t>. PCA is sensitive to the relative scaling of the original variables.</a:t>
            </a:r>
            <a:endParaRPr lang="en-IN" dirty="0"/>
          </a:p>
        </p:txBody>
      </p:sp>
      <p:sp>
        <p:nvSpPr>
          <p:cNvPr id="4" name="Slide Number Placeholder 3"/>
          <p:cNvSpPr>
            <a:spLocks noGrp="1"/>
          </p:cNvSpPr>
          <p:nvPr>
            <p:ph type="sldNum" sz="quarter" idx="10"/>
          </p:nvPr>
        </p:nvSpPr>
        <p:spPr/>
        <p:txBody>
          <a:bodyPr/>
          <a:lstStyle/>
          <a:p>
            <a:fld id="{C4DBA404-E1EA-4C75-832E-BC3D32233598}" type="slidenum">
              <a:rPr lang="en-IN" smtClean="0"/>
              <a:t>3</a:t>
            </a:fld>
            <a:endParaRPr lang="en-IN"/>
          </a:p>
        </p:txBody>
      </p:sp>
    </p:spTree>
    <p:extLst>
      <p:ext uri="{BB962C8B-B14F-4D97-AF65-F5344CB8AC3E}">
        <p14:creationId xmlns:p14="http://schemas.microsoft.com/office/powerpoint/2010/main" val="1449590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NumPy is the fundamental package for scientific computing with Python. It contains among other things:</a:t>
            </a:r>
          </a:p>
          <a:p>
            <a:r>
              <a:rPr lang="en-IN" sz="1200" b="0" i="0" kern="1200" dirty="0" smtClean="0">
                <a:solidFill>
                  <a:schemeClr val="tx1"/>
                </a:solidFill>
                <a:effectLst/>
                <a:latin typeface="+mn-lt"/>
                <a:ea typeface="+mn-ea"/>
                <a:cs typeface="+mn-cs"/>
              </a:rPr>
              <a:t>-&gt;a powerful N-dimensional array object</a:t>
            </a:r>
          </a:p>
          <a:p>
            <a:r>
              <a:rPr lang="en-IN" sz="1200" b="0" i="0" kern="1200" dirty="0" smtClean="0">
                <a:solidFill>
                  <a:schemeClr val="tx1"/>
                </a:solidFill>
                <a:effectLst/>
                <a:latin typeface="+mn-lt"/>
                <a:ea typeface="+mn-ea"/>
                <a:cs typeface="+mn-cs"/>
              </a:rPr>
              <a:t>-&gt;sophisticated (broadcasting) functions</a:t>
            </a:r>
          </a:p>
          <a:p>
            <a:r>
              <a:rPr lang="en-IN" sz="1200" b="0" i="0" kern="1200" dirty="0" smtClean="0">
                <a:solidFill>
                  <a:schemeClr val="tx1"/>
                </a:solidFill>
                <a:effectLst/>
                <a:latin typeface="+mn-lt"/>
                <a:ea typeface="+mn-ea"/>
                <a:cs typeface="+mn-cs"/>
              </a:rPr>
              <a:t>-&gt;tools for integrating C/C++ and Fortran code</a:t>
            </a:r>
          </a:p>
          <a:p>
            <a:r>
              <a:rPr lang="en-IN" sz="1200" b="0" i="0" kern="1200" dirty="0" smtClean="0">
                <a:solidFill>
                  <a:schemeClr val="tx1"/>
                </a:solidFill>
                <a:effectLst/>
                <a:latin typeface="+mn-lt"/>
                <a:ea typeface="+mn-ea"/>
                <a:cs typeface="+mn-cs"/>
              </a:rPr>
              <a:t>-&gt;useful linear algebra, Fourier transform, and random number capabilities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http://www.numpy.org/</a:t>
            </a:r>
          </a:p>
          <a:p>
            <a:r>
              <a:rPr lang="en-IN" sz="1200" b="0" i="0" kern="1200" dirty="0" smtClean="0">
                <a:solidFill>
                  <a:schemeClr val="tx1"/>
                </a:solidFill>
                <a:effectLst/>
                <a:latin typeface="+mn-lt"/>
                <a:ea typeface="+mn-ea"/>
                <a:cs typeface="+mn-cs"/>
              </a:rPr>
              <a:t>https://en.wikipedia.org/wiki/NumPy</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Besides its obvious scientific uses, NumPy can also be used as an efficient multi-dimensional container of generic data. Arbitrary data-types can be defined. This allows NumPy to seamlessly and speedily integrate with a wide variety of databases.</a:t>
            </a:r>
          </a:p>
          <a:p>
            <a:endParaRPr lang="en-IN" dirty="0"/>
          </a:p>
        </p:txBody>
      </p:sp>
      <p:sp>
        <p:nvSpPr>
          <p:cNvPr id="4" name="Slide Number Placeholder 3"/>
          <p:cNvSpPr>
            <a:spLocks noGrp="1"/>
          </p:cNvSpPr>
          <p:nvPr>
            <p:ph type="sldNum" sz="quarter" idx="10"/>
          </p:nvPr>
        </p:nvSpPr>
        <p:spPr/>
        <p:txBody>
          <a:bodyPr/>
          <a:lstStyle/>
          <a:p>
            <a:fld id="{C4DBA404-E1EA-4C75-832E-BC3D32233598}" type="slidenum">
              <a:rPr lang="en-IN" smtClean="0"/>
              <a:t>4</a:t>
            </a:fld>
            <a:endParaRPr lang="en-IN"/>
          </a:p>
        </p:txBody>
      </p:sp>
    </p:spTree>
    <p:extLst>
      <p:ext uri="{BB962C8B-B14F-4D97-AF65-F5344CB8AC3E}">
        <p14:creationId xmlns:p14="http://schemas.microsoft.com/office/powerpoint/2010/main" val="46701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These algorithms can be used to detect and recognize faces, identify objects, classify human actions in videos, track camera movements, track moving objects, extract 3D models of objects and many more.</a:t>
            </a:r>
          </a:p>
          <a:p>
            <a:endParaRPr lang="en-IN" dirty="0"/>
          </a:p>
        </p:txBody>
      </p:sp>
      <p:sp>
        <p:nvSpPr>
          <p:cNvPr id="4" name="Slide Number Placeholder 3"/>
          <p:cNvSpPr>
            <a:spLocks noGrp="1"/>
          </p:cNvSpPr>
          <p:nvPr>
            <p:ph type="sldNum" sz="quarter" idx="10"/>
          </p:nvPr>
        </p:nvSpPr>
        <p:spPr/>
        <p:txBody>
          <a:bodyPr/>
          <a:lstStyle/>
          <a:p>
            <a:fld id="{C4DBA404-E1EA-4C75-832E-BC3D32233598}" type="slidenum">
              <a:rPr lang="en-IN" smtClean="0"/>
              <a:t>5</a:t>
            </a:fld>
            <a:endParaRPr lang="en-IN"/>
          </a:p>
        </p:txBody>
      </p:sp>
    </p:spTree>
    <p:extLst>
      <p:ext uri="{BB962C8B-B14F-4D97-AF65-F5344CB8AC3E}">
        <p14:creationId xmlns:p14="http://schemas.microsoft.com/office/powerpoint/2010/main" val="2579672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Closest to </a:t>
            </a:r>
            <a:r>
              <a:rPr lang="en-IN" dirty="0" err="1" smtClean="0"/>
              <a:t>matlab</a:t>
            </a:r>
            <a:r>
              <a:rPr lang="en-IN" dirty="0" smtClean="0"/>
              <a:t>!!!</a:t>
            </a:r>
          </a:p>
          <a:p>
            <a:r>
              <a:rPr lang="en-IN" dirty="0" smtClean="0"/>
              <a:t>https://en.wikipedia.org/wiki/SciPy</a:t>
            </a:r>
          </a:p>
          <a:p>
            <a:r>
              <a:rPr lang="en-IN" dirty="0" smtClean="0"/>
              <a:t>https://peerj.com/articles/453/</a:t>
            </a:r>
            <a:endParaRPr lang="en-IN" dirty="0"/>
          </a:p>
        </p:txBody>
      </p:sp>
      <p:sp>
        <p:nvSpPr>
          <p:cNvPr id="4" name="Slide Number Placeholder 3"/>
          <p:cNvSpPr>
            <a:spLocks noGrp="1"/>
          </p:cNvSpPr>
          <p:nvPr>
            <p:ph type="sldNum" sz="quarter" idx="10"/>
          </p:nvPr>
        </p:nvSpPr>
        <p:spPr/>
        <p:txBody>
          <a:bodyPr/>
          <a:lstStyle/>
          <a:p>
            <a:fld id="{C4DBA404-E1EA-4C75-832E-BC3D32233598}" type="slidenum">
              <a:rPr lang="en-IN" smtClean="0"/>
              <a:t>6</a:t>
            </a:fld>
            <a:endParaRPr lang="en-IN"/>
          </a:p>
        </p:txBody>
      </p:sp>
    </p:spTree>
    <p:extLst>
      <p:ext uri="{BB962C8B-B14F-4D97-AF65-F5344CB8AC3E}">
        <p14:creationId xmlns:p14="http://schemas.microsoft.com/office/powerpoint/2010/main" val="3669851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smtClean="0">
                <a:solidFill>
                  <a:schemeClr val="tx1"/>
                </a:solidFill>
                <a:effectLst/>
                <a:latin typeface="+mn-lt"/>
                <a:ea typeface="+mn-ea"/>
                <a:cs typeface="+mn-cs"/>
              </a:rPr>
              <a:t>scikit-image</a:t>
            </a:r>
            <a:r>
              <a:rPr lang="en-IN" sz="1200" b="0" i="0" kern="1200" dirty="0" smtClean="0">
                <a:solidFill>
                  <a:schemeClr val="tx1"/>
                </a:solidFill>
                <a:effectLst/>
                <a:latin typeface="+mn-lt"/>
                <a:ea typeface="+mn-ea"/>
                <a:cs typeface="+mn-cs"/>
              </a:rPr>
              <a:t> (formerly </a:t>
            </a:r>
            <a:r>
              <a:rPr lang="en-IN" sz="1200" b="1" i="0" kern="1200" dirty="0" err="1" smtClean="0">
                <a:solidFill>
                  <a:schemeClr val="tx1"/>
                </a:solidFill>
                <a:effectLst/>
                <a:latin typeface="+mn-lt"/>
                <a:ea typeface="+mn-ea"/>
                <a:cs typeface="+mn-cs"/>
              </a:rPr>
              <a:t>scikits.image</a:t>
            </a:r>
            <a:r>
              <a:rPr lang="en-IN" sz="1200" b="0" i="0" kern="1200" dirty="0" smtClean="0">
                <a:solidFill>
                  <a:schemeClr val="tx1"/>
                </a:solidFill>
                <a:effectLst/>
                <a:latin typeface="+mn-lt"/>
                <a:ea typeface="+mn-ea"/>
                <a:cs typeface="+mn-cs"/>
              </a:rPr>
              <a:t>) is an </a:t>
            </a:r>
            <a:r>
              <a:rPr lang="en-IN" sz="1200" b="0" i="0" u="none" strike="noStrike" kern="1200" dirty="0" smtClean="0">
                <a:solidFill>
                  <a:schemeClr val="tx1"/>
                </a:solidFill>
                <a:effectLst/>
                <a:latin typeface="+mn-lt"/>
                <a:ea typeface="+mn-ea"/>
                <a:cs typeface="+mn-cs"/>
                <a:hlinkClick r:id="rId3" tooltip="Open source"/>
              </a:rPr>
              <a:t>open source</a:t>
            </a:r>
            <a:r>
              <a:rPr lang="en-IN" sz="1200" b="0" i="0" kern="1200" dirty="0" smtClean="0">
                <a:solidFill>
                  <a:schemeClr val="tx1"/>
                </a:solidFill>
                <a:effectLst/>
                <a:latin typeface="+mn-lt"/>
                <a:ea typeface="+mn-ea"/>
                <a:cs typeface="+mn-cs"/>
              </a:rPr>
              <a:t> </a:t>
            </a:r>
            <a:r>
              <a:rPr lang="en-IN" sz="1200" b="0" i="0" u="none" strike="noStrike" kern="1200" dirty="0" smtClean="0">
                <a:solidFill>
                  <a:schemeClr val="tx1"/>
                </a:solidFill>
                <a:effectLst/>
                <a:latin typeface="+mn-lt"/>
                <a:ea typeface="+mn-ea"/>
                <a:cs typeface="+mn-cs"/>
                <a:hlinkClick r:id="rId4" tooltip="Image processing"/>
              </a:rPr>
              <a:t>image processing</a:t>
            </a:r>
            <a:r>
              <a:rPr lang="en-IN" sz="1200" b="0" i="0" kern="1200" dirty="0" smtClean="0">
                <a:solidFill>
                  <a:schemeClr val="tx1"/>
                </a:solidFill>
                <a:effectLst/>
                <a:latin typeface="+mn-lt"/>
                <a:ea typeface="+mn-ea"/>
                <a:cs typeface="+mn-cs"/>
              </a:rPr>
              <a:t> </a:t>
            </a:r>
            <a:r>
              <a:rPr lang="en-IN" sz="1200" b="0" i="0" u="none" strike="noStrike" kern="1200" dirty="0" smtClean="0">
                <a:solidFill>
                  <a:schemeClr val="tx1"/>
                </a:solidFill>
                <a:effectLst/>
                <a:latin typeface="+mn-lt"/>
                <a:ea typeface="+mn-ea"/>
                <a:cs typeface="+mn-cs"/>
                <a:hlinkClick r:id="rId5" tooltip="Library (software)"/>
              </a:rPr>
              <a:t>library</a:t>
            </a:r>
            <a:r>
              <a:rPr lang="en-IN" sz="1200" b="0" i="0" kern="1200" dirty="0" smtClean="0">
                <a:solidFill>
                  <a:schemeClr val="tx1"/>
                </a:solidFill>
                <a:effectLst/>
                <a:latin typeface="+mn-lt"/>
                <a:ea typeface="+mn-ea"/>
                <a:cs typeface="+mn-cs"/>
              </a:rPr>
              <a:t> for the </a:t>
            </a:r>
            <a:r>
              <a:rPr lang="en-IN" sz="1200" b="0" i="0" u="none" strike="noStrike" kern="1200" dirty="0" smtClean="0">
                <a:solidFill>
                  <a:schemeClr val="tx1"/>
                </a:solidFill>
                <a:effectLst/>
                <a:latin typeface="+mn-lt"/>
                <a:ea typeface="+mn-ea"/>
                <a:cs typeface="+mn-cs"/>
                <a:hlinkClick r:id="rId6" tooltip="Python (programming language)"/>
              </a:rPr>
              <a:t>Python</a:t>
            </a:r>
            <a:r>
              <a:rPr lang="en-IN" sz="1200" b="0" i="0" kern="1200" dirty="0" smtClean="0">
                <a:solidFill>
                  <a:schemeClr val="tx1"/>
                </a:solidFill>
                <a:effectLst/>
                <a:latin typeface="+mn-lt"/>
                <a:ea typeface="+mn-ea"/>
                <a:cs typeface="+mn-cs"/>
              </a:rPr>
              <a:t> programming language.</a:t>
            </a:r>
            <a:r>
              <a:rPr lang="en-IN" sz="1200" b="0" i="0" u="none" strike="noStrike" kern="1200" baseline="30000" dirty="0" smtClean="0">
                <a:solidFill>
                  <a:schemeClr val="tx1"/>
                </a:solidFill>
                <a:effectLst/>
                <a:latin typeface="+mn-lt"/>
                <a:ea typeface="+mn-ea"/>
                <a:cs typeface="+mn-cs"/>
                <a:hlinkClick r:id="rId7"/>
              </a:rPr>
              <a:t>[2]</a:t>
            </a:r>
            <a:r>
              <a:rPr lang="en-IN" sz="1200" b="0" i="0" kern="1200" dirty="0" smtClean="0">
                <a:solidFill>
                  <a:schemeClr val="tx1"/>
                </a:solidFill>
                <a:effectLst/>
                <a:latin typeface="+mn-lt"/>
                <a:ea typeface="+mn-ea"/>
                <a:cs typeface="+mn-cs"/>
              </a:rPr>
              <a:t> It includes algorithms for segmentation, geometric transformations, </a:t>
            </a:r>
            <a:r>
              <a:rPr lang="en-IN" sz="1200" b="0" i="0" kern="1200" dirty="0" err="1" smtClean="0">
                <a:solidFill>
                  <a:schemeClr val="tx1"/>
                </a:solidFill>
                <a:effectLst/>
                <a:latin typeface="+mn-lt"/>
                <a:ea typeface="+mn-ea"/>
                <a:cs typeface="+mn-cs"/>
              </a:rPr>
              <a:t>color</a:t>
            </a:r>
            <a:r>
              <a:rPr lang="en-IN" sz="1200" b="0" i="0" kern="1200" dirty="0" smtClean="0">
                <a:solidFill>
                  <a:schemeClr val="tx1"/>
                </a:solidFill>
                <a:effectLst/>
                <a:latin typeface="+mn-lt"/>
                <a:ea typeface="+mn-ea"/>
                <a:cs typeface="+mn-cs"/>
              </a:rPr>
              <a:t> space manipulation, analysis, filtering, morphology, feature detection, and more.</a:t>
            </a:r>
            <a:r>
              <a:rPr lang="en-IN" sz="1200" b="0" i="0" u="none" strike="noStrike" kern="1200" baseline="30000" dirty="0" smtClean="0">
                <a:solidFill>
                  <a:schemeClr val="tx1"/>
                </a:solidFill>
                <a:effectLst/>
                <a:latin typeface="+mn-lt"/>
                <a:ea typeface="+mn-ea"/>
                <a:cs typeface="+mn-cs"/>
                <a:hlinkClick r:id="rId8"/>
              </a:rPr>
              <a:t>[3]</a:t>
            </a:r>
            <a:r>
              <a:rPr lang="en-IN" sz="1200" b="0" i="0" kern="1200" dirty="0" smtClean="0">
                <a:solidFill>
                  <a:schemeClr val="tx1"/>
                </a:solidFill>
                <a:effectLst/>
                <a:latin typeface="+mn-lt"/>
                <a:ea typeface="+mn-ea"/>
                <a:cs typeface="+mn-cs"/>
              </a:rPr>
              <a:t> It is designed to interoperate with the Python numerical and scientific libraries </a:t>
            </a:r>
            <a:r>
              <a:rPr lang="en-IN" sz="1200" b="0" i="0" u="none" strike="noStrike" kern="1200" dirty="0" smtClean="0">
                <a:solidFill>
                  <a:schemeClr val="tx1"/>
                </a:solidFill>
                <a:effectLst/>
                <a:latin typeface="+mn-lt"/>
                <a:ea typeface="+mn-ea"/>
                <a:cs typeface="+mn-cs"/>
                <a:hlinkClick r:id="rId9" tooltip="NumPy"/>
              </a:rPr>
              <a:t>NumPy</a:t>
            </a:r>
            <a:r>
              <a:rPr lang="en-IN" sz="1200" b="0" i="0" kern="1200" dirty="0" smtClean="0">
                <a:solidFill>
                  <a:schemeClr val="tx1"/>
                </a:solidFill>
                <a:effectLst/>
                <a:latin typeface="+mn-lt"/>
                <a:ea typeface="+mn-ea"/>
                <a:cs typeface="+mn-cs"/>
              </a:rPr>
              <a:t> and </a:t>
            </a:r>
            <a:r>
              <a:rPr lang="en-IN" sz="1200" b="0" i="0" u="none" strike="noStrike" kern="1200" dirty="0" smtClean="0">
                <a:solidFill>
                  <a:schemeClr val="tx1"/>
                </a:solidFill>
                <a:effectLst/>
                <a:latin typeface="+mn-lt"/>
                <a:ea typeface="+mn-ea"/>
                <a:cs typeface="+mn-cs"/>
                <a:hlinkClick r:id="rId10" tooltip="SciPy"/>
              </a:rPr>
              <a:t>SciPy</a:t>
            </a:r>
            <a:r>
              <a:rPr lang="en-IN" sz="1200" b="0" i="0" kern="1200" dirty="0" smtClean="0">
                <a:solidFill>
                  <a:schemeClr val="tx1"/>
                </a:solidFill>
                <a:effectLst/>
                <a:latin typeface="+mn-lt"/>
                <a:ea typeface="+mn-ea"/>
                <a:cs typeface="+mn-cs"/>
              </a:rPr>
              <a:t>.</a:t>
            </a:r>
            <a:endParaRPr lang="en-IN" dirty="0" smtClean="0"/>
          </a:p>
          <a:p>
            <a:r>
              <a:rPr lang="en-IN" dirty="0" smtClean="0"/>
              <a:t>http://scikit-image.org/</a:t>
            </a:r>
          </a:p>
          <a:p>
            <a:endParaRPr lang="en-IN" dirty="0"/>
          </a:p>
        </p:txBody>
      </p:sp>
      <p:sp>
        <p:nvSpPr>
          <p:cNvPr id="4" name="Slide Number Placeholder 3"/>
          <p:cNvSpPr>
            <a:spLocks noGrp="1"/>
          </p:cNvSpPr>
          <p:nvPr>
            <p:ph type="sldNum" sz="quarter" idx="10"/>
          </p:nvPr>
        </p:nvSpPr>
        <p:spPr/>
        <p:txBody>
          <a:bodyPr/>
          <a:lstStyle/>
          <a:p>
            <a:fld id="{C4DBA404-E1EA-4C75-832E-BC3D32233598}" type="slidenum">
              <a:rPr lang="en-IN" smtClean="0"/>
              <a:t>7</a:t>
            </a:fld>
            <a:endParaRPr lang="en-IN"/>
          </a:p>
        </p:txBody>
      </p:sp>
    </p:spTree>
    <p:extLst>
      <p:ext uri="{BB962C8B-B14F-4D97-AF65-F5344CB8AC3E}">
        <p14:creationId xmlns:p14="http://schemas.microsoft.com/office/powerpoint/2010/main" val="1210577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4DBA404-E1EA-4C75-832E-BC3D32233598}" type="slidenum">
              <a:rPr lang="en-IN" smtClean="0"/>
              <a:t>8</a:t>
            </a:fld>
            <a:endParaRPr lang="en-IN"/>
          </a:p>
        </p:txBody>
      </p:sp>
    </p:spTree>
    <p:extLst>
      <p:ext uri="{BB962C8B-B14F-4D97-AF65-F5344CB8AC3E}">
        <p14:creationId xmlns:p14="http://schemas.microsoft.com/office/powerpoint/2010/main" val="40305261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05834" y="2818181"/>
            <a:ext cx="10180333" cy="1832460"/>
          </a:xfrm>
          <a:noFill/>
          <a:effectLst>
            <a:outerShdw blurRad="50800" dist="38100" dir="2700000" algn="tl" rotWithShape="0">
              <a:prstClr val="black">
                <a:alpha val="40000"/>
              </a:prstClr>
            </a:outerShdw>
          </a:effectLst>
        </p:spPr>
        <p:txBody>
          <a:bodyPr>
            <a:normAutofit/>
          </a:bodyPr>
          <a:lstStyle>
            <a:lvl1pPr algn="l">
              <a:defRPr sz="48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209441" y="4854247"/>
            <a:ext cx="10587308" cy="814427"/>
          </a:xfrm>
        </p:spPr>
        <p:txBody>
          <a:bodyPr>
            <a:normAutofit/>
          </a:bodyPr>
          <a:lstStyle>
            <a:lvl1pPr marL="0" indent="0" algn="l">
              <a:buNone/>
              <a:defRPr sz="3733" b="0" i="0">
                <a:solidFill>
                  <a:srgbClr val="FF015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11-09-2017</a:t>
            </a:r>
            <a:endParaRPr lang="en-IN"/>
          </a:p>
        </p:txBody>
      </p:sp>
      <p:sp>
        <p:nvSpPr>
          <p:cNvPr id="5" name="Footer Placeholder 4"/>
          <p:cNvSpPr>
            <a:spLocks noGrp="1"/>
          </p:cNvSpPr>
          <p:nvPr>
            <p:ph type="ftr" sz="quarter" idx="11"/>
          </p:nvPr>
        </p:nvSpPr>
        <p:spPr/>
        <p:txBody>
          <a:bodyPr/>
          <a:lstStyle/>
          <a:p>
            <a:r>
              <a:rPr lang="en-IN" smtClean="0"/>
              <a:t>PESIT-BSC   ECE DEPARTMENT</a:t>
            </a:r>
            <a:endParaRPr lang="en-IN"/>
          </a:p>
        </p:txBody>
      </p:sp>
      <p:sp>
        <p:nvSpPr>
          <p:cNvPr id="6" name="Slide Number Placeholder 5"/>
          <p:cNvSpPr>
            <a:spLocks noGrp="1"/>
          </p:cNvSpPr>
          <p:nvPr>
            <p:ph type="sldNum" sz="quarter" idx="12"/>
          </p:nvPr>
        </p:nvSpPr>
        <p:spPr/>
        <p:txBody>
          <a:bodyPr/>
          <a:lstStyle/>
          <a:p>
            <a:fld id="{91A7C814-1D68-4288-A90C-CD2F3B519704}" type="slidenum">
              <a:rPr lang="en-IN" smtClean="0"/>
              <a:t>‹#›</a:t>
            </a:fld>
            <a:endParaRPr lang="en-IN"/>
          </a:p>
        </p:txBody>
      </p:sp>
    </p:spTree>
    <p:extLst>
      <p:ext uri="{BB962C8B-B14F-4D97-AF65-F5344CB8AC3E}">
        <p14:creationId xmlns:p14="http://schemas.microsoft.com/office/powerpoint/2010/main" val="1147150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11-09-2017</a:t>
            </a:r>
            <a:endParaRPr lang="en-IN"/>
          </a:p>
        </p:txBody>
      </p:sp>
      <p:sp>
        <p:nvSpPr>
          <p:cNvPr id="6" name="Footer Placeholder 5"/>
          <p:cNvSpPr>
            <a:spLocks noGrp="1"/>
          </p:cNvSpPr>
          <p:nvPr>
            <p:ph type="ftr" sz="quarter" idx="11"/>
          </p:nvPr>
        </p:nvSpPr>
        <p:spPr/>
        <p:txBody>
          <a:bodyPr/>
          <a:lstStyle/>
          <a:p>
            <a:r>
              <a:rPr lang="en-IN" smtClean="0"/>
              <a:t>PESIT-BSC   ECE DEPARTMENT</a:t>
            </a:r>
            <a:endParaRPr lang="en-IN"/>
          </a:p>
        </p:txBody>
      </p:sp>
      <p:sp>
        <p:nvSpPr>
          <p:cNvPr id="7" name="Slide Number Placeholder 6"/>
          <p:cNvSpPr>
            <a:spLocks noGrp="1"/>
          </p:cNvSpPr>
          <p:nvPr>
            <p:ph type="sldNum" sz="quarter" idx="12"/>
          </p:nvPr>
        </p:nvSpPr>
        <p:spPr/>
        <p:txBody>
          <a:bodyPr/>
          <a:lstStyle/>
          <a:p>
            <a:fld id="{91A7C814-1D68-4288-A90C-CD2F3B519704}" type="slidenum">
              <a:rPr lang="en-IN" smtClean="0"/>
              <a:t>‹#›</a:t>
            </a:fld>
            <a:endParaRPr lang="en-IN"/>
          </a:p>
        </p:txBody>
      </p:sp>
    </p:spTree>
    <p:extLst>
      <p:ext uri="{BB962C8B-B14F-4D97-AF65-F5344CB8AC3E}">
        <p14:creationId xmlns:p14="http://schemas.microsoft.com/office/powerpoint/2010/main" val="3888574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11-09-2017</a:t>
            </a:r>
            <a:endParaRPr lang="en-IN"/>
          </a:p>
        </p:txBody>
      </p:sp>
      <p:sp>
        <p:nvSpPr>
          <p:cNvPr id="5" name="Footer Placeholder 4"/>
          <p:cNvSpPr>
            <a:spLocks noGrp="1"/>
          </p:cNvSpPr>
          <p:nvPr>
            <p:ph type="ftr" sz="quarter" idx="11"/>
          </p:nvPr>
        </p:nvSpPr>
        <p:spPr/>
        <p:txBody>
          <a:bodyPr/>
          <a:lstStyle/>
          <a:p>
            <a:r>
              <a:rPr lang="en-IN" smtClean="0"/>
              <a:t>PESIT-BSC   ECE DEPARTMENT</a:t>
            </a:r>
            <a:endParaRPr lang="en-IN"/>
          </a:p>
        </p:txBody>
      </p:sp>
      <p:sp>
        <p:nvSpPr>
          <p:cNvPr id="6" name="Slide Number Placeholder 5"/>
          <p:cNvSpPr>
            <a:spLocks noGrp="1"/>
          </p:cNvSpPr>
          <p:nvPr>
            <p:ph type="sldNum" sz="quarter" idx="12"/>
          </p:nvPr>
        </p:nvSpPr>
        <p:spPr/>
        <p:txBody>
          <a:bodyPr/>
          <a:lstStyle/>
          <a:p>
            <a:fld id="{91A7C814-1D68-4288-A90C-CD2F3B519704}" type="slidenum">
              <a:rPr lang="en-IN" smtClean="0"/>
              <a:t>‹#›</a:t>
            </a:fld>
            <a:endParaRPr lang="en-IN"/>
          </a:p>
        </p:txBody>
      </p:sp>
    </p:spTree>
    <p:extLst>
      <p:ext uri="{BB962C8B-B14F-4D97-AF65-F5344CB8AC3E}">
        <p14:creationId xmlns:p14="http://schemas.microsoft.com/office/powerpoint/2010/main" val="2994505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11-09-2017</a:t>
            </a:r>
            <a:endParaRPr lang="en-IN"/>
          </a:p>
        </p:txBody>
      </p:sp>
      <p:sp>
        <p:nvSpPr>
          <p:cNvPr id="5" name="Footer Placeholder 4"/>
          <p:cNvSpPr>
            <a:spLocks noGrp="1"/>
          </p:cNvSpPr>
          <p:nvPr>
            <p:ph type="ftr" sz="quarter" idx="11"/>
          </p:nvPr>
        </p:nvSpPr>
        <p:spPr/>
        <p:txBody>
          <a:bodyPr/>
          <a:lstStyle/>
          <a:p>
            <a:r>
              <a:rPr lang="en-IN" smtClean="0"/>
              <a:t>PESIT-BSC   ECE DEPARTMENT</a:t>
            </a:r>
            <a:endParaRPr lang="en-IN"/>
          </a:p>
        </p:txBody>
      </p:sp>
      <p:sp>
        <p:nvSpPr>
          <p:cNvPr id="6" name="Slide Number Placeholder 5"/>
          <p:cNvSpPr>
            <a:spLocks noGrp="1"/>
          </p:cNvSpPr>
          <p:nvPr>
            <p:ph type="sldNum" sz="quarter" idx="12"/>
          </p:nvPr>
        </p:nvSpPr>
        <p:spPr/>
        <p:txBody>
          <a:bodyPr/>
          <a:lstStyle/>
          <a:p>
            <a:fld id="{91A7C814-1D68-4288-A90C-CD2F3B519704}" type="slidenum">
              <a:rPr lang="en-IN" smtClean="0"/>
              <a:t>‹#›</a:t>
            </a:fld>
            <a:endParaRPr lang="en-IN"/>
          </a:p>
        </p:txBody>
      </p:sp>
      <p:pic>
        <p:nvPicPr>
          <p:cNvPr id="7" name="Picture 6" descr="E:\websites\free-power-point-templates\2012\logos.png">
            <a:extLst>
              <a:ext uri="{FF2B5EF4-FFF2-40B4-BE49-F238E27FC236}">
                <a16:creationId xmlns="" xmlns:a16="http://schemas.microsoft.com/office/drawing/2014/main" id="{E056B0DD-0AEF-4055-A369-C1C2A18BBD4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24408"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0433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171293"/>
            <a:ext cx="10994760" cy="1221640"/>
          </a:xfrm>
        </p:spPr>
        <p:txBody>
          <a:bodyPr>
            <a:normAutofit/>
          </a:bodyPr>
          <a:lstStyle>
            <a:lvl1pPr algn="l">
              <a:defRPr sz="4800" baseline="0">
                <a:solidFill>
                  <a:srgbClr val="FF0150"/>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1" y="1800147"/>
            <a:ext cx="10994760" cy="4682949"/>
          </a:xfrm>
        </p:spPr>
        <p:txBody>
          <a:bodyPr/>
          <a:lstStyle>
            <a:lvl1pPr algn="l">
              <a:defRPr sz="3733">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baseline="0">
                <a:solidFill>
                  <a:srgbClr val="E6516E"/>
                </a:solidFill>
              </a:defRPr>
            </a:lvl1pPr>
          </a:lstStyle>
          <a:p>
            <a:r>
              <a:rPr lang="en-US" smtClean="0"/>
              <a:t>11-09-2017</a:t>
            </a:r>
            <a:endParaRPr lang="en-IN" dirty="0"/>
          </a:p>
        </p:txBody>
      </p:sp>
      <p:sp>
        <p:nvSpPr>
          <p:cNvPr id="5" name="Footer Placeholder 4"/>
          <p:cNvSpPr>
            <a:spLocks noGrp="1"/>
          </p:cNvSpPr>
          <p:nvPr>
            <p:ph type="ftr" sz="quarter" idx="11"/>
          </p:nvPr>
        </p:nvSpPr>
        <p:spPr/>
        <p:txBody>
          <a:bodyPr/>
          <a:lstStyle>
            <a:lvl1pPr>
              <a:defRPr>
                <a:solidFill>
                  <a:srgbClr val="EA5C77"/>
                </a:solidFill>
              </a:defRPr>
            </a:lvl1pPr>
          </a:lstStyle>
          <a:p>
            <a:r>
              <a:rPr lang="en-IN" dirty="0" smtClean="0"/>
              <a:t>PESIT-BSC   ECE DEPARTMENT</a:t>
            </a:r>
            <a:endParaRPr lang="en-IN" dirty="0"/>
          </a:p>
        </p:txBody>
      </p:sp>
      <p:sp>
        <p:nvSpPr>
          <p:cNvPr id="6" name="Slide Number Placeholder 5"/>
          <p:cNvSpPr>
            <a:spLocks noGrp="1"/>
          </p:cNvSpPr>
          <p:nvPr>
            <p:ph type="sldNum" sz="quarter" idx="12"/>
          </p:nvPr>
        </p:nvSpPr>
        <p:spPr/>
        <p:txBody>
          <a:bodyPr/>
          <a:lstStyle>
            <a:lvl1pPr>
              <a:defRPr>
                <a:solidFill>
                  <a:srgbClr val="DB3C57"/>
                </a:solidFill>
              </a:defRPr>
            </a:lvl1pPr>
          </a:lstStyle>
          <a:p>
            <a:fld id="{91A7C814-1D68-4288-A90C-CD2F3B519704}" type="slidenum">
              <a:rPr lang="en-IN" smtClean="0"/>
              <a:pPr/>
              <a:t>‹#›</a:t>
            </a:fld>
            <a:endParaRPr lang="en-IN" dirty="0"/>
          </a:p>
        </p:txBody>
      </p:sp>
    </p:spTree>
    <p:extLst>
      <p:ext uri="{BB962C8B-B14F-4D97-AF65-F5344CB8AC3E}">
        <p14:creationId xmlns:p14="http://schemas.microsoft.com/office/powerpoint/2010/main" val="30096958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34687" y="578507"/>
            <a:ext cx="8755087" cy="763525"/>
          </a:xfrm>
        </p:spPr>
        <p:txBody>
          <a:bodyPr>
            <a:normAutofit/>
          </a:bodyPr>
          <a:lstStyle>
            <a:lvl1pPr algn="l">
              <a:defRPr sz="4800">
                <a:solidFill>
                  <a:srgbClr val="FF0150"/>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2634687" y="1392934"/>
            <a:ext cx="8755087" cy="4681415"/>
          </a:xfrm>
        </p:spPr>
        <p:txBody>
          <a:bodyPr/>
          <a:lstStyle>
            <a:lvl1pPr>
              <a:defRPr sz="3733">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11-09-2017</a:t>
            </a:r>
            <a:endParaRPr lang="en-IN"/>
          </a:p>
        </p:txBody>
      </p:sp>
      <p:sp>
        <p:nvSpPr>
          <p:cNvPr id="5" name="Footer Placeholder 4"/>
          <p:cNvSpPr>
            <a:spLocks noGrp="1"/>
          </p:cNvSpPr>
          <p:nvPr>
            <p:ph type="ftr" sz="quarter" idx="11"/>
          </p:nvPr>
        </p:nvSpPr>
        <p:spPr/>
        <p:txBody>
          <a:bodyPr/>
          <a:lstStyle/>
          <a:p>
            <a:r>
              <a:rPr lang="en-IN" smtClean="0"/>
              <a:t>PESIT-BSC   ECE DEPARTMENT</a:t>
            </a:r>
            <a:endParaRPr lang="en-IN"/>
          </a:p>
        </p:txBody>
      </p:sp>
      <p:sp>
        <p:nvSpPr>
          <p:cNvPr id="6" name="Slide Number Placeholder 5"/>
          <p:cNvSpPr>
            <a:spLocks noGrp="1"/>
          </p:cNvSpPr>
          <p:nvPr>
            <p:ph type="sldNum" sz="quarter" idx="12"/>
          </p:nvPr>
        </p:nvSpPr>
        <p:spPr/>
        <p:txBody>
          <a:bodyPr/>
          <a:lstStyle/>
          <a:p>
            <a:fld id="{91A7C814-1D68-4288-A90C-CD2F3B519704}" type="slidenum">
              <a:rPr lang="en-IN" smtClean="0"/>
              <a:t>‹#›</a:t>
            </a:fld>
            <a:endParaRPr lang="en-IN"/>
          </a:p>
        </p:txBody>
      </p:sp>
    </p:spTree>
    <p:extLst>
      <p:ext uri="{BB962C8B-B14F-4D97-AF65-F5344CB8AC3E}">
        <p14:creationId xmlns:p14="http://schemas.microsoft.com/office/powerpoint/2010/main" val="4155583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11-09-2017</a:t>
            </a:r>
            <a:endParaRPr lang="en-IN"/>
          </a:p>
        </p:txBody>
      </p:sp>
      <p:sp>
        <p:nvSpPr>
          <p:cNvPr id="5" name="Footer Placeholder 4"/>
          <p:cNvSpPr>
            <a:spLocks noGrp="1"/>
          </p:cNvSpPr>
          <p:nvPr>
            <p:ph type="ftr" sz="quarter" idx="11"/>
          </p:nvPr>
        </p:nvSpPr>
        <p:spPr/>
        <p:txBody>
          <a:bodyPr/>
          <a:lstStyle/>
          <a:p>
            <a:r>
              <a:rPr lang="en-IN" smtClean="0"/>
              <a:t>PESIT-BSC   ECE DEPARTMENT</a:t>
            </a:r>
            <a:endParaRPr lang="en-IN"/>
          </a:p>
        </p:txBody>
      </p:sp>
      <p:sp>
        <p:nvSpPr>
          <p:cNvPr id="6" name="Slide Number Placeholder 5"/>
          <p:cNvSpPr>
            <a:spLocks noGrp="1"/>
          </p:cNvSpPr>
          <p:nvPr>
            <p:ph type="sldNum" sz="quarter" idx="12"/>
          </p:nvPr>
        </p:nvSpPr>
        <p:spPr/>
        <p:txBody>
          <a:bodyPr/>
          <a:lstStyle/>
          <a:p>
            <a:fld id="{91A7C814-1D68-4288-A90C-CD2F3B519704}" type="slidenum">
              <a:rPr lang="en-IN" smtClean="0"/>
              <a:t>‹#›</a:t>
            </a:fld>
            <a:endParaRPr lang="en-IN"/>
          </a:p>
        </p:txBody>
      </p:sp>
    </p:spTree>
    <p:extLst>
      <p:ext uri="{BB962C8B-B14F-4D97-AF65-F5344CB8AC3E}">
        <p14:creationId xmlns:p14="http://schemas.microsoft.com/office/powerpoint/2010/main" val="2831655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11-09-2017</a:t>
            </a:r>
            <a:endParaRPr lang="en-IN"/>
          </a:p>
        </p:txBody>
      </p:sp>
      <p:sp>
        <p:nvSpPr>
          <p:cNvPr id="6" name="Footer Placeholder 5"/>
          <p:cNvSpPr>
            <a:spLocks noGrp="1"/>
          </p:cNvSpPr>
          <p:nvPr>
            <p:ph type="ftr" sz="quarter" idx="11"/>
          </p:nvPr>
        </p:nvSpPr>
        <p:spPr/>
        <p:txBody>
          <a:bodyPr/>
          <a:lstStyle/>
          <a:p>
            <a:r>
              <a:rPr lang="en-IN" smtClean="0"/>
              <a:t>PESIT-BSC   ECE DEPARTMENT</a:t>
            </a:r>
            <a:endParaRPr lang="en-IN"/>
          </a:p>
        </p:txBody>
      </p:sp>
      <p:sp>
        <p:nvSpPr>
          <p:cNvPr id="7" name="Slide Number Placeholder 6"/>
          <p:cNvSpPr>
            <a:spLocks noGrp="1"/>
          </p:cNvSpPr>
          <p:nvPr>
            <p:ph type="sldNum" sz="quarter" idx="12"/>
          </p:nvPr>
        </p:nvSpPr>
        <p:spPr/>
        <p:txBody>
          <a:bodyPr/>
          <a:lstStyle/>
          <a:p>
            <a:fld id="{91A7C814-1D68-4288-A90C-CD2F3B519704}" type="slidenum">
              <a:rPr lang="en-IN" smtClean="0"/>
              <a:t>‹#›</a:t>
            </a:fld>
            <a:endParaRPr lang="en-IN"/>
          </a:p>
        </p:txBody>
      </p:sp>
    </p:spTree>
    <p:extLst>
      <p:ext uri="{BB962C8B-B14F-4D97-AF65-F5344CB8AC3E}">
        <p14:creationId xmlns:p14="http://schemas.microsoft.com/office/powerpoint/2010/main" val="4196500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1" y="171294"/>
            <a:ext cx="10587545" cy="1018033"/>
          </a:xfrm>
        </p:spPr>
        <p:txBody>
          <a:bodyPr>
            <a:normAutofit/>
          </a:bodyPr>
          <a:lstStyle>
            <a:lvl1pPr algn="l">
              <a:defRPr sz="4800" baseline="0">
                <a:solidFill>
                  <a:srgbClr val="FF0150"/>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715839" y="1974812"/>
            <a:ext cx="5386917" cy="639763"/>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715839" y="2614574"/>
            <a:ext cx="5386917" cy="2850495"/>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1" y="1974812"/>
            <a:ext cx="5389033" cy="639763"/>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096001" y="2614574"/>
            <a:ext cx="5389033" cy="2850495"/>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11-09-2017</a:t>
            </a:r>
            <a:endParaRPr lang="en-IN"/>
          </a:p>
        </p:txBody>
      </p:sp>
      <p:sp>
        <p:nvSpPr>
          <p:cNvPr id="8" name="Footer Placeholder 7"/>
          <p:cNvSpPr>
            <a:spLocks noGrp="1"/>
          </p:cNvSpPr>
          <p:nvPr>
            <p:ph type="ftr" sz="quarter" idx="11"/>
          </p:nvPr>
        </p:nvSpPr>
        <p:spPr/>
        <p:txBody>
          <a:bodyPr/>
          <a:lstStyle/>
          <a:p>
            <a:r>
              <a:rPr lang="en-IN" smtClean="0"/>
              <a:t>PESIT-BSC   ECE DEPARTMENT</a:t>
            </a:r>
            <a:endParaRPr lang="en-IN"/>
          </a:p>
        </p:txBody>
      </p:sp>
      <p:sp>
        <p:nvSpPr>
          <p:cNvPr id="9" name="Slide Number Placeholder 8"/>
          <p:cNvSpPr>
            <a:spLocks noGrp="1"/>
          </p:cNvSpPr>
          <p:nvPr>
            <p:ph type="sldNum" sz="quarter" idx="12"/>
          </p:nvPr>
        </p:nvSpPr>
        <p:spPr/>
        <p:txBody>
          <a:bodyPr/>
          <a:lstStyle/>
          <a:p>
            <a:fld id="{91A7C814-1D68-4288-A90C-CD2F3B519704}" type="slidenum">
              <a:rPr lang="en-IN" smtClean="0"/>
              <a:t>‹#›</a:t>
            </a:fld>
            <a:endParaRPr lang="en-IN"/>
          </a:p>
        </p:txBody>
      </p:sp>
    </p:spTree>
    <p:extLst>
      <p:ext uri="{BB962C8B-B14F-4D97-AF65-F5344CB8AC3E}">
        <p14:creationId xmlns:p14="http://schemas.microsoft.com/office/powerpoint/2010/main" val="486881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11-09-2017</a:t>
            </a:r>
            <a:endParaRPr lang="en-IN"/>
          </a:p>
        </p:txBody>
      </p:sp>
      <p:sp>
        <p:nvSpPr>
          <p:cNvPr id="4" name="Footer Placeholder 3"/>
          <p:cNvSpPr>
            <a:spLocks noGrp="1"/>
          </p:cNvSpPr>
          <p:nvPr>
            <p:ph type="ftr" sz="quarter" idx="11"/>
          </p:nvPr>
        </p:nvSpPr>
        <p:spPr/>
        <p:txBody>
          <a:bodyPr/>
          <a:lstStyle/>
          <a:p>
            <a:r>
              <a:rPr lang="en-IN" smtClean="0"/>
              <a:t>PESIT-BSC   ECE DEPARTMENT</a:t>
            </a:r>
            <a:endParaRPr lang="en-IN"/>
          </a:p>
        </p:txBody>
      </p:sp>
      <p:sp>
        <p:nvSpPr>
          <p:cNvPr id="5" name="Slide Number Placeholder 4"/>
          <p:cNvSpPr>
            <a:spLocks noGrp="1"/>
          </p:cNvSpPr>
          <p:nvPr>
            <p:ph type="sldNum" sz="quarter" idx="12"/>
          </p:nvPr>
        </p:nvSpPr>
        <p:spPr/>
        <p:txBody>
          <a:bodyPr/>
          <a:lstStyle/>
          <a:p>
            <a:fld id="{91A7C814-1D68-4288-A90C-CD2F3B519704}" type="slidenum">
              <a:rPr lang="en-IN" smtClean="0"/>
              <a:t>‹#›</a:t>
            </a:fld>
            <a:endParaRPr lang="en-IN"/>
          </a:p>
        </p:txBody>
      </p:sp>
    </p:spTree>
    <p:extLst>
      <p:ext uri="{BB962C8B-B14F-4D97-AF65-F5344CB8AC3E}">
        <p14:creationId xmlns:p14="http://schemas.microsoft.com/office/powerpoint/2010/main" val="3098603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11-09-2017</a:t>
            </a:r>
            <a:endParaRPr lang="en-IN"/>
          </a:p>
        </p:txBody>
      </p:sp>
      <p:sp>
        <p:nvSpPr>
          <p:cNvPr id="3" name="Footer Placeholder 2"/>
          <p:cNvSpPr>
            <a:spLocks noGrp="1"/>
          </p:cNvSpPr>
          <p:nvPr>
            <p:ph type="ftr" sz="quarter" idx="11"/>
          </p:nvPr>
        </p:nvSpPr>
        <p:spPr/>
        <p:txBody>
          <a:bodyPr/>
          <a:lstStyle/>
          <a:p>
            <a:r>
              <a:rPr lang="en-IN" smtClean="0"/>
              <a:t>PESIT-BSC   ECE DEPARTMENT</a:t>
            </a:r>
            <a:endParaRPr lang="en-IN"/>
          </a:p>
        </p:txBody>
      </p:sp>
      <p:sp>
        <p:nvSpPr>
          <p:cNvPr id="4" name="Slide Number Placeholder 3"/>
          <p:cNvSpPr>
            <a:spLocks noGrp="1"/>
          </p:cNvSpPr>
          <p:nvPr>
            <p:ph type="sldNum" sz="quarter" idx="12"/>
          </p:nvPr>
        </p:nvSpPr>
        <p:spPr/>
        <p:txBody>
          <a:bodyPr/>
          <a:lstStyle/>
          <a:p>
            <a:fld id="{91A7C814-1D68-4288-A90C-CD2F3B519704}" type="slidenum">
              <a:rPr lang="en-IN" smtClean="0"/>
              <a:t>‹#›</a:t>
            </a:fld>
            <a:endParaRPr lang="en-IN"/>
          </a:p>
        </p:txBody>
      </p:sp>
    </p:spTree>
    <p:extLst>
      <p:ext uri="{BB962C8B-B14F-4D97-AF65-F5344CB8AC3E}">
        <p14:creationId xmlns:p14="http://schemas.microsoft.com/office/powerpoint/2010/main" val="1326915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11-09-2017</a:t>
            </a:r>
            <a:endParaRPr lang="en-IN"/>
          </a:p>
        </p:txBody>
      </p:sp>
      <p:sp>
        <p:nvSpPr>
          <p:cNvPr id="6" name="Footer Placeholder 5"/>
          <p:cNvSpPr>
            <a:spLocks noGrp="1"/>
          </p:cNvSpPr>
          <p:nvPr>
            <p:ph type="ftr" sz="quarter" idx="11"/>
          </p:nvPr>
        </p:nvSpPr>
        <p:spPr/>
        <p:txBody>
          <a:bodyPr/>
          <a:lstStyle/>
          <a:p>
            <a:r>
              <a:rPr lang="en-IN" smtClean="0"/>
              <a:t>PESIT-BSC   ECE DEPARTMENT</a:t>
            </a:r>
            <a:endParaRPr lang="en-IN"/>
          </a:p>
        </p:txBody>
      </p:sp>
      <p:sp>
        <p:nvSpPr>
          <p:cNvPr id="7" name="Slide Number Placeholder 6"/>
          <p:cNvSpPr>
            <a:spLocks noGrp="1"/>
          </p:cNvSpPr>
          <p:nvPr>
            <p:ph type="sldNum" sz="quarter" idx="12"/>
          </p:nvPr>
        </p:nvSpPr>
        <p:spPr/>
        <p:txBody>
          <a:bodyPr/>
          <a:lstStyle/>
          <a:p>
            <a:fld id="{91A7C814-1D68-4288-A90C-CD2F3B519704}" type="slidenum">
              <a:rPr lang="en-IN" smtClean="0"/>
              <a:t>‹#›</a:t>
            </a:fld>
            <a:endParaRPr lang="en-IN"/>
          </a:p>
        </p:txBody>
      </p:sp>
    </p:spTree>
    <p:extLst>
      <p:ext uri="{BB962C8B-B14F-4D97-AF65-F5344CB8AC3E}">
        <p14:creationId xmlns:p14="http://schemas.microsoft.com/office/powerpoint/2010/main" val="149599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r>
              <a:rPr lang="en-US" smtClean="0"/>
              <a:t>11-09-2017</a:t>
            </a:r>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IN" smtClean="0"/>
              <a:t>PESIT-BSC   ECE DEPARTMENT</a:t>
            </a:r>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91A7C814-1D68-4288-A90C-CD2F3B519704}" type="slidenum">
              <a:rPr lang="en-IN" smtClean="0"/>
              <a:t>‹#›</a:t>
            </a:fld>
            <a:endParaRPr lang="en-IN"/>
          </a:p>
        </p:txBody>
      </p:sp>
      <p:sp>
        <p:nvSpPr>
          <p:cNvPr id="7" name="TextBox 6">
            <a:extLst>
              <a:ext uri="{FF2B5EF4-FFF2-40B4-BE49-F238E27FC236}">
                <a16:creationId xmlns="" xmlns:a16="http://schemas.microsoft.com/office/drawing/2014/main" id="{E7C0AED8-5FAC-4F75-8DA1-DC85D3FA2453}"/>
              </a:ext>
            </a:extLst>
          </p:cNvPr>
          <p:cNvSpPr txBox="1"/>
          <p:nvPr/>
        </p:nvSpPr>
        <p:spPr>
          <a:xfrm>
            <a:off x="-12200" y="6951663"/>
            <a:ext cx="11186167" cy="666977"/>
          </a:xfrm>
          <a:prstGeom prst="rect">
            <a:avLst/>
          </a:prstGeom>
          <a:noFill/>
        </p:spPr>
        <p:txBody>
          <a:bodyPr wrap="square" rtlCol="0">
            <a:spAutoFit/>
          </a:bodyPr>
          <a:lstStyle/>
          <a:p>
            <a:r>
              <a:rPr lang="en-US" sz="1867">
                <a:solidFill>
                  <a:schemeClr val="bg1">
                    <a:lumMod val="65000"/>
                  </a:schemeClr>
                </a:solidFill>
              </a:rPr>
              <a:t>This presentation uses a free template provided by FPPT.com</a:t>
            </a:r>
          </a:p>
          <a:p>
            <a:r>
              <a:rPr lang="en-US" sz="1867">
                <a:solidFill>
                  <a:schemeClr val="bg1">
                    <a:lumMod val="65000"/>
                  </a:schemeClr>
                </a:solidFill>
              </a:rPr>
              <a:t>www.free-power-point-templates.com</a:t>
            </a:r>
          </a:p>
        </p:txBody>
      </p:sp>
    </p:spTree>
    <p:extLst>
      <p:ext uri="{BB962C8B-B14F-4D97-AF65-F5344CB8AC3E}">
        <p14:creationId xmlns:p14="http://schemas.microsoft.com/office/powerpoint/2010/main" val="21307845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0174" y="1275984"/>
            <a:ext cx="10180333" cy="1832460"/>
          </a:xfrm>
        </p:spPr>
        <p:txBody>
          <a:bodyPr>
            <a:noAutofit/>
          </a:bodyPr>
          <a:lstStyle/>
          <a:p>
            <a:r>
              <a:rPr lang="en-IN" sz="5000" b="1" dirty="0" smtClean="0"/>
              <a:t>IMAGE BASED ATTENDANCE</a:t>
            </a:r>
            <a:br>
              <a:rPr lang="en-IN" sz="5000" b="1" dirty="0" smtClean="0"/>
            </a:br>
            <a:r>
              <a:rPr lang="en-IN" sz="5000" b="1" dirty="0" smtClean="0"/>
              <a:t>MONITORING SYSTEM</a:t>
            </a:r>
            <a:r>
              <a:rPr lang="en-IN" sz="5000" dirty="0" smtClean="0"/>
              <a:t> </a:t>
            </a:r>
            <a:r>
              <a:rPr lang="en-IN" sz="5000" dirty="0"/>
              <a:t/>
            </a:r>
            <a:br>
              <a:rPr lang="en-IN" sz="5000" dirty="0"/>
            </a:br>
            <a:endParaRPr lang="en-IN" sz="5000" dirty="0"/>
          </a:p>
        </p:txBody>
      </p:sp>
      <p:sp>
        <p:nvSpPr>
          <p:cNvPr id="3" name="Subtitle 2"/>
          <p:cNvSpPr>
            <a:spLocks noGrp="1"/>
          </p:cNvSpPr>
          <p:nvPr>
            <p:ph type="subTitle" idx="1"/>
          </p:nvPr>
        </p:nvSpPr>
        <p:spPr>
          <a:xfrm>
            <a:off x="760174" y="2975213"/>
            <a:ext cx="10587308" cy="750626"/>
          </a:xfrm>
        </p:spPr>
        <p:txBody>
          <a:bodyPr>
            <a:normAutofit/>
          </a:bodyPr>
          <a:lstStyle/>
          <a:p>
            <a:r>
              <a:rPr lang="en-IN" dirty="0" smtClean="0"/>
              <a:t>Group no – 34</a:t>
            </a:r>
          </a:p>
        </p:txBody>
      </p:sp>
      <p:sp>
        <p:nvSpPr>
          <p:cNvPr id="5" name="TextBox 4"/>
          <p:cNvSpPr txBox="1"/>
          <p:nvPr/>
        </p:nvSpPr>
        <p:spPr>
          <a:xfrm>
            <a:off x="1787856" y="3643952"/>
            <a:ext cx="7001302" cy="1631216"/>
          </a:xfrm>
          <a:prstGeom prst="rect">
            <a:avLst/>
          </a:prstGeom>
          <a:noFill/>
        </p:spPr>
        <p:txBody>
          <a:bodyPr wrap="square" rtlCol="0">
            <a:spAutoFit/>
          </a:bodyPr>
          <a:lstStyle/>
          <a:p>
            <a:r>
              <a:rPr lang="en-IN" sz="2500" dirty="0" smtClean="0">
                <a:solidFill>
                  <a:schemeClr val="bg1"/>
                </a:solidFill>
              </a:rPr>
              <a:t>RENUGOPAL.S                            1PE14EC115</a:t>
            </a:r>
          </a:p>
          <a:p>
            <a:r>
              <a:rPr lang="en-IN" sz="2500" dirty="0" smtClean="0">
                <a:solidFill>
                  <a:schemeClr val="bg1"/>
                </a:solidFill>
              </a:rPr>
              <a:t>RANGOLI KASHTAP                    1PE14EC424</a:t>
            </a:r>
          </a:p>
          <a:p>
            <a:r>
              <a:rPr lang="en-IN" sz="2500" dirty="0" smtClean="0">
                <a:solidFill>
                  <a:schemeClr val="bg1"/>
                </a:solidFill>
              </a:rPr>
              <a:t>SARWANGINI SINGH                  1PE14EC126</a:t>
            </a:r>
          </a:p>
          <a:p>
            <a:endParaRPr lang="en-IN" sz="2500" dirty="0">
              <a:solidFill>
                <a:schemeClr val="bg1"/>
              </a:solidFill>
            </a:endParaRPr>
          </a:p>
        </p:txBody>
      </p:sp>
      <p:sp>
        <p:nvSpPr>
          <p:cNvPr id="6" name="TextBox 5"/>
          <p:cNvSpPr txBox="1"/>
          <p:nvPr/>
        </p:nvSpPr>
        <p:spPr>
          <a:xfrm>
            <a:off x="1501253" y="5487510"/>
            <a:ext cx="7997589" cy="646331"/>
          </a:xfrm>
          <a:prstGeom prst="rect">
            <a:avLst/>
          </a:prstGeom>
          <a:noFill/>
        </p:spPr>
        <p:txBody>
          <a:bodyPr wrap="square" rtlCol="0">
            <a:spAutoFit/>
          </a:bodyPr>
          <a:lstStyle/>
          <a:p>
            <a:pPr lvl="0" defTabSz="1219170">
              <a:spcBef>
                <a:spcPct val="20000"/>
              </a:spcBef>
            </a:pPr>
            <a:r>
              <a:rPr lang="en-IN" sz="3600" dirty="0">
                <a:solidFill>
                  <a:srgbClr val="FF0150"/>
                </a:solidFill>
              </a:rPr>
              <a:t>Project Guide :- Dr.Subhash Kulkarni</a:t>
            </a:r>
            <a:endParaRPr lang="en-IN" sz="3600" dirty="0">
              <a:solidFill>
                <a:srgbClr val="FF0150"/>
              </a:solidFill>
            </a:endParaRPr>
          </a:p>
        </p:txBody>
      </p:sp>
      <p:sp>
        <p:nvSpPr>
          <p:cNvPr id="7" name="Date Placeholder 6"/>
          <p:cNvSpPr>
            <a:spLocks noGrp="1"/>
          </p:cNvSpPr>
          <p:nvPr>
            <p:ph type="dt" sz="half" idx="10"/>
          </p:nvPr>
        </p:nvSpPr>
        <p:spPr/>
        <p:txBody>
          <a:bodyPr/>
          <a:lstStyle/>
          <a:p>
            <a:r>
              <a:rPr lang="en-US" smtClean="0"/>
              <a:t>11-09-2017</a:t>
            </a:r>
            <a:endParaRPr lang="en-IN"/>
          </a:p>
        </p:txBody>
      </p:sp>
      <p:sp>
        <p:nvSpPr>
          <p:cNvPr id="8" name="Footer Placeholder 7"/>
          <p:cNvSpPr>
            <a:spLocks noGrp="1"/>
          </p:cNvSpPr>
          <p:nvPr>
            <p:ph type="ftr" sz="quarter" idx="11"/>
          </p:nvPr>
        </p:nvSpPr>
        <p:spPr/>
        <p:txBody>
          <a:bodyPr/>
          <a:lstStyle/>
          <a:p>
            <a:r>
              <a:rPr lang="en-IN" smtClean="0"/>
              <a:t>PESIT-BSC   ECE DEPARTMENT</a:t>
            </a:r>
            <a:endParaRPr lang="en-IN"/>
          </a:p>
        </p:txBody>
      </p:sp>
      <p:sp>
        <p:nvSpPr>
          <p:cNvPr id="9" name="Slide Number Placeholder 8"/>
          <p:cNvSpPr>
            <a:spLocks noGrp="1"/>
          </p:cNvSpPr>
          <p:nvPr>
            <p:ph type="sldNum" sz="quarter" idx="12"/>
          </p:nvPr>
        </p:nvSpPr>
        <p:spPr/>
        <p:txBody>
          <a:bodyPr/>
          <a:lstStyle/>
          <a:p>
            <a:fld id="{91A7C814-1D68-4288-A90C-CD2F3B519704}" type="slidenum">
              <a:rPr lang="en-IN" smtClean="0"/>
              <a:t>1</a:t>
            </a:fld>
            <a:endParaRPr lang="en-IN"/>
          </a:p>
        </p:txBody>
      </p:sp>
    </p:spTree>
    <p:extLst>
      <p:ext uri="{BB962C8B-B14F-4D97-AF65-F5344CB8AC3E}">
        <p14:creationId xmlns:p14="http://schemas.microsoft.com/office/powerpoint/2010/main" val="29640872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000" dirty="0" smtClean="0">
                <a:solidFill>
                  <a:schemeClr val="bg1"/>
                </a:solidFill>
              </a:rPr>
              <a:t>REFERENCES</a:t>
            </a:r>
            <a:endParaRPr lang="en-IN" sz="5000"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en-IN" sz="4300" dirty="0" smtClean="0"/>
              <a:t>[</a:t>
            </a:r>
            <a:r>
              <a:rPr lang="en-IN" sz="4300" dirty="0"/>
              <a:t>1] </a:t>
            </a:r>
            <a:r>
              <a:rPr lang="en-IN" sz="4300" i="1" dirty="0"/>
              <a:t>Face recognition using eigen faces</a:t>
            </a:r>
            <a:r>
              <a:rPr lang="en-IN" sz="4300" dirty="0"/>
              <a:t>; A. P. Pentland and M. A. Turk ;1991</a:t>
            </a:r>
            <a:br>
              <a:rPr lang="en-IN" sz="4300" dirty="0"/>
            </a:br>
            <a:r>
              <a:rPr lang="en-IN" sz="4300" dirty="0"/>
              <a:t>[2] </a:t>
            </a:r>
            <a:r>
              <a:rPr lang="en-IN" sz="4300" i="1" dirty="0"/>
              <a:t>Face Recognition Using Principal Component Analysis Method</a:t>
            </a:r>
            <a:r>
              <a:rPr lang="en-IN" sz="4300" dirty="0"/>
              <a:t>; Liton Chandra</a:t>
            </a:r>
            <a:br>
              <a:rPr lang="en-IN" sz="4300" dirty="0"/>
            </a:br>
            <a:r>
              <a:rPr lang="en-IN" sz="4300" dirty="0"/>
              <a:t>Paul and Abdulla Al Sumam; 2012</a:t>
            </a:r>
            <a:br>
              <a:rPr lang="en-IN" sz="4300" dirty="0"/>
            </a:br>
            <a:r>
              <a:rPr lang="en-IN" sz="4300" dirty="0"/>
              <a:t>[3] </a:t>
            </a:r>
            <a:r>
              <a:rPr lang="en-IN" sz="4300" i="1" dirty="0"/>
              <a:t>Principle Component Analysis in Image Processing </a:t>
            </a:r>
            <a:r>
              <a:rPr lang="en-IN" sz="4300" dirty="0"/>
              <a:t>;Pallavi M Sune ,Vijaya K</a:t>
            </a:r>
            <a:br>
              <a:rPr lang="en-IN" sz="4300" dirty="0"/>
            </a:br>
            <a:r>
              <a:rPr lang="en-IN" sz="4300" dirty="0"/>
              <a:t>Shandilya; 2013</a:t>
            </a:r>
            <a:br>
              <a:rPr lang="en-IN" sz="4300" dirty="0"/>
            </a:br>
            <a:r>
              <a:rPr lang="en-IN" sz="4300" dirty="0"/>
              <a:t>[4] </a:t>
            </a:r>
            <a:r>
              <a:rPr lang="en-IN" sz="4300" i="1" dirty="0"/>
              <a:t>Rapid Object Detection using a Boosted Cascade of Simple Features</a:t>
            </a:r>
            <a:r>
              <a:rPr lang="en-IN" sz="4300" dirty="0"/>
              <a:t>; Paul Viola and Michael Jones; 2001</a:t>
            </a:r>
            <a:br>
              <a:rPr lang="en-IN" sz="4300" dirty="0"/>
            </a:br>
            <a:r>
              <a:rPr lang="en-IN" sz="4300" dirty="0"/>
              <a:t>[5</a:t>
            </a:r>
            <a:r>
              <a:rPr lang="en-IN" sz="4300" dirty="0" smtClean="0"/>
              <a:t>]</a:t>
            </a:r>
            <a:r>
              <a:rPr lang="en-IN" sz="4300" dirty="0"/>
              <a:t> Robust Real-Time Face Detection by PAUL VIOLA and MICHAEL J. JONES </a:t>
            </a:r>
            <a:r>
              <a:rPr lang="en-IN" sz="4300" dirty="0"/>
              <a:t/>
            </a:r>
            <a:br>
              <a:rPr lang="en-IN" sz="4300" dirty="0"/>
            </a:br>
            <a:r>
              <a:rPr lang="en-IN" sz="4300" dirty="0"/>
              <a:t>[6] </a:t>
            </a:r>
            <a:r>
              <a:rPr lang="en-IN" sz="4300" i="1" dirty="0"/>
              <a:t>Digital Image Processing Using MATLAB </a:t>
            </a:r>
            <a:r>
              <a:rPr lang="en-IN" sz="4300" dirty="0"/>
              <a:t>; Rafael Gonzalez and Richard</a:t>
            </a:r>
            <a:br>
              <a:rPr lang="en-IN" sz="4300" dirty="0"/>
            </a:br>
            <a:r>
              <a:rPr lang="en-IN" sz="4300" dirty="0"/>
              <a:t>Woods; second edition, 2010</a:t>
            </a:r>
            <a:br>
              <a:rPr lang="en-IN" sz="4300" dirty="0"/>
            </a:br>
            <a:r>
              <a:rPr lang="en-IN" sz="4300" dirty="0"/>
              <a:t>[7] </a:t>
            </a:r>
            <a:r>
              <a:rPr lang="en-IN" sz="4300" i="1" dirty="0"/>
              <a:t>A PCA based feature extraction method for recognition of human faces: Eigenfaces Approach </a:t>
            </a:r>
            <a:r>
              <a:rPr lang="en-IN" sz="4300" dirty="0"/>
              <a:t>; Shemi P. M; first edition, 2012</a:t>
            </a:r>
            <a:r>
              <a:rPr lang="en-IN" sz="4300" dirty="0"/>
              <a:t> </a:t>
            </a:r>
            <a:r>
              <a:rPr lang="en-IN" dirty="0"/>
              <a:t/>
            </a:r>
            <a:br>
              <a:rPr lang="en-IN" dirty="0"/>
            </a:br>
            <a:endParaRPr lang="en-IN" dirty="0"/>
          </a:p>
        </p:txBody>
      </p:sp>
      <p:sp>
        <p:nvSpPr>
          <p:cNvPr id="4" name="Date Placeholder 3"/>
          <p:cNvSpPr>
            <a:spLocks noGrp="1"/>
          </p:cNvSpPr>
          <p:nvPr>
            <p:ph type="dt" sz="half" idx="10"/>
          </p:nvPr>
        </p:nvSpPr>
        <p:spPr/>
        <p:txBody>
          <a:bodyPr/>
          <a:lstStyle/>
          <a:p>
            <a:r>
              <a:rPr lang="en-US" smtClean="0"/>
              <a:t>11-09-2017</a:t>
            </a:r>
            <a:endParaRPr lang="en-IN" dirty="0"/>
          </a:p>
        </p:txBody>
      </p:sp>
      <p:sp>
        <p:nvSpPr>
          <p:cNvPr id="5" name="Footer Placeholder 4"/>
          <p:cNvSpPr>
            <a:spLocks noGrp="1"/>
          </p:cNvSpPr>
          <p:nvPr>
            <p:ph type="ftr" sz="quarter" idx="11"/>
          </p:nvPr>
        </p:nvSpPr>
        <p:spPr/>
        <p:txBody>
          <a:bodyPr/>
          <a:lstStyle/>
          <a:p>
            <a:r>
              <a:rPr lang="en-IN" smtClean="0"/>
              <a:t>PESIT-BSC   ECE DEPARTMENT</a:t>
            </a:r>
            <a:endParaRPr lang="en-IN" dirty="0"/>
          </a:p>
        </p:txBody>
      </p:sp>
      <p:sp>
        <p:nvSpPr>
          <p:cNvPr id="6" name="Slide Number Placeholder 5"/>
          <p:cNvSpPr>
            <a:spLocks noGrp="1"/>
          </p:cNvSpPr>
          <p:nvPr>
            <p:ph type="sldNum" sz="quarter" idx="12"/>
          </p:nvPr>
        </p:nvSpPr>
        <p:spPr/>
        <p:txBody>
          <a:bodyPr/>
          <a:lstStyle/>
          <a:p>
            <a:fld id="{91A7C814-1D68-4288-A90C-CD2F3B519704}" type="slidenum">
              <a:rPr lang="en-IN" smtClean="0"/>
              <a:pPr/>
              <a:t>10</a:t>
            </a:fld>
            <a:endParaRPr lang="en-IN" dirty="0"/>
          </a:p>
        </p:txBody>
      </p:sp>
    </p:spTree>
    <p:extLst>
      <p:ext uri="{BB962C8B-B14F-4D97-AF65-F5344CB8AC3E}">
        <p14:creationId xmlns:p14="http://schemas.microsoft.com/office/powerpoint/2010/main" val="389604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1"/>
                </a:solidFill>
              </a:rPr>
              <a:t>THE END</a:t>
            </a:r>
            <a:endParaRPr lang="en-IN" dirty="0">
              <a:solidFill>
                <a:schemeClr val="bg1"/>
              </a:solidFill>
            </a:endParaRPr>
          </a:p>
        </p:txBody>
      </p:sp>
      <p:sp>
        <p:nvSpPr>
          <p:cNvPr id="3" name="Content Placeholder 2"/>
          <p:cNvSpPr>
            <a:spLocks noGrp="1"/>
          </p:cNvSpPr>
          <p:nvPr>
            <p:ph idx="1"/>
          </p:nvPr>
        </p:nvSpPr>
        <p:spPr/>
        <p:txBody>
          <a:bodyPr/>
          <a:lstStyle/>
          <a:p>
            <a:pPr marL="0" lvl="0" indent="0">
              <a:buNone/>
            </a:pPr>
            <a:r>
              <a:rPr lang="en-IN" sz="4400" dirty="0" smtClean="0">
                <a:solidFill>
                  <a:srgbClr val="FF0150"/>
                </a:solidFill>
              </a:rPr>
              <a:t>Group no – 34</a:t>
            </a:r>
          </a:p>
          <a:p>
            <a:pPr marL="0" lvl="0" indent="0">
              <a:buNone/>
            </a:pPr>
            <a:endParaRPr lang="en-IN" dirty="0">
              <a:solidFill>
                <a:srgbClr val="FF0150"/>
              </a:solidFill>
            </a:endParaRPr>
          </a:p>
          <a:p>
            <a:r>
              <a:rPr lang="en-IN" sz="3200" dirty="0"/>
              <a:t>RENUGOPAL.S                            1PE14EC115</a:t>
            </a:r>
          </a:p>
          <a:p>
            <a:r>
              <a:rPr lang="en-IN" sz="3200" dirty="0"/>
              <a:t>RANGOLI </a:t>
            </a:r>
            <a:r>
              <a:rPr lang="en-IN" sz="3200" dirty="0" smtClean="0"/>
              <a:t>KASHYAP                    </a:t>
            </a:r>
            <a:r>
              <a:rPr lang="en-IN" sz="3200" dirty="0"/>
              <a:t>1PE14EC424</a:t>
            </a:r>
          </a:p>
          <a:p>
            <a:r>
              <a:rPr lang="en-IN" sz="3200" dirty="0"/>
              <a:t>SARWANGINI SINGH                  </a:t>
            </a:r>
            <a:r>
              <a:rPr lang="en-IN" sz="3200" dirty="0" smtClean="0"/>
              <a:t>1PE14EC126</a:t>
            </a:r>
          </a:p>
          <a:p>
            <a:pPr marL="0" indent="0">
              <a:buNone/>
            </a:pPr>
            <a:endParaRPr lang="en-IN" sz="3200" dirty="0"/>
          </a:p>
          <a:p>
            <a:pPr marL="0" lvl="0" indent="0">
              <a:buNone/>
            </a:pPr>
            <a:r>
              <a:rPr lang="en-IN" sz="3800" dirty="0">
                <a:solidFill>
                  <a:srgbClr val="FF0150"/>
                </a:solidFill>
              </a:rPr>
              <a:t>Project Guide :- Dr.Subhash Kulkarni</a:t>
            </a:r>
          </a:p>
          <a:p>
            <a:pPr marL="0" indent="0">
              <a:buNone/>
            </a:pPr>
            <a:endParaRPr lang="en-IN" sz="4000" dirty="0">
              <a:solidFill>
                <a:schemeClr val="bg1"/>
              </a:solidFill>
            </a:endParaRPr>
          </a:p>
        </p:txBody>
      </p:sp>
      <p:sp>
        <p:nvSpPr>
          <p:cNvPr id="4" name="Date Placeholder 3"/>
          <p:cNvSpPr>
            <a:spLocks noGrp="1"/>
          </p:cNvSpPr>
          <p:nvPr>
            <p:ph type="dt" sz="half" idx="10"/>
          </p:nvPr>
        </p:nvSpPr>
        <p:spPr/>
        <p:txBody>
          <a:bodyPr/>
          <a:lstStyle/>
          <a:p>
            <a:r>
              <a:rPr lang="en-US" smtClean="0"/>
              <a:t>11-09-2017</a:t>
            </a:r>
            <a:endParaRPr lang="en-IN" dirty="0"/>
          </a:p>
        </p:txBody>
      </p:sp>
      <p:sp>
        <p:nvSpPr>
          <p:cNvPr id="5" name="Footer Placeholder 4"/>
          <p:cNvSpPr>
            <a:spLocks noGrp="1"/>
          </p:cNvSpPr>
          <p:nvPr>
            <p:ph type="ftr" sz="quarter" idx="11"/>
          </p:nvPr>
        </p:nvSpPr>
        <p:spPr/>
        <p:txBody>
          <a:bodyPr/>
          <a:lstStyle/>
          <a:p>
            <a:r>
              <a:rPr lang="en-IN" smtClean="0"/>
              <a:t>PESIT-BSC   ECE DEPARTMENT</a:t>
            </a:r>
            <a:endParaRPr lang="en-IN" dirty="0"/>
          </a:p>
        </p:txBody>
      </p:sp>
      <p:sp>
        <p:nvSpPr>
          <p:cNvPr id="6" name="Slide Number Placeholder 5"/>
          <p:cNvSpPr>
            <a:spLocks noGrp="1"/>
          </p:cNvSpPr>
          <p:nvPr>
            <p:ph type="sldNum" sz="quarter" idx="12"/>
          </p:nvPr>
        </p:nvSpPr>
        <p:spPr/>
        <p:txBody>
          <a:bodyPr/>
          <a:lstStyle/>
          <a:p>
            <a:fld id="{91A7C814-1D68-4288-A90C-CD2F3B519704}" type="slidenum">
              <a:rPr lang="en-IN" smtClean="0"/>
              <a:pPr/>
              <a:t>11</a:t>
            </a:fld>
            <a:endParaRPr lang="en-IN" dirty="0"/>
          </a:p>
        </p:txBody>
      </p:sp>
    </p:spTree>
    <p:extLst>
      <p:ext uri="{BB962C8B-B14F-4D97-AF65-F5344CB8AC3E}">
        <p14:creationId xmlns:p14="http://schemas.microsoft.com/office/powerpoint/2010/main" val="21206436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dirty="0" smtClean="0">
                <a:solidFill>
                  <a:schemeClr val="bg1"/>
                </a:solidFill>
              </a:rPr>
              <a:t>PROBLEM DEFINITION</a:t>
            </a:r>
            <a:endParaRPr lang="en-IN" sz="5400" dirty="0">
              <a:solidFill>
                <a:schemeClr val="bg1"/>
              </a:solidFill>
            </a:endParaRPr>
          </a:p>
        </p:txBody>
      </p:sp>
      <p:sp>
        <p:nvSpPr>
          <p:cNvPr id="3" name="Content Placeholder 2"/>
          <p:cNvSpPr>
            <a:spLocks noGrp="1"/>
          </p:cNvSpPr>
          <p:nvPr>
            <p:ph idx="1"/>
          </p:nvPr>
        </p:nvSpPr>
        <p:spPr/>
        <p:txBody>
          <a:bodyPr/>
          <a:lstStyle/>
          <a:p>
            <a:r>
              <a:rPr lang="en-US" altLang="en-US" dirty="0"/>
              <a:t>For a given group photo detect and isolate individual faces and subject it to </a:t>
            </a:r>
            <a:r>
              <a:rPr lang="en-US" altLang="en-US" dirty="0" smtClean="0"/>
              <a:t>recognition.</a:t>
            </a:r>
            <a:endParaRPr lang="en-US" altLang="en-US" dirty="0"/>
          </a:p>
          <a:p>
            <a:endParaRPr lang="en-IN" dirty="0"/>
          </a:p>
        </p:txBody>
      </p:sp>
      <p:sp>
        <p:nvSpPr>
          <p:cNvPr id="4" name="Date Placeholder 3"/>
          <p:cNvSpPr>
            <a:spLocks noGrp="1"/>
          </p:cNvSpPr>
          <p:nvPr>
            <p:ph type="dt" sz="half" idx="10"/>
          </p:nvPr>
        </p:nvSpPr>
        <p:spPr/>
        <p:txBody>
          <a:bodyPr/>
          <a:lstStyle/>
          <a:p>
            <a:r>
              <a:rPr lang="en-US" smtClean="0"/>
              <a:t>11-09-2017</a:t>
            </a:r>
            <a:endParaRPr lang="en-IN" dirty="0"/>
          </a:p>
        </p:txBody>
      </p:sp>
      <p:sp>
        <p:nvSpPr>
          <p:cNvPr id="5" name="Footer Placeholder 4"/>
          <p:cNvSpPr>
            <a:spLocks noGrp="1"/>
          </p:cNvSpPr>
          <p:nvPr>
            <p:ph type="ftr" sz="quarter" idx="11"/>
          </p:nvPr>
        </p:nvSpPr>
        <p:spPr/>
        <p:txBody>
          <a:bodyPr/>
          <a:lstStyle/>
          <a:p>
            <a:r>
              <a:rPr lang="en-IN" smtClean="0"/>
              <a:t>PESIT-BSC   ECE DEPARTMENT</a:t>
            </a:r>
            <a:endParaRPr lang="en-IN" dirty="0"/>
          </a:p>
        </p:txBody>
      </p:sp>
      <p:sp>
        <p:nvSpPr>
          <p:cNvPr id="6" name="Slide Number Placeholder 5"/>
          <p:cNvSpPr>
            <a:spLocks noGrp="1"/>
          </p:cNvSpPr>
          <p:nvPr>
            <p:ph type="sldNum" sz="quarter" idx="12"/>
          </p:nvPr>
        </p:nvSpPr>
        <p:spPr/>
        <p:txBody>
          <a:bodyPr/>
          <a:lstStyle/>
          <a:p>
            <a:fld id="{91A7C814-1D68-4288-A90C-CD2F3B519704}" type="slidenum">
              <a:rPr lang="en-IN" smtClean="0"/>
              <a:pPr/>
              <a:t>2</a:t>
            </a:fld>
            <a:endParaRPr lang="en-IN" dirty="0"/>
          </a:p>
        </p:txBody>
      </p:sp>
    </p:spTree>
    <p:extLst>
      <p:ext uri="{BB962C8B-B14F-4D97-AF65-F5344CB8AC3E}">
        <p14:creationId xmlns:p14="http://schemas.microsoft.com/office/powerpoint/2010/main" val="16356720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dirty="0" smtClean="0"/>
              <a:t> </a:t>
            </a:r>
            <a:r>
              <a:rPr lang="en-IN" sz="6000" dirty="0" smtClean="0">
                <a:solidFill>
                  <a:schemeClr val="bg1"/>
                </a:solidFill>
              </a:rPr>
              <a:t>ABSTRACT</a:t>
            </a:r>
            <a:endParaRPr lang="en-IN" sz="6000" dirty="0">
              <a:solidFill>
                <a:schemeClr val="bg1"/>
              </a:solidFill>
            </a:endParaRPr>
          </a:p>
        </p:txBody>
      </p:sp>
      <p:sp>
        <p:nvSpPr>
          <p:cNvPr id="3" name="Content Placeholder 2"/>
          <p:cNvSpPr>
            <a:spLocks noGrp="1"/>
          </p:cNvSpPr>
          <p:nvPr>
            <p:ph idx="1"/>
          </p:nvPr>
        </p:nvSpPr>
        <p:spPr/>
        <p:txBody>
          <a:bodyPr>
            <a:normAutofit fontScale="92500" lnSpcReduction="10000"/>
          </a:bodyPr>
          <a:lstStyle/>
          <a:p>
            <a:r>
              <a:rPr lang="en-US" altLang="en-US" dirty="0"/>
              <a:t>Face recognition has been one of the most important and interesting research fields in the need of automatic recognition and surveillance systems. </a:t>
            </a:r>
            <a:endParaRPr lang="en-US" altLang="en-US" dirty="0" smtClean="0"/>
          </a:p>
          <a:p>
            <a:r>
              <a:rPr lang="en-US" altLang="en-US" dirty="0" smtClean="0"/>
              <a:t>In </a:t>
            </a:r>
            <a:r>
              <a:rPr lang="en-US" altLang="en-US" dirty="0"/>
              <a:t>this report we go through general ideas of detection and recognition in a group image. </a:t>
            </a:r>
            <a:endParaRPr lang="en-US" altLang="en-US" dirty="0" smtClean="0"/>
          </a:p>
          <a:p>
            <a:r>
              <a:rPr lang="en-US" altLang="en-US" dirty="0" smtClean="0"/>
              <a:t>A </a:t>
            </a:r>
            <a:r>
              <a:rPr lang="en-US" altLang="en-US" dirty="0"/>
              <a:t>near real time detection system is to be developed that </a:t>
            </a:r>
            <a:r>
              <a:rPr lang="en-US" altLang="en-US" dirty="0" smtClean="0"/>
              <a:t>uses </a:t>
            </a:r>
            <a:r>
              <a:rPr lang="en-US" altLang="en-US" dirty="0" smtClean="0">
                <a:solidFill>
                  <a:srgbClr val="FF0000"/>
                </a:solidFill>
              </a:rPr>
              <a:t>Viola Jones Algorithm </a:t>
            </a:r>
            <a:r>
              <a:rPr lang="en-US" altLang="en-US" dirty="0" smtClean="0"/>
              <a:t>for </a:t>
            </a:r>
            <a:r>
              <a:rPr lang="en-US" altLang="en-US" dirty="0"/>
              <a:t>face detection and </a:t>
            </a:r>
            <a:r>
              <a:rPr lang="en-US" altLang="en-US" dirty="0" smtClean="0">
                <a:solidFill>
                  <a:srgbClr val="FF0000"/>
                </a:solidFill>
              </a:rPr>
              <a:t>Principal Component Analysis </a:t>
            </a:r>
            <a:r>
              <a:rPr lang="en-US" altLang="en-US" dirty="0"/>
              <a:t>method for  face </a:t>
            </a:r>
            <a:r>
              <a:rPr lang="en-US" altLang="en-US" dirty="0" smtClean="0"/>
              <a:t>recognition.</a:t>
            </a:r>
            <a:endParaRPr lang="en-US" altLang="en-US" dirty="0"/>
          </a:p>
          <a:p>
            <a:endParaRPr lang="en-IN" dirty="0"/>
          </a:p>
        </p:txBody>
      </p:sp>
      <p:sp>
        <p:nvSpPr>
          <p:cNvPr id="4" name="Date Placeholder 3"/>
          <p:cNvSpPr>
            <a:spLocks noGrp="1"/>
          </p:cNvSpPr>
          <p:nvPr>
            <p:ph type="dt" sz="half" idx="10"/>
          </p:nvPr>
        </p:nvSpPr>
        <p:spPr/>
        <p:txBody>
          <a:bodyPr/>
          <a:lstStyle/>
          <a:p>
            <a:r>
              <a:rPr lang="en-US" smtClean="0"/>
              <a:t>11-09-2017</a:t>
            </a:r>
            <a:endParaRPr lang="en-IN" dirty="0"/>
          </a:p>
        </p:txBody>
      </p:sp>
      <p:sp>
        <p:nvSpPr>
          <p:cNvPr id="5" name="Footer Placeholder 4"/>
          <p:cNvSpPr>
            <a:spLocks noGrp="1"/>
          </p:cNvSpPr>
          <p:nvPr>
            <p:ph type="ftr" sz="quarter" idx="11"/>
          </p:nvPr>
        </p:nvSpPr>
        <p:spPr/>
        <p:txBody>
          <a:bodyPr/>
          <a:lstStyle/>
          <a:p>
            <a:r>
              <a:rPr lang="en-IN" smtClean="0"/>
              <a:t>PESIT-BSC   ECE DEPARTMENT</a:t>
            </a:r>
            <a:endParaRPr lang="en-IN" dirty="0"/>
          </a:p>
        </p:txBody>
      </p:sp>
      <p:sp>
        <p:nvSpPr>
          <p:cNvPr id="6" name="Slide Number Placeholder 5"/>
          <p:cNvSpPr>
            <a:spLocks noGrp="1"/>
          </p:cNvSpPr>
          <p:nvPr>
            <p:ph type="sldNum" sz="quarter" idx="12"/>
          </p:nvPr>
        </p:nvSpPr>
        <p:spPr/>
        <p:txBody>
          <a:bodyPr/>
          <a:lstStyle/>
          <a:p>
            <a:fld id="{91A7C814-1D68-4288-A90C-CD2F3B519704}" type="slidenum">
              <a:rPr lang="en-IN" smtClean="0"/>
              <a:pPr/>
              <a:t>3</a:t>
            </a:fld>
            <a:endParaRPr lang="en-IN" dirty="0"/>
          </a:p>
        </p:txBody>
      </p:sp>
    </p:spTree>
    <p:extLst>
      <p:ext uri="{BB962C8B-B14F-4D97-AF65-F5344CB8AC3E}">
        <p14:creationId xmlns:p14="http://schemas.microsoft.com/office/powerpoint/2010/main" val="32195229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chemeClr val="bg1"/>
                </a:solidFill>
              </a:rPr>
              <a:t>VERSION 2.0 APROACH</a:t>
            </a:r>
            <a:endParaRPr lang="en-IN" dirty="0">
              <a:solidFill>
                <a:schemeClr val="bg1"/>
              </a:solidFill>
            </a:endParaRPr>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Ø"/>
            </a:pPr>
            <a:r>
              <a:rPr lang="en-IN" dirty="0" smtClean="0"/>
              <a:t>METHOD 1 :-</a:t>
            </a:r>
          </a:p>
          <a:p>
            <a:pPr marL="0" indent="0">
              <a:buNone/>
            </a:pPr>
            <a:r>
              <a:rPr lang="en-IN" b="1" dirty="0" smtClean="0"/>
              <a:t>                                                 </a:t>
            </a:r>
            <a:r>
              <a:rPr lang="en-IN" sz="4200" b="1" u="sng" dirty="0"/>
              <a:t> NumPy</a:t>
            </a:r>
          </a:p>
          <a:p>
            <a:pPr marL="0" indent="0" algn="ctr">
              <a:buNone/>
            </a:pPr>
            <a:r>
              <a:rPr lang="en-IN" dirty="0"/>
              <a:t>Python NumPy </a:t>
            </a:r>
            <a:r>
              <a:rPr lang="en-IN" dirty="0" smtClean="0"/>
              <a:t>provides </a:t>
            </a:r>
            <a:r>
              <a:rPr lang="en-IN" dirty="0"/>
              <a:t>support for large</a:t>
            </a:r>
            <a:r>
              <a:rPr lang="en-IN" dirty="0" smtClean="0"/>
              <a:t>, </a:t>
            </a:r>
            <a:r>
              <a:rPr lang="en-IN" dirty="0"/>
              <a:t>multi-dimensional </a:t>
            </a:r>
            <a:r>
              <a:rPr lang="en-IN" dirty="0" smtClean="0"/>
              <a:t>arrays along </a:t>
            </a:r>
            <a:r>
              <a:rPr lang="en-IN" dirty="0"/>
              <a:t>with a large collection of high-level mathematical functions to operate on these arrays. </a:t>
            </a:r>
            <a:endParaRPr lang="en-IN" dirty="0" smtClean="0"/>
          </a:p>
          <a:p>
            <a:pPr marL="0" indent="0" algn="ctr">
              <a:buNone/>
            </a:pPr>
            <a:r>
              <a:rPr lang="en-IN" dirty="0"/>
              <a:t>Using </a:t>
            </a:r>
            <a:r>
              <a:rPr lang="en-IN" dirty="0">
                <a:solidFill>
                  <a:srgbClr val="FF0000"/>
                </a:solidFill>
              </a:rPr>
              <a:t>NumPy</a:t>
            </a:r>
            <a:r>
              <a:rPr lang="en-IN" dirty="0"/>
              <a:t> in </a:t>
            </a:r>
            <a:r>
              <a:rPr lang="en-IN" dirty="0">
                <a:solidFill>
                  <a:srgbClr val="FF0000"/>
                </a:solidFill>
              </a:rPr>
              <a:t>Python</a:t>
            </a:r>
            <a:r>
              <a:rPr lang="en-IN" dirty="0"/>
              <a:t> gives functionality comparable to </a:t>
            </a:r>
            <a:r>
              <a:rPr lang="en-IN" dirty="0">
                <a:solidFill>
                  <a:srgbClr val="FF0000"/>
                </a:solidFill>
              </a:rPr>
              <a:t>MATLAB</a:t>
            </a:r>
            <a:r>
              <a:rPr lang="en-IN" dirty="0"/>
              <a:t> since they are both interpreted</a:t>
            </a:r>
            <a:r>
              <a:rPr lang="en-IN" dirty="0" smtClean="0"/>
              <a:t>,</a:t>
            </a:r>
            <a:r>
              <a:rPr lang="en-IN" dirty="0"/>
              <a:t> and they both allow the user to write fast programs as long as most operations work on arrays or matrices instead of scalars.</a:t>
            </a:r>
            <a:endParaRPr lang="en-IN" dirty="0" smtClean="0"/>
          </a:p>
          <a:p>
            <a:pPr marL="0" indent="0">
              <a:buNone/>
            </a:pPr>
            <a:r>
              <a:rPr lang="en-IN" dirty="0"/>
              <a:t> </a:t>
            </a:r>
          </a:p>
        </p:txBody>
      </p:sp>
      <p:sp>
        <p:nvSpPr>
          <p:cNvPr id="4" name="Date Placeholder 3"/>
          <p:cNvSpPr>
            <a:spLocks noGrp="1"/>
          </p:cNvSpPr>
          <p:nvPr>
            <p:ph type="dt" sz="half" idx="10"/>
          </p:nvPr>
        </p:nvSpPr>
        <p:spPr/>
        <p:txBody>
          <a:bodyPr/>
          <a:lstStyle/>
          <a:p>
            <a:r>
              <a:rPr lang="en-US" smtClean="0"/>
              <a:t>11-09-2017</a:t>
            </a:r>
            <a:endParaRPr lang="en-IN" dirty="0"/>
          </a:p>
        </p:txBody>
      </p:sp>
      <p:sp>
        <p:nvSpPr>
          <p:cNvPr id="5" name="Footer Placeholder 4"/>
          <p:cNvSpPr>
            <a:spLocks noGrp="1"/>
          </p:cNvSpPr>
          <p:nvPr>
            <p:ph type="ftr" sz="quarter" idx="11"/>
          </p:nvPr>
        </p:nvSpPr>
        <p:spPr/>
        <p:txBody>
          <a:bodyPr/>
          <a:lstStyle/>
          <a:p>
            <a:r>
              <a:rPr lang="en-IN" smtClean="0"/>
              <a:t>PESIT-BSC   ECE DEPARTMENT</a:t>
            </a:r>
            <a:endParaRPr lang="en-IN" dirty="0"/>
          </a:p>
        </p:txBody>
      </p:sp>
      <p:sp>
        <p:nvSpPr>
          <p:cNvPr id="6" name="Slide Number Placeholder 5"/>
          <p:cNvSpPr>
            <a:spLocks noGrp="1"/>
          </p:cNvSpPr>
          <p:nvPr>
            <p:ph type="sldNum" sz="quarter" idx="12"/>
          </p:nvPr>
        </p:nvSpPr>
        <p:spPr/>
        <p:txBody>
          <a:bodyPr/>
          <a:lstStyle/>
          <a:p>
            <a:fld id="{91A7C814-1D68-4288-A90C-CD2F3B519704}" type="slidenum">
              <a:rPr lang="en-IN" smtClean="0"/>
              <a:pPr/>
              <a:t>4</a:t>
            </a:fld>
            <a:endParaRPr lang="en-IN" dirty="0"/>
          </a:p>
        </p:txBody>
      </p:sp>
    </p:spTree>
    <p:extLst>
      <p:ext uri="{BB962C8B-B14F-4D97-AF65-F5344CB8AC3E}">
        <p14:creationId xmlns:p14="http://schemas.microsoft.com/office/powerpoint/2010/main" val="1171865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1"/>
                </a:solidFill>
              </a:rPr>
              <a:t>VERSION 2.0 APROACH</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dirty="0" smtClean="0"/>
              <a:t>METHOD 2:-</a:t>
            </a:r>
          </a:p>
          <a:p>
            <a:pPr marL="0" indent="0">
              <a:buNone/>
            </a:pPr>
            <a:r>
              <a:rPr lang="en-IN" b="1" dirty="0" smtClean="0"/>
              <a:t>       </a:t>
            </a:r>
            <a:r>
              <a:rPr lang="en-IN" b="1" u="sng" dirty="0" smtClean="0"/>
              <a:t>OpenCV </a:t>
            </a:r>
            <a:r>
              <a:rPr lang="en-IN" b="1" u="sng" dirty="0"/>
              <a:t>(Open Source Computer Vision Library)</a:t>
            </a:r>
          </a:p>
          <a:p>
            <a:pPr marL="0" indent="0" algn="ctr">
              <a:buNone/>
            </a:pPr>
            <a:r>
              <a:rPr lang="en-IN" dirty="0"/>
              <a:t>The library has more than 2500 optimized algorithms, which includes a comprehensive set of both classic and state-of-the-art computer vision and machine learning algorithms. </a:t>
            </a:r>
            <a:endParaRPr lang="en-IN" dirty="0" smtClean="0"/>
          </a:p>
          <a:p>
            <a:pPr marL="0" indent="0">
              <a:buNone/>
            </a:pPr>
            <a:endParaRPr lang="en-IN" dirty="0"/>
          </a:p>
        </p:txBody>
      </p:sp>
      <p:sp>
        <p:nvSpPr>
          <p:cNvPr id="4" name="Date Placeholder 3"/>
          <p:cNvSpPr>
            <a:spLocks noGrp="1"/>
          </p:cNvSpPr>
          <p:nvPr>
            <p:ph type="dt" sz="half" idx="10"/>
          </p:nvPr>
        </p:nvSpPr>
        <p:spPr/>
        <p:txBody>
          <a:bodyPr/>
          <a:lstStyle/>
          <a:p>
            <a:r>
              <a:rPr lang="en-US" smtClean="0"/>
              <a:t>11-09-2017</a:t>
            </a:r>
            <a:endParaRPr lang="en-IN" dirty="0"/>
          </a:p>
        </p:txBody>
      </p:sp>
      <p:sp>
        <p:nvSpPr>
          <p:cNvPr id="5" name="Footer Placeholder 4"/>
          <p:cNvSpPr>
            <a:spLocks noGrp="1"/>
          </p:cNvSpPr>
          <p:nvPr>
            <p:ph type="ftr" sz="quarter" idx="11"/>
          </p:nvPr>
        </p:nvSpPr>
        <p:spPr/>
        <p:txBody>
          <a:bodyPr/>
          <a:lstStyle/>
          <a:p>
            <a:r>
              <a:rPr lang="en-IN" smtClean="0"/>
              <a:t>PESIT-BSC   ECE DEPARTMENT</a:t>
            </a:r>
            <a:endParaRPr lang="en-IN" dirty="0"/>
          </a:p>
        </p:txBody>
      </p:sp>
      <p:sp>
        <p:nvSpPr>
          <p:cNvPr id="6" name="Slide Number Placeholder 5"/>
          <p:cNvSpPr>
            <a:spLocks noGrp="1"/>
          </p:cNvSpPr>
          <p:nvPr>
            <p:ph type="sldNum" sz="quarter" idx="12"/>
          </p:nvPr>
        </p:nvSpPr>
        <p:spPr/>
        <p:txBody>
          <a:bodyPr/>
          <a:lstStyle/>
          <a:p>
            <a:fld id="{91A7C814-1D68-4288-A90C-CD2F3B519704}" type="slidenum">
              <a:rPr lang="en-IN" smtClean="0"/>
              <a:pPr/>
              <a:t>5</a:t>
            </a:fld>
            <a:endParaRPr lang="en-IN" dirty="0"/>
          </a:p>
        </p:txBody>
      </p:sp>
    </p:spTree>
    <p:extLst>
      <p:ext uri="{BB962C8B-B14F-4D97-AF65-F5344CB8AC3E}">
        <p14:creationId xmlns:p14="http://schemas.microsoft.com/office/powerpoint/2010/main" val="34788886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1"/>
                </a:solidFill>
              </a:rPr>
              <a:t>VERSION 2.0 APROACH</a:t>
            </a:r>
          </a:p>
        </p:txBody>
      </p:sp>
      <p:sp>
        <p:nvSpPr>
          <p:cNvPr id="3" name="Content Placeholder 2"/>
          <p:cNvSpPr>
            <a:spLocks noGrp="1"/>
          </p:cNvSpPr>
          <p:nvPr>
            <p:ph idx="1"/>
          </p:nvPr>
        </p:nvSpPr>
        <p:spPr>
          <a:xfrm>
            <a:off x="609600" y="1800147"/>
            <a:ext cx="10994760" cy="4682949"/>
          </a:xfrm>
        </p:spPr>
        <p:txBody>
          <a:bodyPr>
            <a:normAutofit lnSpcReduction="10000"/>
          </a:bodyPr>
          <a:lstStyle/>
          <a:p>
            <a:pPr>
              <a:buFont typeface="Wingdings" panose="05000000000000000000" pitchFamily="2" charset="2"/>
              <a:buChar char="Ø"/>
            </a:pPr>
            <a:r>
              <a:rPr lang="en-IN" dirty="0" smtClean="0"/>
              <a:t>METHOD 3:-</a:t>
            </a:r>
          </a:p>
          <a:p>
            <a:pPr marL="0" indent="0">
              <a:buNone/>
            </a:pPr>
            <a:r>
              <a:rPr lang="en-IN" dirty="0" smtClean="0"/>
              <a:t>                                       </a:t>
            </a:r>
            <a:r>
              <a:rPr lang="en-IN" sz="4000" b="1" u="sng" dirty="0" smtClean="0"/>
              <a:t>SciPy</a:t>
            </a:r>
          </a:p>
          <a:p>
            <a:pPr marL="0" indent="0" algn="ctr">
              <a:buNone/>
            </a:pPr>
            <a:r>
              <a:rPr lang="en-IN" dirty="0" smtClean="0"/>
              <a:t>It is </a:t>
            </a:r>
            <a:r>
              <a:rPr lang="en-IN" dirty="0"/>
              <a:t>an open source Python library used for scientific computing and technical computing</a:t>
            </a:r>
            <a:r>
              <a:rPr lang="en-IN" dirty="0" smtClean="0"/>
              <a:t>.</a:t>
            </a:r>
            <a:endParaRPr lang="en-IN" dirty="0"/>
          </a:p>
          <a:p>
            <a:pPr marL="0" indent="0" algn="ctr">
              <a:buNone/>
            </a:pPr>
            <a:r>
              <a:rPr lang="en-IN" dirty="0"/>
              <a:t>SciPy contains </a:t>
            </a:r>
            <a:r>
              <a:rPr lang="en-IN" dirty="0">
                <a:solidFill>
                  <a:srgbClr val="FF0000"/>
                </a:solidFill>
              </a:rPr>
              <a:t>modules</a:t>
            </a:r>
            <a:r>
              <a:rPr lang="en-IN" dirty="0"/>
              <a:t> for optimization, linear algebra, integration, interpolation, special functions, FFT, signal and image processing, ODE solvers and other tasks common in science and engineering.</a:t>
            </a:r>
          </a:p>
        </p:txBody>
      </p:sp>
      <p:sp>
        <p:nvSpPr>
          <p:cNvPr id="4" name="Date Placeholder 3"/>
          <p:cNvSpPr>
            <a:spLocks noGrp="1"/>
          </p:cNvSpPr>
          <p:nvPr>
            <p:ph type="dt" sz="half" idx="10"/>
          </p:nvPr>
        </p:nvSpPr>
        <p:spPr/>
        <p:txBody>
          <a:bodyPr/>
          <a:lstStyle/>
          <a:p>
            <a:r>
              <a:rPr lang="en-US" smtClean="0"/>
              <a:t>11-09-2017</a:t>
            </a:r>
            <a:endParaRPr lang="en-IN" dirty="0"/>
          </a:p>
        </p:txBody>
      </p:sp>
      <p:sp>
        <p:nvSpPr>
          <p:cNvPr id="5" name="Footer Placeholder 4"/>
          <p:cNvSpPr>
            <a:spLocks noGrp="1"/>
          </p:cNvSpPr>
          <p:nvPr>
            <p:ph type="ftr" sz="quarter" idx="11"/>
          </p:nvPr>
        </p:nvSpPr>
        <p:spPr/>
        <p:txBody>
          <a:bodyPr/>
          <a:lstStyle/>
          <a:p>
            <a:r>
              <a:rPr lang="en-IN" smtClean="0"/>
              <a:t>PESIT-BSC   ECE DEPARTMENT</a:t>
            </a:r>
            <a:endParaRPr lang="en-IN" dirty="0"/>
          </a:p>
        </p:txBody>
      </p:sp>
      <p:sp>
        <p:nvSpPr>
          <p:cNvPr id="6" name="Slide Number Placeholder 5"/>
          <p:cNvSpPr>
            <a:spLocks noGrp="1"/>
          </p:cNvSpPr>
          <p:nvPr>
            <p:ph type="sldNum" sz="quarter" idx="12"/>
          </p:nvPr>
        </p:nvSpPr>
        <p:spPr/>
        <p:txBody>
          <a:bodyPr/>
          <a:lstStyle/>
          <a:p>
            <a:fld id="{91A7C814-1D68-4288-A90C-CD2F3B519704}" type="slidenum">
              <a:rPr lang="en-IN" smtClean="0"/>
              <a:pPr/>
              <a:t>6</a:t>
            </a:fld>
            <a:endParaRPr lang="en-IN" dirty="0"/>
          </a:p>
        </p:txBody>
      </p:sp>
    </p:spTree>
    <p:extLst>
      <p:ext uri="{BB962C8B-B14F-4D97-AF65-F5344CB8AC3E}">
        <p14:creationId xmlns:p14="http://schemas.microsoft.com/office/powerpoint/2010/main" val="1350737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620" y="155795"/>
            <a:ext cx="10994760" cy="1221640"/>
          </a:xfrm>
        </p:spPr>
        <p:txBody>
          <a:bodyPr/>
          <a:lstStyle/>
          <a:p>
            <a:r>
              <a:rPr lang="en-IN" dirty="0">
                <a:solidFill>
                  <a:schemeClr val="bg1"/>
                </a:solidFill>
              </a:rPr>
              <a:t>VERSION 2.0 APROACH</a:t>
            </a:r>
          </a:p>
        </p:txBody>
      </p:sp>
      <p:sp>
        <p:nvSpPr>
          <p:cNvPr id="3" name="Content Placeholder 2"/>
          <p:cNvSpPr>
            <a:spLocks noGrp="1"/>
          </p:cNvSpPr>
          <p:nvPr>
            <p:ph idx="1"/>
          </p:nvPr>
        </p:nvSpPr>
        <p:spPr/>
        <p:txBody>
          <a:bodyPr>
            <a:normAutofit/>
          </a:bodyPr>
          <a:lstStyle/>
          <a:p>
            <a:r>
              <a:rPr lang="en-IN" dirty="0" smtClean="0"/>
              <a:t>METHOD 4:-</a:t>
            </a:r>
          </a:p>
          <a:p>
            <a:pPr marL="0" indent="0">
              <a:buNone/>
            </a:pPr>
            <a:r>
              <a:rPr lang="en-IN" dirty="0" smtClean="0"/>
              <a:t>                                           </a:t>
            </a:r>
            <a:r>
              <a:rPr lang="en-IN" sz="4000" b="1" u="sng" dirty="0" smtClean="0"/>
              <a:t>SCIKIT</a:t>
            </a:r>
          </a:p>
          <a:p>
            <a:pPr marL="0" indent="0" algn="ctr">
              <a:buNone/>
            </a:pPr>
            <a:r>
              <a:rPr lang="en-IN" sz="3600" dirty="0" smtClean="0"/>
              <a:t>scikit-image </a:t>
            </a:r>
            <a:r>
              <a:rPr lang="en-IN" sz="3600" dirty="0"/>
              <a:t>is a Python package dedicated to image processing, and using natively NumPy arrays as image objects. </a:t>
            </a:r>
            <a:endParaRPr lang="en-IN" sz="3600" dirty="0" smtClean="0"/>
          </a:p>
          <a:p>
            <a:pPr marL="0" indent="0" algn="ctr">
              <a:buNone/>
            </a:pPr>
            <a:r>
              <a:rPr lang="en-IN" sz="3600" dirty="0"/>
              <a:t>It is designed to interoperate with the Python numerical and scientific libraries </a:t>
            </a:r>
            <a:r>
              <a:rPr lang="en-IN" sz="3600" dirty="0">
                <a:solidFill>
                  <a:srgbClr val="FF0000"/>
                </a:solidFill>
              </a:rPr>
              <a:t>NumPy</a:t>
            </a:r>
            <a:r>
              <a:rPr lang="en-IN" sz="3600" dirty="0"/>
              <a:t> and </a:t>
            </a:r>
            <a:r>
              <a:rPr lang="en-IN" sz="3600" dirty="0">
                <a:solidFill>
                  <a:srgbClr val="FF0000"/>
                </a:solidFill>
              </a:rPr>
              <a:t>SciPy</a:t>
            </a:r>
            <a:r>
              <a:rPr lang="en-IN" sz="3600" dirty="0"/>
              <a:t>.</a:t>
            </a:r>
            <a:endParaRPr lang="en-IN" sz="3600" dirty="0" smtClean="0"/>
          </a:p>
          <a:p>
            <a:pPr marL="0" indent="0">
              <a:buNone/>
            </a:pPr>
            <a:endParaRPr lang="en-IN" dirty="0"/>
          </a:p>
        </p:txBody>
      </p:sp>
      <p:sp>
        <p:nvSpPr>
          <p:cNvPr id="7" name="Date Placeholder 6"/>
          <p:cNvSpPr>
            <a:spLocks noGrp="1"/>
          </p:cNvSpPr>
          <p:nvPr>
            <p:ph type="dt" sz="half" idx="10"/>
          </p:nvPr>
        </p:nvSpPr>
        <p:spPr/>
        <p:txBody>
          <a:bodyPr/>
          <a:lstStyle/>
          <a:p>
            <a:r>
              <a:rPr lang="en-US" smtClean="0"/>
              <a:t>11-09-2017</a:t>
            </a:r>
            <a:endParaRPr lang="en-IN" dirty="0"/>
          </a:p>
        </p:txBody>
      </p:sp>
      <p:sp>
        <p:nvSpPr>
          <p:cNvPr id="8" name="Footer Placeholder 7"/>
          <p:cNvSpPr>
            <a:spLocks noGrp="1"/>
          </p:cNvSpPr>
          <p:nvPr>
            <p:ph type="ftr" sz="quarter" idx="11"/>
          </p:nvPr>
        </p:nvSpPr>
        <p:spPr/>
        <p:txBody>
          <a:bodyPr/>
          <a:lstStyle/>
          <a:p>
            <a:r>
              <a:rPr lang="en-IN" smtClean="0"/>
              <a:t>PESIT-BSC   ECE DEPARTMENT</a:t>
            </a:r>
            <a:endParaRPr lang="en-IN" dirty="0"/>
          </a:p>
        </p:txBody>
      </p:sp>
      <p:sp>
        <p:nvSpPr>
          <p:cNvPr id="9" name="Slide Number Placeholder 8"/>
          <p:cNvSpPr>
            <a:spLocks noGrp="1"/>
          </p:cNvSpPr>
          <p:nvPr>
            <p:ph type="sldNum" sz="quarter" idx="12"/>
          </p:nvPr>
        </p:nvSpPr>
        <p:spPr/>
        <p:txBody>
          <a:bodyPr/>
          <a:lstStyle/>
          <a:p>
            <a:fld id="{91A7C814-1D68-4288-A90C-CD2F3B519704}" type="slidenum">
              <a:rPr lang="en-IN" smtClean="0"/>
              <a:pPr/>
              <a:t>7</a:t>
            </a:fld>
            <a:endParaRPr lang="en-IN" dirty="0"/>
          </a:p>
        </p:txBody>
      </p:sp>
    </p:spTree>
    <p:extLst>
      <p:ext uri="{BB962C8B-B14F-4D97-AF65-F5344CB8AC3E}">
        <p14:creationId xmlns:p14="http://schemas.microsoft.com/office/powerpoint/2010/main" val="2342162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000" dirty="0" smtClean="0">
                <a:solidFill>
                  <a:schemeClr val="bg1"/>
                </a:solidFill>
              </a:rPr>
              <a:t>PRE-REQUISITES</a:t>
            </a:r>
            <a:endParaRPr lang="en-IN" sz="5000" dirty="0">
              <a:solidFill>
                <a:schemeClr val="bg1"/>
              </a:solidFill>
            </a:endParaRPr>
          </a:p>
        </p:txBody>
      </p:sp>
      <p:sp>
        <p:nvSpPr>
          <p:cNvPr id="3" name="Content Placeholder 2"/>
          <p:cNvSpPr>
            <a:spLocks noGrp="1"/>
          </p:cNvSpPr>
          <p:nvPr>
            <p:ph idx="1"/>
          </p:nvPr>
        </p:nvSpPr>
        <p:spPr/>
        <p:txBody>
          <a:bodyPr/>
          <a:lstStyle/>
          <a:p>
            <a:r>
              <a:rPr lang="en-IN" dirty="0" smtClean="0"/>
              <a:t>CODING REQUIREMENTS:- Python, Matlab, XML, Java</a:t>
            </a:r>
          </a:p>
          <a:p>
            <a:endParaRPr lang="en-IN" dirty="0" smtClean="0"/>
          </a:p>
          <a:p>
            <a:r>
              <a:rPr lang="en-IN" dirty="0" smtClean="0"/>
              <a:t>SOFTWARE REQUIREMENTS:- Python 3.6.2, Android Studio,  Eclipse, Oracle DB/SQL/Mongo DB</a:t>
            </a:r>
          </a:p>
          <a:p>
            <a:endParaRPr lang="en-IN" dirty="0" smtClean="0"/>
          </a:p>
          <a:p>
            <a:r>
              <a:rPr lang="en-IN" dirty="0" smtClean="0"/>
              <a:t>HARDWARE REQUIREMENTS:-  Camera</a:t>
            </a:r>
            <a:endParaRPr lang="en-IN" dirty="0"/>
          </a:p>
        </p:txBody>
      </p:sp>
      <p:sp>
        <p:nvSpPr>
          <p:cNvPr id="4" name="Date Placeholder 3"/>
          <p:cNvSpPr>
            <a:spLocks noGrp="1"/>
          </p:cNvSpPr>
          <p:nvPr>
            <p:ph type="dt" sz="half" idx="10"/>
          </p:nvPr>
        </p:nvSpPr>
        <p:spPr/>
        <p:txBody>
          <a:bodyPr/>
          <a:lstStyle/>
          <a:p>
            <a:r>
              <a:rPr lang="en-US" smtClean="0"/>
              <a:t>11-09-2017</a:t>
            </a:r>
            <a:endParaRPr lang="en-IN" dirty="0"/>
          </a:p>
        </p:txBody>
      </p:sp>
      <p:sp>
        <p:nvSpPr>
          <p:cNvPr id="5" name="Footer Placeholder 4"/>
          <p:cNvSpPr>
            <a:spLocks noGrp="1"/>
          </p:cNvSpPr>
          <p:nvPr>
            <p:ph type="ftr" sz="quarter" idx="11"/>
          </p:nvPr>
        </p:nvSpPr>
        <p:spPr/>
        <p:txBody>
          <a:bodyPr/>
          <a:lstStyle/>
          <a:p>
            <a:r>
              <a:rPr lang="en-IN" smtClean="0"/>
              <a:t>PESIT-BSC   ECE DEPARTMENT</a:t>
            </a:r>
            <a:endParaRPr lang="en-IN" dirty="0"/>
          </a:p>
        </p:txBody>
      </p:sp>
      <p:sp>
        <p:nvSpPr>
          <p:cNvPr id="6" name="Slide Number Placeholder 5"/>
          <p:cNvSpPr>
            <a:spLocks noGrp="1"/>
          </p:cNvSpPr>
          <p:nvPr>
            <p:ph type="sldNum" sz="quarter" idx="12"/>
          </p:nvPr>
        </p:nvSpPr>
        <p:spPr/>
        <p:txBody>
          <a:bodyPr/>
          <a:lstStyle/>
          <a:p>
            <a:fld id="{91A7C814-1D68-4288-A90C-CD2F3B519704}" type="slidenum">
              <a:rPr lang="en-IN" smtClean="0"/>
              <a:pPr/>
              <a:t>8</a:t>
            </a:fld>
            <a:endParaRPr lang="en-IN" dirty="0"/>
          </a:p>
        </p:txBody>
      </p:sp>
    </p:spTree>
    <p:extLst>
      <p:ext uri="{BB962C8B-B14F-4D97-AF65-F5344CB8AC3E}">
        <p14:creationId xmlns:p14="http://schemas.microsoft.com/office/powerpoint/2010/main" val="2960312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000" dirty="0" smtClean="0">
                <a:solidFill>
                  <a:schemeClr val="bg1"/>
                </a:solidFill>
              </a:rPr>
              <a:t>EXPECTED RESULTS </a:t>
            </a:r>
            <a:endParaRPr lang="en-IN" sz="5000" dirty="0">
              <a:solidFill>
                <a:schemeClr val="bg1"/>
              </a:solidFill>
            </a:endParaRPr>
          </a:p>
        </p:txBody>
      </p:sp>
      <p:pic>
        <p:nvPicPr>
          <p:cNvPr id="2050" name="Picture 2" descr="Image result for face recogni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9769" y="1875295"/>
            <a:ext cx="11286949" cy="451478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11-09-2017</a:t>
            </a:r>
            <a:endParaRPr lang="en-IN" dirty="0"/>
          </a:p>
        </p:txBody>
      </p:sp>
      <p:sp>
        <p:nvSpPr>
          <p:cNvPr id="5" name="Footer Placeholder 4"/>
          <p:cNvSpPr>
            <a:spLocks noGrp="1"/>
          </p:cNvSpPr>
          <p:nvPr>
            <p:ph type="ftr" sz="quarter" idx="11"/>
          </p:nvPr>
        </p:nvSpPr>
        <p:spPr/>
        <p:txBody>
          <a:bodyPr/>
          <a:lstStyle/>
          <a:p>
            <a:r>
              <a:rPr lang="en-IN" smtClean="0"/>
              <a:t>PESIT-BSC   ECE DEPARTMENT</a:t>
            </a:r>
            <a:endParaRPr lang="en-IN" dirty="0"/>
          </a:p>
        </p:txBody>
      </p:sp>
      <p:sp>
        <p:nvSpPr>
          <p:cNvPr id="6" name="Slide Number Placeholder 5"/>
          <p:cNvSpPr>
            <a:spLocks noGrp="1"/>
          </p:cNvSpPr>
          <p:nvPr>
            <p:ph type="sldNum" sz="quarter" idx="12"/>
          </p:nvPr>
        </p:nvSpPr>
        <p:spPr/>
        <p:txBody>
          <a:bodyPr/>
          <a:lstStyle/>
          <a:p>
            <a:fld id="{91A7C814-1D68-4288-A90C-CD2F3B519704}" type="slidenum">
              <a:rPr lang="en-IN" smtClean="0"/>
              <a:pPr/>
              <a:t>9</a:t>
            </a:fld>
            <a:endParaRPr lang="en-IN" dirty="0"/>
          </a:p>
        </p:txBody>
      </p:sp>
    </p:spTree>
    <p:extLst>
      <p:ext uri="{BB962C8B-B14F-4D97-AF65-F5344CB8AC3E}">
        <p14:creationId xmlns:p14="http://schemas.microsoft.com/office/powerpoint/2010/main" val="4100944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F186BA7F-323C-4EAD-B9DD-EDFCD3921532}" vid="{E971E06C-0837-4054-93FB-FEF3B0E171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398</TotalTime>
  <Words>533</Words>
  <Application>Microsoft Office PowerPoint</Application>
  <PresentationFormat>Widescreen</PresentationFormat>
  <Paragraphs>110</Paragraphs>
  <Slides>11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Theme2</vt:lpstr>
      <vt:lpstr>IMAGE BASED ATTENDANCE MONITORING SYSTEM  </vt:lpstr>
      <vt:lpstr>PROBLEM DEFINITION</vt:lpstr>
      <vt:lpstr> ABSTRACT</vt:lpstr>
      <vt:lpstr>VERSION 2.0 APROACH</vt:lpstr>
      <vt:lpstr>VERSION 2.0 APROACH</vt:lpstr>
      <vt:lpstr>VERSION 2.0 APROACH</vt:lpstr>
      <vt:lpstr>VERSION 2.0 APROACH</vt:lpstr>
      <vt:lpstr>PRE-REQUISITES</vt:lpstr>
      <vt:lpstr>EXPECTED RESULTS </vt:lpstr>
      <vt:lpstr>REFERENCES</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BASED ATTENDANCE MONITORING SYSTEM</dc:title>
  <dc:creator>renugopal siva</dc:creator>
  <cp:lastModifiedBy>renugopal siva</cp:lastModifiedBy>
  <cp:revision>23</cp:revision>
  <dcterms:created xsi:type="dcterms:W3CDTF">2017-09-09T05:53:32Z</dcterms:created>
  <dcterms:modified xsi:type="dcterms:W3CDTF">2017-09-09T12:31:55Z</dcterms:modified>
</cp:coreProperties>
</file>