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6"/>
  </p:notesMasterIdLst>
  <p:sldIdLst>
    <p:sldId id="257" r:id="rId2"/>
    <p:sldId id="259" r:id="rId3"/>
    <p:sldId id="274" r:id="rId4"/>
    <p:sldId id="261" r:id="rId5"/>
    <p:sldId id="272" r:id="rId6"/>
    <p:sldId id="273" r:id="rId7"/>
    <p:sldId id="266" r:id="rId8"/>
    <p:sldId id="267" r:id="rId9"/>
    <p:sldId id="278" r:id="rId10"/>
    <p:sldId id="275" r:id="rId11"/>
    <p:sldId id="279" r:id="rId12"/>
    <p:sldId id="280" r:id="rId13"/>
    <p:sldId id="270" r:id="rId14"/>
    <p:sldId id="27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11" autoAdjust="0"/>
    <p:restoredTop sz="94434" autoAdjust="0"/>
  </p:normalViewPr>
  <p:slideViewPr>
    <p:cSldViewPr>
      <p:cViewPr varScale="1">
        <p:scale>
          <a:sx n="70" d="100"/>
          <a:sy n="70" d="100"/>
        </p:scale>
        <p:origin x="798" y="72"/>
      </p:cViewPr>
      <p:guideLst>
        <p:guide orient="horz" pos="2160"/>
        <p:guide pos="2880"/>
      </p:guideLst>
    </p:cSldViewPr>
  </p:slideViewPr>
  <p:outlineViewPr>
    <p:cViewPr>
      <p:scale>
        <a:sx n="33" d="100"/>
        <a:sy n="33" d="100"/>
      </p:scale>
      <p:origin x="0" y="-264"/>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726DBC-1F5C-42AB-90DB-42C5B8CD2243}" type="doc">
      <dgm:prSet loTypeId="urn:microsoft.com/office/officeart/2005/8/layout/process2" loCatId="process" qsTypeId="urn:microsoft.com/office/officeart/2005/8/quickstyle/simple1" qsCatId="simple" csTypeId="urn:microsoft.com/office/officeart/2005/8/colors/accent1_2" csCatId="accent1" phldr="1"/>
      <dgm:spPr/>
    </dgm:pt>
    <dgm:pt modelId="{B2A4BB80-E717-44DF-94A4-27F59BB2126A}">
      <dgm:prSet phldrT="[Text]" custT="1"/>
      <dgm:spPr/>
      <dgm:t>
        <a:bodyPr/>
        <a:lstStyle/>
        <a:p>
          <a:r>
            <a:rPr lang="en-US" sz="1800" b="1" dirty="0" smtClean="0"/>
            <a:t>START</a:t>
          </a:r>
          <a:endParaRPr lang="en-US" sz="1800" b="1" dirty="0"/>
        </a:p>
      </dgm:t>
    </dgm:pt>
    <dgm:pt modelId="{CB6BB78D-918B-44D5-987A-CE96385114D0}" type="parTrans" cxnId="{16482152-1EB6-4A9F-AE30-9DB23FBF0514}">
      <dgm:prSet/>
      <dgm:spPr/>
      <dgm:t>
        <a:bodyPr/>
        <a:lstStyle/>
        <a:p>
          <a:endParaRPr lang="en-US"/>
        </a:p>
      </dgm:t>
    </dgm:pt>
    <dgm:pt modelId="{C1BC01F8-38C1-4958-9252-D4367F4F5EE6}" type="sibTrans" cxnId="{16482152-1EB6-4A9F-AE30-9DB23FBF0514}">
      <dgm:prSet/>
      <dgm:spPr/>
      <dgm:t>
        <a:bodyPr/>
        <a:lstStyle/>
        <a:p>
          <a:endParaRPr lang="en-US" b="1" dirty="0"/>
        </a:p>
      </dgm:t>
    </dgm:pt>
    <dgm:pt modelId="{BB88B8A2-958F-414D-A81B-AF1AB8B339D5}">
      <dgm:prSet phldrT="[Text]"/>
      <dgm:spPr/>
      <dgm:t>
        <a:bodyPr/>
        <a:lstStyle/>
        <a:p>
          <a:r>
            <a:rPr lang="en-US" b="1" dirty="0" smtClean="0"/>
            <a:t>Calculate the covariance matrix</a:t>
          </a:r>
          <a:endParaRPr lang="en-US" b="1" dirty="0"/>
        </a:p>
      </dgm:t>
    </dgm:pt>
    <dgm:pt modelId="{4E1ABCE3-4E11-495B-A7CF-0CDDDDC39ABC}" type="parTrans" cxnId="{EBFD14B7-06D6-42F7-9D3B-583AEAF86B3E}">
      <dgm:prSet/>
      <dgm:spPr/>
      <dgm:t>
        <a:bodyPr/>
        <a:lstStyle/>
        <a:p>
          <a:endParaRPr lang="en-US"/>
        </a:p>
      </dgm:t>
    </dgm:pt>
    <dgm:pt modelId="{224659E5-24A9-49D1-923F-A2E1C576FBFB}" type="sibTrans" cxnId="{EBFD14B7-06D6-42F7-9D3B-583AEAF86B3E}">
      <dgm:prSet/>
      <dgm:spPr/>
      <dgm:t>
        <a:bodyPr/>
        <a:lstStyle/>
        <a:p>
          <a:endParaRPr lang="en-US" b="1" dirty="0"/>
        </a:p>
      </dgm:t>
    </dgm:pt>
    <dgm:pt modelId="{088952F4-0126-4BCF-9FDD-9F9D3B794240}">
      <dgm:prSet phldrT="[Text]"/>
      <dgm:spPr/>
      <dgm:t>
        <a:bodyPr/>
        <a:lstStyle/>
        <a:p>
          <a:r>
            <a:rPr lang="en-US" b="1" dirty="0" smtClean="0"/>
            <a:t>Calculate the eigenvectors and Eigenvalues of the covariance matrix</a:t>
          </a:r>
          <a:endParaRPr lang="en-US" b="1" dirty="0"/>
        </a:p>
      </dgm:t>
    </dgm:pt>
    <dgm:pt modelId="{A48CCC35-3741-48D6-AF52-019ABB422D1C}" type="parTrans" cxnId="{8BCC7773-1819-40EB-8B59-E3B806686644}">
      <dgm:prSet/>
      <dgm:spPr/>
      <dgm:t>
        <a:bodyPr/>
        <a:lstStyle/>
        <a:p>
          <a:endParaRPr lang="en-US"/>
        </a:p>
      </dgm:t>
    </dgm:pt>
    <dgm:pt modelId="{D6760961-B6C0-4BDE-B071-DB4D4D381AB0}" type="sibTrans" cxnId="{8BCC7773-1819-40EB-8B59-E3B806686644}">
      <dgm:prSet/>
      <dgm:spPr/>
      <dgm:t>
        <a:bodyPr/>
        <a:lstStyle/>
        <a:p>
          <a:endParaRPr lang="en-US"/>
        </a:p>
      </dgm:t>
    </dgm:pt>
    <dgm:pt modelId="{B077DD49-D27A-43B1-B700-BF133F72F166}">
      <dgm:prSet/>
      <dgm:spPr/>
      <dgm:t>
        <a:bodyPr/>
        <a:lstStyle/>
        <a:p>
          <a:r>
            <a:rPr lang="en-US" b="1" dirty="0" smtClean="0"/>
            <a:t>Prepare a training face database</a:t>
          </a:r>
          <a:endParaRPr lang="en-US" b="1" dirty="0"/>
        </a:p>
      </dgm:t>
    </dgm:pt>
    <dgm:pt modelId="{EFC03211-E6E4-4317-A7A0-81E9EC5166AE}" type="parTrans" cxnId="{129DF51D-91AC-40C9-A14A-A6FCB84C3AE1}">
      <dgm:prSet/>
      <dgm:spPr/>
      <dgm:t>
        <a:bodyPr/>
        <a:lstStyle/>
        <a:p>
          <a:endParaRPr lang="en-US"/>
        </a:p>
      </dgm:t>
    </dgm:pt>
    <dgm:pt modelId="{7AEE0274-665E-4F29-B7EB-8D34A7DF4CB8}" type="sibTrans" cxnId="{129DF51D-91AC-40C9-A14A-A6FCB84C3AE1}">
      <dgm:prSet/>
      <dgm:spPr/>
      <dgm:t>
        <a:bodyPr/>
        <a:lstStyle/>
        <a:p>
          <a:endParaRPr lang="en-US" b="1" dirty="0"/>
        </a:p>
      </dgm:t>
    </dgm:pt>
    <dgm:pt modelId="{8EC67D40-1F7B-4B61-A3B6-82C584FAF316}">
      <dgm:prSet/>
      <dgm:spPr/>
      <dgm:t>
        <a:bodyPr/>
        <a:lstStyle/>
        <a:p>
          <a:r>
            <a:rPr lang="en-US" b="1" dirty="0" smtClean="0"/>
            <a:t>Prepare the data set</a:t>
          </a:r>
          <a:endParaRPr lang="en-US" b="1" dirty="0"/>
        </a:p>
      </dgm:t>
    </dgm:pt>
    <dgm:pt modelId="{4FAD1977-B9EA-45FB-8C33-4E691003AC01}" type="parTrans" cxnId="{082DD21C-6E96-4CC5-BD20-5212BF9196FF}">
      <dgm:prSet/>
      <dgm:spPr/>
      <dgm:t>
        <a:bodyPr/>
        <a:lstStyle/>
        <a:p>
          <a:endParaRPr lang="en-US"/>
        </a:p>
      </dgm:t>
    </dgm:pt>
    <dgm:pt modelId="{6C4FBE0A-3050-4F2A-9C47-53BB5C3D3CA6}" type="sibTrans" cxnId="{082DD21C-6E96-4CC5-BD20-5212BF9196FF}">
      <dgm:prSet/>
      <dgm:spPr/>
      <dgm:t>
        <a:bodyPr/>
        <a:lstStyle/>
        <a:p>
          <a:endParaRPr lang="en-US" b="1" dirty="0"/>
        </a:p>
      </dgm:t>
    </dgm:pt>
    <dgm:pt modelId="{8ACE78B4-BC43-48E4-8D57-87AF325CE67A}">
      <dgm:prSet/>
      <dgm:spPr/>
      <dgm:t>
        <a:bodyPr/>
        <a:lstStyle/>
        <a:p>
          <a:r>
            <a:rPr lang="en-US" b="1" dirty="0" smtClean="0"/>
            <a:t>Compute the average face vector</a:t>
          </a:r>
          <a:endParaRPr lang="en-US" b="1" dirty="0"/>
        </a:p>
      </dgm:t>
    </dgm:pt>
    <dgm:pt modelId="{DCE2207E-ED03-4644-80A1-AF0516AD1E7A}" type="parTrans" cxnId="{D9DD86A9-B9EA-44FE-88F6-3F4ED2AFCE41}">
      <dgm:prSet/>
      <dgm:spPr/>
      <dgm:t>
        <a:bodyPr/>
        <a:lstStyle/>
        <a:p>
          <a:endParaRPr lang="en-US"/>
        </a:p>
      </dgm:t>
    </dgm:pt>
    <dgm:pt modelId="{7245E73D-DA6E-4A98-BE3D-D14633CDEFFD}" type="sibTrans" cxnId="{D9DD86A9-B9EA-44FE-88F6-3F4ED2AFCE41}">
      <dgm:prSet/>
      <dgm:spPr/>
      <dgm:t>
        <a:bodyPr/>
        <a:lstStyle/>
        <a:p>
          <a:endParaRPr lang="en-US" b="1" dirty="0"/>
        </a:p>
      </dgm:t>
    </dgm:pt>
    <dgm:pt modelId="{52AEA9C3-3A74-40C2-A72E-127BF6B16CFE}">
      <dgm:prSet/>
      <dgm:spPr/>
      <dgm:t>
        <a:bodyPr/>
        <a:lstStyle/>
        <a:p>
          <a:r>
            <a:rPr lang="en-US" b="1" dirty="0" smtClean="0"/>
            <a:t>Subtract the average face vector from the original faces</a:t>
          </a:r>
          <a:endParaRPr lang="en-US" b="1" dirty="0"/>
        </a:p>
      </dgm:t>
    </dgm:pt>
    <dgm:pt modelId="{5C028886-09D1-4177-BE7C-AEB599FF7A3E}" type="parTrans" cxnId="{C7205DC8-0928-427A-81C6-C0605E8983CA}">
      <dgm:prSet/>
      <dgm:spPr/>
      <dgm:t>
        <a:bodyPr/>
        <a:lstStyle/>
        <a:p>
          <a:endParaRPr lang="en-US"/>
        </a:p>
      </dgm:t>
    </dgm:pt>
    <dgm:pt modelId="{126AB1EA-DF5C-427D-B0F7-1B308CC7E07D}" type="sibTrans" cxnId="{C7205DC8-0928-427A-81C6-C0605E8983CA}">
      <dgm:prSet/>
      <dgm:spPr/>
      <dgm:t>
        <a:bodyPr/>
        <a:lstStyle/>
        <a:p>
          <a:endParaRPr lang="en-US" b="1" dirty="0"/>
        </a:p>
      </dgm:t>
    </dgm:pt>
    <dgm:pt modelId="{03B9C8E9-F312-4735-8B1F-BDC45D430AAE}" type="pres">
      <dgm:prSet presAssocID="{0F726DBC-1F5C-42AB-90DB-42C5B8CD2243}" presName="linearFlow" presStyleCnt="0">
        <dgm:presLayoutVars>
          <dgm:resizeHandles val="exact"/>
        </dgm:presLayoutVars>
      </dgm:prSet>
      <dgm:spPr/>
    </dgm:pt>
    <dgm:pt modelId="{DDE06E81-8C6A-45BC-A335-5C0BB639CC08}" type="pres">
      <dgm:prSet presAssocID="{B2A4BB80-E717-44DF-94A4-27F59BB2126A}" presName="node" presStyleLbl="node1" presStyleIdx="0" presStyleCnt="7" custScaleX="97684" custScaleY="77169" custLinFactNeighborX="3261" custLinFactNeighborY="23724">
        <dgm:presLayoutVars>
          <dgm:bulletEnabled val="1"/>
        </dgm:presLayoutVars>
      </dgm:prSet>
      <dgm:spPr>
        <a:prstGeom prst="flowChartTerminator">
          <a:avLst/>
        </a:prstGeom>
      </dgm:spPr>
      <dgm:t>
        <a:bodyPr/>
        <a:lstStyle/>
        <a:p>
          <a:endParaRPr lang="en-US"/>
        </a:p>
      </dgm:t>
    </dgm:pt>
    <dgm:pt modelId="{A9AC3189-6E02-4CC3-9C7D-2FCB722DF24D}" type="pres">
      <dgm:prSet presAssocID="{C1BC01F8-38C1-4958-9252-D4367F4F5EE6}" presName="sibTrans" presStyleLbl="sibTrans2D1" presStyleIdx="0" presStyleCnt="6" custScaleX="100187"/>
      <dgm:spPr/>
      <dgm:t>
        <a:bodyPr/>
        <a:lstStyle/>
        <a:p>
          <a:endParaRPr lang="en-US"/>
        </a:p>
      </dgm:t>
    </dgm:pt>
    <dgm:pt modelId="{1AD3716A-6825-4268-9FB2-83B5ACD477D0}" type="pres">
      <dgm:prSet presAssocID="{C1BC01F8-38C1-4958-9252-D4367F4F5EE6}" presName="connectorText" presStyleLbl="sibTrans2D1" presStyleIdx="0" presStyleCnt="6"/>
      <dgm:spPr/>
      <dgm:t>
        <a:bodyPr/>
        <a:lstStyle/>
        <a:p>
          <a:endParaRPr lang="en-US"/>
        </a:p>
      </dgm:t>
    </dgm:pt>
    <dgm:pt modelId="{6CFF8D7C-1260-4EFC-8801-DA8D667D07B1}" type="pres">
      <dgm:prSet presAssocID="{B077DD49-D27A-43B1-B700-BF133F72F166}" presName="node" presStyleLbl="node1" presStyleIdx="1" presStyleCnt="7" custScaleX="199326">
        <dgm:presLayoutVars>
          <dgm:bulletEnabled val="1"/>
        </dgm:presLayoutVars>
      </dgm:prSet>
      <dgm:spPr/>
      <dgm:t>
        <a:bodyPr/>
        <a:lstStyle/>
        <a:p>
          <a:endParaRPr lang="en-US"/>
        </a:p>
      </dgm:t>
    </dgm:pt>
    <dgm:pt modelId="{4B3375CC-5055-4C44-8299-017A70CFF94E}" type="pres">
      <dgm:prSet presAssocID="{7AEE0274-665E-4F29-B7EB-8D34A7DF4CB8}" presName="sibTrans" presStyleLbl="sibTrans2D1" presStyleIdx="1" presStyleCnt="6" custScaleX="129982"/>
      <dgm:spPr/>
      <dgm:t>
        <a:bodyPr/>
        <a:lstStyle/>
        <a:p>
          <a:endParaRPr lang="en-US"/>
        </a:p>
      </dgm:t>
    </dgm:pt>
    <dgm:pt modelId="{6EA59744-E7B8-4B64-886C-3F940FD27AFF}" type="pres">
      <dgm:prSet presAssocID="{7AEE0274-665E-4F29-B7EB-8D34A7DF4CB8}" presName="connectorText" presStyleLbl="sibTrans2D1" presStyleIdx="1" presStyleCnt="6"/>
      <dgm:spPr/>
      <dgm:t>
        <a:bodyPr/>
        <a:lstStyle/>
        <a:p>
          <a:endParaRPr lang="en-US"/>
        </a:p>
      </dgm:t>
    </dgm:pt>
    <dgm:pt modelId="{8863C3B6-1731-4E04-950D-EB4441190F6D}" type="pres">
      <dgm:prSet presAssocID="{8EC67D40-1F7B-4B61-A3B6-82C584FAF316}" presName="node" presStyleLbl="node1" presStyleIdx="2" presStyleCnt="7" custScaleX="199326">
        <dgm:presLayoutVars>
          <dgm:bulletEnabled val="1"/>
        </dgm:presLayoutVars>
      </dgm:prSet>
      <dgm:spPr/>
      <dgm:t>
        <a:bodyPr/>
        <a:lstStyle/>
        <a:p>
          <a:endParaRPr lang="en-US"/>
        </a:p>
      </dgm:t>
    </dgm:pt>
    <dgm:pt modelId="{5D8722B6-292B-451A-BE4E-A9FEA433CFF4}" type="pres">
      <dgm:prSet presAssocID="{6C4FBE0A-3050-4F2A-9C47-53BB5C3D3CA6}" presName="sibTrans" presStyleLbl="sibTrans2D1" presStyleIdx="2" presStyleCnt="6" custScaleX="117948"/>
      <dgm:spPr/>
      <dgm:t>
        <a:bodyPr/>
        <a:lstStyle/>
        <a:p>
          <a:endParaRPr lang="en-US"/>
        </a:p>
      </dgm:t>
    </dgm:pt>
    <dgm:pt modelId="{70DEFEE2-2C28-485E-85F9-C0BAAABAEB38}" type="pres">
      <dgm:prSet presAssocID="{6C4FBE0A-3050-4F2A-9C47-53BB5C3D3CA6}" presName="connectorText" presStyleLbl="sibTrans2D1" presStyleIdx="2" presStyleCnt="6"/>
      <dgm:spPr/>
      <dgm:t>
        <a:bodyPr/>
        <a:lstStyle/>
        <a:p>
          <a:endParaRPr lang="en-US"/>
        </a:p>
      </dgm:t>
    </dgm:pt>
    <dgm:pt modelId="{DDAEB765-3C96-40E6-9443-D70FE3038D9B}" type="pres">
      <dgm:prSet presAssocID="{8ACE78B4-BC43-48E4-8D57-87AF325CE67A}" presName="node" presStyleLbl="node1" presStyleIdx="3" presStyleCnt="7" custScaleX="199326">
        <dgm:presLayoutVars>
          <dgm:bulletEnabled val="1"/>
        </dgm:presLayoutVars>
      </dgm:prSet>
      <dgm:spPr/>
      <dgm:t>
        <a:bodyPr/>
        <a:lstStyle/>
        <a:p>
          <a:endParaRPr lang="en-US"/>
        </a:p>
      </dgm:t>
    </dgm:pt>
    <dgm:pt modelId="{1165EAEB-030A-4208-B3EB-87D70D443C9C}" type="pres">
      <dgm:prSet presAssocID="{7245E73D-DA6E-4A98-BE3D-D14633CDEFFD}" presName="sibTrans" presStyleLbl="sibTrans2D1" presStyleIdx="3" presStyleCnt="6" custScaleX="105914"/>
      <dgm:spPr/>
      <dgm:t>
        <a:bodyPr/>
        <a:lstStyle/>
        <a:p>
          <a:endParaRPr lang="en-US"/>
        </a:p>
      </dgm:t>
    </dgm:pt>
    <dgm:pt modelId="{5DF06855-E9AE-4012-BC22-1F2BEAE2DF48}" type="pres">
      <dgm:prSet presAssocID="{7245E73D-DA6E-4A98-BE3D-D14633CDEFFD}" presName="connectorText" presStyleLbl="sibTrans2D1" presStyleIdx="3" presStyleCnt="6"/>
      <dgm:spPr/>
      <dgm:t>
        <a:bodyPr/>
        <a:lstStyle/>
        <a:p>
          <a:endParaRPr lang="en-US"/>
        </a:p>
      </dgm:t>
    </dgm:pt>
    <dgm:pt modelId="{A4C851A4-DF86-4EE0-8EDA-CE7CDF7F9D09}" type="pres">
      <dgm:prSet presAssocID="{52AEA9C3-3A74-40C2-A72E-127BF6B16CFE}" presName="node" presStyleLbl="node1" presStyleIdx="4" presStyleCnt="7" custScaleX="199326">
        <dgm:presLayoutVars>
          <dgm:bulletEnabled val="1"/>
        </dgm:presLayoutVars>
      </dgm:prSet>
      <dgm:spPr/>
      <dgm:t>
        <a:bodyPr/>
        <a:lstStyle/>
        <a:p>
          <a:endParaRPr lang="en-US"/>
        </a:p>
      </dgm:t>
    </dgm:pt>
    <dgm:pt modelId="{34A07CC8-B734-47D2-9B05-7922FD68D0AA}" type="pres">
      <dgm:prSet presAssocID="{126AB1EA-DF5C-427D-B0F7-1B308CC7E07D}" presName="sibTrans" presStyleLbl="sibTrans2D1" presStyleIdx="4" presStyleCnt="6" custScaleX="93878"/>
      <dgm:spPr/>
      <dgm:t>
        <a:bodyPr/>
        <a:lstStyle/>
        <a:p>
          <a:endParaRPr lang="en-US"/>
        </a:p>
      </dgm:t>
    </dgm:pt>
    <dgm:pt modelId="{7680226B-08AC-48B0-8B3E-13C8733C5E80}" type="pres">
      <dgm:prSet presAssocID="{126AB1EA-DF5C-427D-B0F7-1B308CC7E07D}" presName="connectorText" presStyleLbl="sibTrans2D1" presStyleIdx="4" presStyleCnt="6"/>
      <dgm:spPr/>
      <dgm:t>
        <a:bodyPr/>
        <a:lstStyle/>
        <a:p>
          <a:endParaRPr lang="en-US"/>
        </a:p>
      </dgm:t>
    </dgm:pt>
    <dgm:pt modelId="{BF5E18D9-AD70-4AD1-91D3-84E9DE602102}" type="pres">
      <dgm:prSet presAssocID="{BB88B8A2-958F-414D-A81B-AF1AB8B339D5}" presName="node" presStyleLbl="node1" presStyleIdx="5" presStyleCnt="7" custScaleX="199326">
        <dgm:presLayoutVars>
          <dgm:bulletEnabled val="1"/>
        </dgm:presLayoutVars>
      </dgm:prSet>
      <dgm:spPr/>
      <dgm:t>
        <a:bodyPr/>
        <a:lstStyle/>
        <a:p>
          <a:endParaRPr lang="en-US"/>
        </a:p>
      </dgm:t>
    </dgm:pt>
    <dgm:pt modelId="{89A5E49F-DAAB-4768-BF3F-5F1F763447D5}" type="pres">
      <dgm:prSet presAssocID="{224659E5-24A9-49D1-923F-A2E1C576FBFB}" presName="sibTrans" presStyleLbl="sibTrans2D1" presStyleIdx="5" presStyleCnt="6" custScaleX="81845"/>
      <dgm:spPr/>
      <dgm:t>
        <a:bodyPr/>
        <a:lstStyle/>
        <a:p>
          <a:endParaRPr lang="en-US"/>
        </a:p>
      </dgm:t>
    </dgm:pt>
    <dgm:pt modelId="{A6B27DAD-814D-477E-8A11-D95D862846D5}" type="pres">
      <dgm:prSet presAssocID="{224659E5-24A9-49D1-923F-A2E1C576FBFB}" presName="connectorText" presStyleLbl="sibTrans2D1" presStyleIdx="5" presStyleCnt="6"/>
      <dgm:spPr/>
      <dgm:t>
        <a:bodyPr/>
        <a:lstStyle/>
        <a:p>
          <a:endParaRPr lang="en-US"/>
        </a:p>
      </dgm:t>
    </dgm:pt>
    <dgm:pt modelId="{A775BAC8-AE7D-4FAF-A0EF-6422C49CDE89}" type="pres">
      <dgm:prSet presAssocID="{088952F4-0126-4BCF-9FDD-9F9D3B794240}" presName="node" presStyleLbl="node1" presStyleIdx="6" presStyleCnt="7" custScaleX="199326">
        <dgm:presLayoutVars>
          <dgm:bulletEnabled val="1"/>
        </dgm:presLayoutVars>
      </dgm:prSet>
      <dgm:spPr/>
      <dgm:t>
        <a:bodyPr/>
        <a:lstStyle/>
        <a:p>
          <a:endParaRPr lang="en-US"/>
        </a:p>
      </dgm:t>
    </dgm:pt>
  </dgm:ptLst>
  <dgm:cxnLst>
    <dgm:cxn modelId="{71A115B7-9BA7-459A-8A2D-692F02C2788D}" type="presOf" srcId="{BB88B8A2-958F-414D-A81B-AF1AB8B339D5}" destId="{BF5E18D9-AD70-4AD1-91D3-84E9DE602102}" srcOrd="0" destOrd="0" presId="urn:microsoft.com/office/officeart/2005/8/layout/process2"/>
    <dgm:cxn modelId="{082DD21C-6E96-4CC5-BD20-5212BF9196FF}" srcId="{0F726DBC-1F5C-42AB-90DB-42C5B8CD2243}" destId="{8EC67D40-1F7B-4B61-A3B6-82C584FAF316}" srcOrd="2" destOrd="0" parTransId="{4FAD1977-B9EA-45FB-8C33-4E691003AC01}" sibTransId="{6C4FBE0A-3050-4F2A-9C47-53BB5C3D3CA6}"/>
    <dgm:cxn modelId="{16482152-1EB6-4A9F-AE30-9DB23FBF0514}" srcId="{0F726DBC-1F5C-42AB-90DB-42C5B8CD2243}" destId="{B2A4BB80-E717-44DF-94A4-27F59BB2126A}" srcOrd="0" destOrd="0" parTransId="{CB6BB78D-918B-44D5-987A-CE96385114D0}" sibTransId="{C1BC01F8-38C1-4958-9252-D4367F4F5EE6}"/>
    <dgm:cxn modelId="{36AB7517-1341-4B87-9D14-32BCA41B55C4}" type="presOf" srcId="{224659E5-24A9-49D1-923F-A2E1C576FBFB}" destId="{89A5E49F-DAAB-4768-BF3F-5F1F763447D5}" srcOrd="0" destOrd="0" presId="urn:microsoft.com/office/officeart/2005/8/layout/process2"/>
    <dgm:cxn modelId="{1B8FEA21-98E6-4EEC-B00C-9D79D95C4939}" type="presOf" srcId="{7AEE0274-665E-4F29-B7EB-8D34A7DF4CB8}" destId="{4B3375CC-5055-4C44-8299-017A70CFF94E}" srcOrd="0" destOrd="0" presId="urn:microsoft.com/office/officeart/2005/8/layout/process2"/>
    <dgm:cxn modelId="{F8CB12BB-1003-4A28-9889-B8B1ABFD245E}" type="presOf" srcId="{7245E73D-DA6E-4A98-BE3D-D14633CDEFFD}" destId="{5DF06855-E9AE-4012-BC22-1F2BEAE2DF48}" srcOrd="1" destOrd="0" presId="urn:microsoft.com/office/officeart/2005/8/layout/process2"/>
    <dgm:cxn modelId="{370722F6-0580-4AED-B2E8-B87AF8F5D2D5}" type="presOf" srcId="{8ACE78B4-BC43-48E4-8D57-87AF325CE67A}" destId="{DDAEB765-3C96-40E6-9443-D70FE3038D9B}" srcOrd="0" destOrd="0" presId="urn:microsoft.com/office/officeart/2005/8/layout/process2"/>
    <dgm:cxn modelId="{129DF51D-91AC-40C9-A14A-A6FCB84C3AE1}" srcId="{0F726DBC-1F5C-42AB-90DB-42C5B8CD2243}" destId="{B077DD49-D27A-43B1-B700-BF133F72F166}" srcOrd="1" destOrd="0" parTransId="{EFC03211-E6E4-4317-A7A0-81E9EC5166AE}" sibTransId="{7AEE0274-665E-4F29-B7EB-8D34A7DF4CB8}"/>
    <dgm:cxn modelId="{752B8ACE-4F59-4D27-B317-8110A6C4DEC9}" type="presOf" srcId="{126AB1EA-DF5C-427D-B0F7-1B308CC7E07D}" destId="{7680226B-08AC-48B0-8B3E-13C8733C5E80}" srcOrd="1" destOrd="0" presId="urn:microsoft.com/office/officeart/2005/8/layout/process2"/>
    <dgm:cxn modelId="{EACFD3BC-A5EB-47B0-B82C-B2E009CC233D}" type="presOf" srcId="{126AB1EA-DF5C-427D-B0F7-1B308CC7E07D}" destId="{34A07CC8-B734-47D2-9B05-7922FD68D0AA}" srcOrd="0" destOrd="0" presId="urn:microsoft.com/office/officeart/2005/8/layout/process2"/>
    <dgm:cxn modelId="{EBFD14B7-06D6-42F7-9D3B-583AEAF86B3E}" srcId="{0F726DBC-1F5C-42AB-90DB-42C5B8CD2243}" destId="{BB88B8A2-958F-414D-A81B-AF1AB8B339D5}" srcOrd="5" destOrd="0" parTransId="{4E1ABCE3-4E11-495B-A7CF-0CDDDDC39ABC}" sibTransId="{224659E5-24A9-49D1-923F-A2E1C576FBFB}"/>
    <dgm:cxn modelId="{11D546C1-40C1-4EC7-9242-1B1893F546A5}" type="presOf" srcId="{C1BC01F8-38C1-4958-9252-D4367F4F5EE6}" destId="{A9AC3189-6E02-4CC3-9C7D-2FCB722DF24D}" srcOrd="0" destOrd="0" presId="urn:microsoft.com/office/officeart/2005/8/layout/process2"/>
    <dgm:cxn modelId="{76C8AD50-3A61-4067-B0CD-4D0BFBCC47C0}" type="presOf" srcId="{52AEA9C3-3A74-40C2-A72E-127BF6B16CFE}" destId="{A4C851A4-DF86-4EE0-8EDA-CE7CDF7F9D09}" srcOrd="0" destOrd="0" presId="urn:microsoft.com/office/officeart/2005/8/layout/process2"/>
    <dgm:cxn modelId="{0DC44B63-341C-45CF-B190-B9581084D718}" type="presOf" srcId="{B077DD49-D27A-43B1-B700-BF133F72F166}" destId="{6CFF8D7C-1260-4EFC-8801-DA8D667D07B1}" srcOrd="0" destOrd="0" presId="urn:microsoft.com/office/officeart/2005/8/layout/process2"/>
    <dgm:cxn modelId="{8BCC7773-1819-40EB-8B59-E3B806686644}" srcId="{0F726DBC-1F5C-42AB-90DB-42C5B8CD2243}" destId="{088952F4-0126-4BCF-9FDD-9F9D3B794240}" srcOrd="6" destOrd="0" parTransId="{A48CCC35-3741-48D6-AF52-019ABB422D1C}" sibTransId="{D6760961-B6C0-4BDE-B071-DB4D4D381AB0}"/>
    <dgm:cxn modelId="{0690743F-21C3-4182-9625-C13C5D7E618A}" type="presOf" srcId="{7245E73D-DA6E-4A98-BE3D-D14633CDEFFD}" destId="{1165EAEB-030A-4208-B3EB-87D70D443C9C}" srcOrd="0" destOrd="0" presId="urn:microsoft.com/office/officeart/2005/8/layout/process2"/>
    <dgm:cxn modelId="{68FB6052-7460-4F87-9892-832306F04BBE}" type="presOf" srcId="{6C4FBE0A-3050-4F2A-9C47-53BB5C3D3CA6}" destId="{5D8722B6-292B-451A-BE4E-A9FEA433CFF4}" srcOrd="0" destOrd="0" presId="urn:microsoft.com/office/officeart/2005/8/layout/process2"/>
    <dgm:cxn modelId="{D396B3CB-2786-45FD-8FA1-74385BF3064D}" type="presOf" srcId="{088952F4-0126-4BCF-9FDD-9F9D3B794240}" destId="{A775BAC8-AE7D-4FAF-A0EF-6422C49CDE89}" srcOrd="0" destOrd="0" presId="urn:microsoft.com/office/officeart/2005/8/layout/process2"/>
    <dgm:cxn modelId="{0900B9DD-95DC-4183-8D60-BBD986AA620D}" type="presOf" srcId="{6C4FBE0A-3050-4F2A-9C47-53BB5C3D3CA6}" destId="{70DEFEE2-2C28-485E-85F9-C0BAAABAEB38}" srcOrd="1" destOrd="0" presId="urn:microsoft.com/office/officeart/2005/8/layout/process2"/>
    <dgm:cxn modelId="{D9DD86A9-B9EA-44FE-88F6-3F4ED2AFCE41}" srcId="{0F726DBC-1F5C-42AB-90DB-42C5B8CD2243}" destId="{8ACE78B4-BC43-48E4-8D57-87AF325CE67A}" srcOrd="3" destOrd="0" parTransId="{DCE2207E-ED03-4644-80A1-AF0516AD1E7A}" sibTransId="{7245E73D-DA6E-4A98-BE3D-D14633CDEFFD}"/>
    <dgm:cxn modelId="{0D7B5307-A5D8-489D-95E9-B29F01E53611}" type="presOf" srcId="{C1BC01F8-38C1-4958-9252-D4367F4F5EE6}" destId="{1AD3716A-6825-4268-9FB2-83B5ACD477D0}" srcOrd="1" destOrd="0" presId="urn:microsoft.com/office/officeart/2005/8/layout/process2"/>
    <dgm:cxn modelId="{2F71BA03-6003-498D-88F5-F9D0258EDDAC}" type="presOf" srcId="{B2A4BB80-E717-44DF-94A4-27F59BB2126A}" destId="{DDE06E81-8C6A-45BC-A335-5C0BB639CC08}" srcOrd="0" destOrd="0" presId="urn:microsoft.com/office/officeart/2005/8/layout/process2"/>
    <dgm:cxn modelId="{ADB671D2-9721-4951-95B8-00073AFD0845}" type="presOf" srcId="{8EC67D40-1F7B-4B61-A3B6-82C584FAF316}" destId="{8863C3B6-1731-4E04-950D-EB4441190F6D}" srcOrd="0" destOrd="0" presId="urn:microsoft.com/office/officeart/2005/8/layout/process2"/>
    <dgm:cxn modelId="{C7205DC8-0928-427A-81C6-C0605E8983CA}" srcId="{0F726DBC-1F5C-42AB-90DB-42C5B8CD2243}" destId="{52AEA9C3-3A74-40C2-A72E-127BF6B16CFE}" srcOrd="4" destOrd="0" parTransId="{5C028886-09D1-4177-BE7C-AEB599FF7A3E}" sibTransId="{126AB1EA-DF5C-427D-B0F7-1B308CC7E07D}"/>
    <dgm:cxn modelId="{1CCDFAE8-04EA-45B8-9840-3D032224415B}" type="presOf" srcId="{7AEE0274-665E-4F29-B7EB-8D34A7DF4CB8}" destId="{6EA59744-E7B8-4B64-886C-3F940FD27AFF}" srcOrd="1" destOrd="0" presId="urn:microsoft.com/office/officeart/2005/8/layout/process2"/>
    <dgm:cxn modelId="{0395DDBF-3DBA-47D0-B921-454AF55EBBF9}" type="presOf" srcId="{0F726DBC-1F5C-42AB-90DB-42C5B8CD2243}" destId="{03B9C8E9-F312-4735-8B1F-BDC45D430AAE}" srcOrd="0" destOrd="0" presId="urn:microsoft.com/office/officeart/2005/8/layout/process2"/>
    <dgm:cxn modelId="{EFB1AA31-8EE3-49FB-B626-F14543E25662}" type="presOf" srcId="{224659E5-24A9-49D1-923F-A2E1C576FBFB}" destId="{A6B27DAD-814D-477E-8A11-D95D862846D5}" srcOrd="1" destOrd="0" presId="urn:microsoft.com/office/officeart/2005/8/layout/process2"/>
    <dgm:cxn modelId="{1F0C9226-4B20-4B51-817E-3C655A0252E6}" type="presParOf" srcId="{03B9C8E9-F312-4735-8B1F-BDC45D430AAE}" destId="{DDE06E81-8C6A-45BC-A335-5C0BB639CC08}" srcOrd="0" destOrd="0" presId="urn:microsoft.com/office/officeart/2005/8/layout/process2"/>
    <dgm:cxn modelId="{D54FF343-5CC5-4852-BBBA-350DB322170C}" type="presParOf" srcId="{03B9C8E9-F312-4735-8B1F-BDC45D430AAE}" destId="{A9AC3189-6E02-4CC3-9C7D-2FCB722DF24D}" srcOrd="1" destOrd="0" presId="urn:microsoft.com/office/officeart/2005/8/layout/process2"/>
    <dgm:cxn modelId="{C13EDB62-AC6C-49B9-978F-E514ADD0ACB1}" type="presParOf" srcId="{A9AC3189-6E02-4CC3-9C7D-2FCB722DF24D}" destId="{1AD3716A-6825-4268-9FB2-83B5ACD477D0}" srcOrd="0" destOrd="0" presId="urn:microsoft.com/office/officeart/2005/8/layout/process2"/>
    <dgm:cxn modelId="{02FD0FF4-F120-4DB5-AF13-FD9AAA4AC5D7}" type="presParOf" srcId="{03B9C8E9-F312-4735-8B1F-BDC45D430AAE}" destId="{6CFF8D7C-1260-4EFC-8801-DA8D667D07B1}" srcOrd="2" destOrd="0" presId="urn:microsoft.com/office/officeart/2005/8/layout/process2"/>
    <dgm:cxn modelId="{D7A7711E-ECE7-4F77-B137-8B55CB803613}" type="presParOf" srcId="{03B9C8E9-F312-4735-8B1F-BDC45D430AAE}" destId="{4B3375CC-5055-4C44-8299-017A70CFF94E}" srcOrd="3" destOrd="0" presId="urn:microsoft.com/office/officeart/2005/8/layout/process2"/>
    <dgm:cxn modelId="{FDF72950-F560-40D6-82ED-024F2F014288}" type="presParOf" srcId="{4B3375CC-5055-4C44-8299-017A70CFF94E}" destId="{6EA59744-E7B8-4B64-886C-3F940FD27AFF}" srcOrd="0" destOrd="0" presId="urn:microsoft.com/office/officeart/2005/8/layout/process2"/>
    <dgm:cxn modelId="{6F5BABCE-B8EA-4906-8FE5-66B1B38E3F4B}" type="presParOf" srcId="{03B9C8E9-F312-4735-8B1F-BDC45D430AAE}" destId="{8863C3B6-1731-4E04-950D-EB4441190F6D}" srcOrd="4" destOrd="0" presId="urn:microsoft.com/office/officeart/2005/8/layout/process2"/>
    <dgm:cxn modelId="{2C83CE82-0136-41C5-BE4A-72BB9287CAC3}" type="presParOf" srcId="{03B9C8E9-F312-4735-8B1F-BDC45D430AAE}" destId="{5D8722B6-292B-451A-BE4E-A9FEA433CFF4}" srcOrd="5" destOrd="0" presId="urn:microsoft.com/office/officeart/2005/8/layout/process2"/>
    <dgm:cxn modelId="{BFC3D20A-80FB-44FD-9A89-868D6CC5EAD9}" type="presParOf" srcId="{5D8722B6-292B-451A-BE4E-A9FEA433CFF4}" destId="{70DEFEE2-2C28-485E-85F9-C0BAAABAEB38}" srcOrd="0" destOrd="0" presId="urn:microsoft.com/office/officeart/2005/8/layout/process2"/>
    <dgm:cxn modelId="{4EEE4628-B35C-4808-9951-4EB089DB03A0}" type="presParOf" srcId="{03B9C8E9-F312-4735-8B1F-BDC45D430AAE}" destId="{DDAEB765-3C96-40E6-9443-D70FE3038D9B}" srcOrd="6" destOrd="0" presId="urn:microsoft.com/office/officeart/2005/8/layout/process2"/>
    <dgm:cxn modelId="{C7C7E6FB-0C29-4606-A3DD-7F7701E85F02}" type="presParOf" srcId="{03B9C8E9-F312-4735-8B1F-BDC45D430AAE}" destId="{1165EAEB-030A-4208-B3EB-87D70D443C9C}" srcOrd="7" destOrd="0" presId="urn:microsoft.com/office/officeart/2005/8/layout/process2"/>
    <dgm:cxn modelId="{4F07428F-26F9-496B-AB5C-0F6236530936}" type="presParOf" srcId="{1165EAEB-030A-4208-B3EB-87D70D443C9C}" destId="{5DF06855-E9AE-4012-BC22-1F2BEAE2DF48}" srcOrd="0" destOrd="0" presId="urn:microsoft.com/office/officeart/2005/8/layout/process2"/>
    <dgm:cxn modelId="{DE15132A-EEF5-457C-8191-31417B3A0EFE}" type="presParOf" srcId="{03B9C8E9-F312-4735-8B1F-BDC45D430AAE}" destId="{A4C851A4-DF86-4EE0-8EDA-CE7CDF7F9D09}" srcOrd="8" destOrd="0" presId="urn:microsoft.com/office/officeart/2005/8/layout/process2"/>
    <dgm:cxn modelId="{FC3717D9-DE3A-4A7C-808A-BEFEF9E9FB39}" type="presParOf" srcId="{03B9C8E9-F312-4735-8B1F-BDC45D430AAE}" destId="{34A07CC8-B734-47D2-9B05-7922FD68D0AA}" srcOrd="9" destOrd="0" presId="urn:microsoft.com/office/officeart/2005/8/layout/process2"/>
    <dgm:cxn modelId="{215B1AE6-D82F-44BA-8732-BA08D81BB2EC}" type="presParOf" srcId="{34A07CC8-B734-47D2-9B05-7922FD68D0AA}" destId="{7680226B-08AC-48B0-8B3E-13C8733C5E80}" srcOrd="0" destOrd="0" presId="urn:microsoft.com/office/officeart/2005/8/layout/process2"/>
    <dgm:cxn modelId="{09A53DB7-065E-45FB-B282-FD7A5B70CCE7}" type="presParOf" srcId="{03B9C8E9-F312-4735-8B1F-BDC45D430AAE}" destId="{BF5E18D9-AD70-4AD1-91D3-84E9DE602102}" srcOrd="10" destOrd="0" presId="urn:microsoft.com/office/officeart/2005/8/layout/process2"/>
    <dgm:cxn modelId="{0BA24955-BABC-477F-8B62-633FE3BFE1B6}" type="presParOf" srcId="{03B9C8E9-F312-4735-8B1F-BDC45D430AAE}" destId="{89A5E49F-DAAB-4768-BF3F-5F1F763447D5}" srcOrd="11" destOrd="0" presId="urn:microsoft.com/office/officeart/2005/8/layout/process2"/>
    <dgm:cxn modelId="{1D7F1949-A1E4-42FA-AF4A-89537E25D24E}" type="presParOf" srcId="{89A5E49F-DAAB-4768-BF3F-5F1F763447D5}" destId="{A6B27DAD-814D-477E-8A11-D95D862846D5}" srcOrd="0" destOrd="0" presId="urn:microsoft.com/office/officeart/2005/8/layout/process2"/>
    <dgm:cxn modelId="{FF85B6CE-5CF0-49B3-AD95-91FBFA984951}" type="presParOf" srcId="{03B9C8E9-F312-4735-8B1F-BDC45D430AAE}" destId="{A775BAC8-AE7D-4FAF-A0EF-6422C49CDE89}" srcOrd="1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726DBC-1F5C-42AB-90DB-42C5B8CD2243}" type="doc">
      <dgm:prSet loTypeId="urn:microsoft.com/office/officeart/2005/8/layout/process2" loCatId="process" qsTypeId="urn:microsoft.com/office/officeart/2005/8/quickstyle/simple1" qsCatId="simple" csTypeId="urn:microsoft.com/office/officeart/2005/8/colors/accent1_2" csCatId="accent1" phldr="1"/>
      <dgm:spPr/>
    </dgm:pt>
    <dgm:pt modelId="{BB88B8A2-958F-414D-A81B-AF1AB8B339D5}">
      <dgm:prSet phldrT="[Text]"/>
      <dgm:spPr/>
      <dgm:t>
        <a:bodyPr/>
        <a:lstStyle/>
        <a:p>
          <a:r>
            <a:rPr lang="en-US" b="1" dirty="0" smtClean="0"/>
            <a:t>Computer the Euclidean distance between test feature vector and all the training feature vectors.</a:t>
          </a:r>
          <a:endParaRPr lang="en-US" b="1" dirty="0"/>
        </a:p>
      </dgm:t>
    </dgm:pt>
    <dgm:pt modelId="{4E1ABCE3-4E11-495B-A7CF-0CDDDDC39ABC}" type="parTrans" cxnId="{EBFD14B7-06D6-42F7-9D3B-583AEAF86B3E}">
      <dgm:prSet/>
      <dgm:spPr/>
      <dgm:t>
        <a:bodyPr/>
        <a:lstStyle/>
        <a:p>
          <a:endParaRPr lang="en-US"/>
        </a:p>
      </dgm:t>
    </dgm:pt>
    <dgm:pt modelId="{224659E5-24A9-49D1-923F-A2E1C576FBFB}" type="sibTrans" cxnId="{EBFD14B7-06D6-42F7-9D3B-583AEAF86B3E}">
      <dgm:prSet/>
      <dgm:spPr/>
      <dgm:t>
        <a:bodyPr/>
        <a:lstStyle/>
        <a:p>
          <a:endParaRPr lang="en-US" dirty="0"/>
        </a:p>
      </dgm:t>
    </dgm:pt>
    <dgm:pt modelId="{088952F4-0126-4BCF-9FDD-9F9D3B794240}">
      <dgm:prSet phldrT="[Text]"/>
      <dgm:spPr/>
      <dgm:t>
        <a:bodyPr/>
        <a:lstStyle/>
        <a:p>
          <a:r>
            <a:rPr lang="en-US" b="1" dirty="0" smtClean="0"/>
            <a:t>Find the face class with minimum Euclidian distance which shows similarity to test image</a:t>
          </a:r>
          <a:endParaRPr lang="en-US" b="1" dirty="0"/>
        </a:p>
      </dgm:t>
    </dgm:pt>
    <dgm:pt modelId="{A48CCC35-3741-48D6-AF52-019ABB422D1C}" type="parTrans" cxnId="{8BCC7773-1819-40EB-8B59-E3B806686644}">
      <dgm:prSet/>
      <dgm:spPr/>
      <dgm:t>
        <a:bodyPr/>
        <a:lstStyle/>
        <a:p>
          <a:endParaRPr lang="en-US"/>
        </a:p>
      </dgm:t>
    </dgm:pt>
    <dgm:pt modelId="{D6760961-B6C0-4BDE-B071-DB4D4D381AB0}" type="sibTrans" cxnId="{8BCC7773-1819-40EB-8B59-E3B806686644}">
      <dgm:prSet/>
      <dgm:spPr/>
      <dgm:t>
        <a:bodyPr/>
        <a:lstStyle/>
        <a:p>
          <a:endParaRPr lang="en-US" dirty="0"/>
        </a:p>
      </dgm:t>
    </dgm:pt>
    <dgm:pt modelId="{B077DD49-D27A-43B1-B700-BF133F72F166}">
      <dgm:prSet custT="1"/>
      <dgm:spPr/>
      <dgm:t>
        <a:bodyPr/>
        <a:lstStyle/>
        <a:p>
          <a:r>
            <a:rPr lang="en-US" sz="1600" b="1" dirty="0" smtClean="0"/>
            <a:t>Keep only K eigenvectors  </a:t>
          </a:r>
        </a:p>
        <a:p>
          <a:r>
            <a:rPr lang="en-US" sz="1600" b="1" dirty="0" smtClean="0"/>
            <a:t>(corresponding to K largest eigenvalues)</a:t>
          </a:r>
          <a:endParaRPr lang="en-US" sz="1600" b="1" dirty="0"/>
        </a:p>
      </dgm:t>
    </dgm:pt>
    <dgm:pt modelId="{EFC03211-E6E4-4317-A7A0-81E9EC5166AE}" type="parTrans" cxnId="{129DF51D-91AC-40C9-A14A-A6FCB84C3AE1}">
      <dgm:prSet/>
      <dgm:spPr/>
      <dgm:t>
        <a:bodyPr/>
        <a:lstStyle/>
        <a:p>
          <a:endParaRPr lang="en-US"/>
        </a:p>
      </dgm:t>
    </dgm:pt>
    <dgm:pt modelId="{7AEE0274-665E-4F29-B7EB-8D34A7DF4CB8}" type="sibTrans" cxnId="{129DF51D-91AC-40C9-A14A-A6FCB84C3AE1}">
      <dgm:prSet/>
      <dgm:spPr/>
      <dgm:t>
        <a:bodyPr/>
        <a:lstStyle/>
        <a:p>
          <a:endParaRPr lang="en-US" dirty="0"/>
        </a:p>
      </dgm:t>
    </dgm:pt>
    <dgm:pt modelId="{8EC67D40-1F7B-4B61-A3B6-82C584FAF316}">
      <dgm:prSet/>
      <dgm:spPr/>
      <dgm:t>
        <a:bodyPr/>
        <a:lstStyle/>
        <a:p>
          <a:r>
            <a:rPr lang="en-US" b="1" dirty="0" smtClean="0"/>
            <a:t>Calculate features weight for Training images</a:t>
          </a:r>
          <a:endParaRPr lang="en-US" b="1" dirty="0"/>
        </a:p>
      </dgm:t>
    </dgm:pt>
    <dgm:pt modelId="{4FAD1977-B9EA-45FB-8C33-4E691003AC01}" type="parTrans" cxnId="{082DD21C-6E96-4CC5-BD20-5212BF9196FF}">
      <dgm:prSet/>
      <dgm:spPr/>
      <dgm:t>
        <a:bodyPr/>
        <a:lstStyle/>
        <a:p>
          <a:endParaRPr lang="en-US"/>
        </a:p>
      </dgm:t>
    </dgm:pt>
    <dgm:pt modelId="{6C4FBE0A-3050-4F2A-9C47-53BB5C3D3CA6}" type="sibTrans" cxnId="{082DD21C-6E96-4CC5-BD20-5212BF9196FF}">
      <dgm:prSet/>
      <dgm:spPr/>
      <dgm:t>
        <a:bodyPr/>
        <a:lstStyle/>
        <a:p>
          <a:endParaRPr lang="en-US" dirty="0"/>
        </a:p>
      </dgm:t>
    </dgm:pt>
    <dgm:pt modelId="{8ACE78B4-BC43-48E4-8D57-87AF325CE67A}">
      <dgm:prSet/>
      <dgm:spPr/>
      <dgm:t>
        <a:bodyPr/>
        <a:lstStyle/>
        <a:p>
          <a:r>
            <a:rPr lang="en-US" b="1" dirty="0" smtClean="0"/>
            <a:t>Read the testing face image</a:t>
          </a:r>
          <a:endParaRPr lang="en-US" b="1" dirty="0"/>
        </a:p>
      </dgm:t>
    </dgm:pt>
    <dgm:pt modelId="{DCE2207E-ED03-4644-80A1-AF0516AD1E7A}" type="parTrans" cxnId="{D9DD86A9-B9EA-44FE-88F6-3F4ED2AFCE41}">
      <dgm:prSet/>
      <dgm:spPr/>
      <dgm:t>
        <a:bodyPr/>
        <a:lstStyle/>
        <a:p>
          <a:endParaRPr lang="en-US"/>
        </a:p>
      </dgm:t>
    </dgm:pt>
    <dgm:pt modelId="{7245E73D-DA6E-4A98-BE3D-D14633CDEFFD}" type="sibTrans" cxnId="{D9DD86A9-B9EA-44FE-88F6-3F4ED2AFCE41}">
      <dgm:prSet/>
      <dgm:spPr/>
      <dgm:t>
        <a:bodyPr/>
        <a:lstStyle/>
        <a:p>
          <a:endParaRPr lang="en-US" dirty="0"/>
        </a:p>
      </dgm:t>
    </dgm:pt>
    <dgm:pt modelId="{52AEA9C3-3A74-40C2-A72E-127BF6B16CFE}">
      <dgm:prSet/>
      <dgm:spPr/>
      <dgm:t>
        <a:bodyPr/>
        <a:lstStyle/>
        <a:p>
          <a:r>
            <a:rPr lang="en-US" b="1" dirty="0" smtClean="0"/>
            <a:t>Calculate the feature vector of the test file</a:t>
          </a:r>
          <a:endParaRPr lang="en-US" b="1" dirty="0"/>
        </a:p>
      </dgm:t>
    </dgm:pt>
    <dgm:pt modelId="{5C028886-09D1-4177-BE7C-AEB599FF7A3E}" type="parTrans" cxnId="{C7205DC8-0928-427A-81C6-C0605E8983CA}">
      <dgm:prSet/>
      <dgm:spPr/>
      <dgm:t>
        <a:bodyPr/>
        <a:lstStyle/>
        <a:p>
          <a:endParaRPr lang="en-US"/>
        </a:p>
      </dgm:t>
    </dgm:pt>
    <dgm:pt modelId="{126AB1EA-DF5C-427D-B0F7-1B308CC7E07D}" type="sibTrans" cxnId="{C7205DC8-0928-427A-81C6-C0605E8983CA}">
      <dgm:prSet/>
      <dgm:spPr/>
      <dgm:t>
        <a:bodyPr/>
        <a:lstStyle/>
        <a:p>
          <a:endParaRPr lang="en-US" dirty="0"/>
        </a:p>
      </dgm:t>
    </dgm:pt>
    <dgm:pt modelId="{62FED00F-639C-4641-AC7F-FB1FE9B0AD67}">
      <dgm:prSet custT="1"/>
      <dgm:spPr/>
      <dgm:t>
        <a:bodyPr/>
        <a:lstStyle/>
        <a:p>
          <a:r>
            <a:rPr lang="en-US" sz="1600" b="1" dirty="0" smtClean="0"/>
            <a:t>END</a:t>
          </a:r>
          <a:endParaRPr lang="en-US" sz="1200" b="1" dirty="0"/>
        </a:p>
      </dgm:t>
    </dgm:pt>
    <dgm:pt modelId="{D25D83D6-77AD-4B68-AB3B-554C7FE85157}" type="parTrans" cxnId="{DB5AA4DA-D7A6-4050-9ED3-843655C77503}">
      <dgm:prSet/>
      <dgm:spPr/>
      <dgm:t>
        <a:bodyPr/>
        <a:lstStyle/>
        <a:p>
          <a:endParaRPr lang="en-US"/>
        </a:p>
      </dgm:t>
    </dgm:pt>
    <dgm:pt modelId="{C58BCB4E-81B9-4E3A-8719-6DE84FB92025}" type="sibTrans" cxnId="{DB5AA4DA-D7A6-4050-9ED3-843655C77503}">
      <dgm:prSet/>
      <dgm:spPr/>
      <dgm:t>
        <a:bodyPr/>
        <a:lstStyle/>
        <a:p>
          <a:endParaRPr lang="en-US"/>
        </a:p>
      </dgm:t>
    </dgm:pt>
    <dgm:pt modelId="{03B9C8E9-F312-4735-8B1F-BDC45D430AAE}" type="pres">
      <dgm:prSet presAssocID="{0F726DBC-1F5C-42AB-90DB-42C5B8CD2243}" presName="linearFlow" presStyleCnt="0">
        <dgm:presLayoutVars>
          <dgm:resizeHandles val="exact"/>
        </dgm:presLayoutVars>
      </dgm:prSet>
      <dgm:spPr/>
    </dgm:pt>
    <dgm:pt modelId="{6CFF8D7C-1260-4EFC-8801-DA8D667D07B1}" type="pres">
      <dgm:prSet presAssocID="{B077DD49-D27A-43B1-B700-BF133F72F166}" presName="node" presStyleLbl="node1" presStyleIdx="0" presStyleCnt="7" custScaleX="225275" custLinFactNeighborX="1286" custLinFactNeighborY="-244">
        <dgm:presLayoutVars>
          <dgm:bulletEnabled val="1"/>
        </dgm:presLayoutVars>
      </dgm:prSet>
      <dgm:spPr/>
      <dgm:t>
        <a:bodyPr/>
        <a:lstStyle/>
        <a:p>
          <a:endParaRPr lang="en-US"/>
        </a:p>
      </dgm:t>
    </dgm:pt>
    <dgm:pt modelId="{4B3375CC-5055-4C44-8299-017A70CFF94E}" type="pres">
      <dgm:prSet presAssocID="{7AEE0274-665E-4F29-B7EB-8D34A7DF4CB8}" presName="sibTrans" presStyleLbl="sibTrans2D1" presStyleIdx="0" presStyleCnt="6" custScaleX="129982"/>
      <dgm:spPr/>
      <dgm:t>
        <a:bodyPr/>
        <a:lstStyle/>
        <a:p>
          <a:endParaRPr lang="en-US"/>
        </a:p>
      </dgm:t>
    </dgm:pt>
    <dgm:pt modelId="{6EA59744-E7B8-4B64-886C-3F940FD27AFF}" type="pres">
      <dgm:prSet presAssocID="{7AEE0274-665E-4F29-B7EB-8D34A7DF4CB8}" presName="connectorText" presStyleLbl="sibTrans2D1" presStyleIdx="0" presStyleCnt="6"/>
      <dgm:spPr/>
      <dgm:t>
        <a:bodyPr/>
        <a:lstStyle/>
        <a:p>
          <a:endParaRPr lang="en-US"/>
        </a:p>
      </dgm:t>
    </dgm:pt>
    <dgm:pt modelId="{8863C3B6-1731-4E04-950D-EB4441190F6D}" type="pres">
      <dgm:prSet presAssocID="{8EC67D40-1F7B-4B61-A3B6-82C584FAF316}" presName="node" presStyleLbl="node1" presStyleIdx="1" presStyleCnt="7" custScaleX="225275">
        <dgm:presLayoutVars>
          <dgm:bulletEnabled val="1"/>
        </dgm:presLayoutVars>
      </dgm:prSet>
      <dgm:spPr/>
      <dgm:t>
        <a:bodyPr/>
        <a:lstStyle/>
        <a:p>
          <a:endParaRPr lang="en-US"/>
        </a:p>
      </dgm:t>
    </dgm:pt>
    <dgm:pt modelId="{5D8722B6-292B-451A-BE4E-A9FEA433CFF4}" type="pres">
      <dgm:prSet presAssocID="{6C4FBE0A-3050-4F2A-9C47-53BB5C3D3CA6}" presName="sibTrans" presStyleLbl="sibTrans2D1" presStyleIdx="1" presStyleCnt="6" custScaleX="117948"/>
      <dgm:spPr/>
      <dgm:t>
        <a:bodyPr/>
        <a:lstStyle/>
        <a:p>
          <a:endParaRPr lang="en-US"/>
        </a:p>
      </dgm:t>
    </dgm:pt>
    <dgm:pt modelId="{70DEFEE2-2C28-485E-85F9-C0BAAABAEB38}" type="pres">
      <dgm:prSet presAssocID="{6C4FBE0A-3050-4F2A-9C47-53BB5C3D3CA6}" presName="connectorText" presStyleLbl="sibTrans2D1" presStyleIdx="1" presStyleCnt="6"/>
      <dgm:spPr/>
      <dgm:t>
        <a:bodyPr/>
        <a:lstStyle/>
        <a:p>
          <a:endParaRPr lang="en-US"/>
        </a:p>
      </dgm:t>
    </dgm:pt>
    <dgm:pt modelId="{DDAEB765-3C96-40E6-9443-D70FE3038D9B}" type="pres">
      <dgm:prSet presAssocID="{8ACE78B4-BC43-48E4-8D57-87AF325CE67A}" presName="node" presStyleLbl="node1" presStyleIdx="2" presStyleCnt="7" custScaleX="225275">
        <dgm:presLayoutVars>
          <dgm:bulletEnabled val="1"/>
        </dgm:presLayoutVars>
      </dgm:prSet>
      <dgm:spPr/>
      <dgm:t>
        <a:bodyPr/>
        <a:lstStyle/>
        <a:p>
          <a:endParaRPr lang="en-US"/>
        </a:p>
      </dgm:t>
    </dgm:pt>
    <dgm:pt modelId="{1165EAEB-030A-4208-B3EB-87D70D443C9C}" type="pres">
      <dgm:prSet presAssocID="{7245E73D-DA6E-4A98-BE3D-D14633CDEFFD}" presName="sibTrans" presStyleLbl="sibTrans2D1" presStyleIdx="2" presStyleCnt="6" custScaleX="105914"/>
      <dgm:spPr/>
      <dgm:t>
        <a:bodyPr/>
        <a:lstStyle/>
        <a:p>
          <a:endParaRPr lang="en-US"/>
        </a:p>
      </dgm:t>
    </dgm:pt>
    <dgm:pt modelId="{5DF06855-E9AE-4012-BC22-1F2BEAE2DF48}" type="pres">
      <dgm:prSet presAssocID="{7245E73D-DA6E-4A98-BE3D-D14633CDEFFD}" presName="connectorText" presStyleLbl="sibTrans2D1" presStyleIdx="2" presStyleCnt="6"/>
      <dgm:spPr/>
      <dgm:t>
        <a:bodyPr/>
        <a:lstStyle/>
        <a:p>
          <a:endParaRPr lang="en-US"/>
        </a:p>
      </dgm:t>
    </dgm:pt>
    <dgm:pt modelId="{A4C851A4-DF86-4EE0-8EDA-CE7CDF7F9D09}" type="pres">
      <dgm:prSet presAssocID="{52AEA9C3-3A74-40C2-A72E-127BF6B16CFE}" presName="node" presStyleLbl="node1" presStyleIdx="3" presStyleCnt="7" custScaleX="225275">
        <dgm:presLayoutVars>
          <dgm:bulletEnabled val="1"/>
        </dgm:presLayoutVars>
      </dgm:prSet>
      <dgm:spPr/>
      <dgm:t>
        <a:bodyPr/>
        <a:lstStyle/>
        <a:p>
          <a:endParaRPr lang="en-US"/>
        </a:p>
      </dgm:t>
    </dgm:pt>
    <dgm:pt modelId="{34A07CC8-B734-47D2-9B05-7922FD68D0AA}" type="pres">
      <dgm:prSet presAssocID="{126AB1EA-DF5C-427D-B0F7-1B308CC7E07D}" presName="sibTrans" presStyleLbl="sibTrans2D1" presStyleIdx="3" presStyleCnt="6" custScaleX="93878"/>
      <dgm:spPr/>
      <dgm:t>
        <a:bodyPr/>
        <a:lstStyle/>
        <a:p>
          <a:endParaRPr lang="en-US"/>
        </a:p>
      </dgm:t>
    </dgm:pt>
    <dgm:pt modelId="{7680226B-08AC-48B0-8B3E-13C8733C5E80}" type="pres">
      <dgm:prSet presAssocID="{126AB1EA-DF5C-427D-B0F7-1B308CC7E07D}" presName="connectorText" presStyleLbl="sibTrans2D1" presStyleIdx="3" presStyleCnt="6"/>
      <dgm:spPr/>
      <dgm:t>
        <a:bodyPr/>
        <a:lstStyle/>
        <a:p>
          <a:endParaRPr lang="en-US"/>
        </a:p>
      </dgm:t>
    </dgm:pt>
    <dgm:pt modelId="{BF5E18D9-AD70-4AD1-91D3-84E9DE602102}" type="pres">
      <dgm:prSet presAssocID="{BB88B8A2-958F-414D-A81B-AF1AB8B339D5}" presName="node" presStyleLbl="node1" presStyleIdx="4" presStyleCnt="7" custScaleX="225275">
        <dgm:presLayoutVars>
          <dgm:bulletEnabled val="1"/>
        </dgm:presLayoutVars>
      </dgm:prSet>
      <dgm:spPr/>
      <dgm:t>
        <a:bodyPr/>
        <a:lstStyle/>
        <a:p>
          <a:endParaRPr lang="en-US"/>
        </a:p>
      </dgm:t>
    </dgm:pt>
    <dgm:pt modelId="{89A5E49F-DAAB-4768-BF3F-5F1F763447D5}" type="pres">
      <dgm:prSet presAssocID="{224659E5-24A9-49D1-923F-A2E1C576FBFB}" presName="sibTrans" presStyleLbl="sibTrans2D1" presStyleIdx="4" presStyleCnt="6" custScaleX="81845"/>
      <dgm:spPr/>
      <dgm:t>
        <a:bodyPr/>
        <a:lstStyle/>
        <a:p>
          <a:endParaRPr lang="en-US"/>
        </a:p>
      </dgm:t>
    </dgm:pt>
    <dgm:pt modelId="{A6B27DAD-814D-477E-8A11-D95D862846D5}" type="pres">
      <dgm:prSet presAssocID="{224659E5-24A9-49D1-923F-A2E1C576FBFB}" presName="connectorText" presStyleLbl="sibTrans2D1" presStyleIdx="4" presStyleCnt="6"/>
      <dgm:spPr/>
      <dgm:t>
        <a:bodyPr/>
        <a:lstStyle/>
        <a:p>
          <a:endParaRPr lang="en-US"/>
        </a:p>
      </dgm:t>
    </dgm:pt>
    <dgm:pt modelId="{A775BAC8-AE7D-4FAF-A0EF-6422C49CDE89}" type="pres">
      <dgm:prSet presAssocID="{088952F4-0126-4BCF-9FDD-9F9D3B794240}" presName="node" presStyleLbl="node1" presStyleIdx="5" presStyleCnt="7" custScaleX="225275">
        <dgm:presLayoutVars>
          <dgm:bulletEnabled val="1"/>
        </dgm:presLayoutVars>
      </dgm:prSet>
      <dgm:spPr/>
      <dgm:t>
        <a:bodyPr/>
        <a:lstStyle/>
        <a:p>
          <a:endParaRPr lang="en-US"/>
        </a:p>
      </dgm:t>
    </dgm:pt>
    <dgm:pt modelId="{271FF0CB-0324-433E-937A-2E7DB250CC02}" type="pres">
      <dgm:prSet presAssocID="{D6760961-B6C0-4BDE-B071-DB4D4D381AB0}" presName="sibTrans" presStyleLbl="sibTrans2D1" presStyleIdx="5" presStyleCnt="6"/>
      <dgm:spPr/>
      <dgm:t>
        <a:bodyPr/>
        <a:lstStyle/>
        <a:p>
          <a:endParaRPr lang="en-US"/>
        </a:p>
      </dgm:t>
    </dgm:pt>
    <dgm:pt modelId="{206F3801-B244-4A9D-816C-099CADB443AE}" type="pres">
      <dgm:prSet presAssocID="{D6760961-B6C0-4BDE-B071-DB4D4D381AB0}" presName="connectorText" presStyleLbl="sibTrans2D1" presStyleIdx="5" presStyleCnt="6"/>
      <dgm:spPr/>
      <dgm:t>
        <a:bodyPr/>
        <a:lstStyle/>
        <a:p>
          <a:endParaRPr lang="en-US"/>
        </a:p>
      </dgm:t>
    </dgm:pt>
    <dgm:pt modelId="{281AF760-543B-4F49-8E0F-15C1276E0659}" type="pres">
      <dgm:prSet presAssocID="{62FED00F-639C-4641-AC7F-FB1FE9B0AD67}" presName="node" presStyleLbl="node1" presStyleIdx="6" presStyleCnt="7">
        <dgm:presLayoutVars>
          <dgm:bulletEnabled val="1"/>
        </dgm:presLayoutVars>
      </dgm:prSet>
      <dgm:spPr>
        <a:prstGeom prst="flowChartTerminator">
          <a:avLst/>
        </a:prstGeom>
      </dgm:spPr>
      <dgm:t>
        <a:bodyPr/>
        <a:lstStyle/>
        <a:p>
          <a:endParaRPr lang="en-US"/>
        </a:p>
      </dgm:t>
    </dgm:pt>
  </dgm:ptLst>
  <dgm:cxnLst>
    <dgm:cxn modelId="{8448A619-217A-4323-B56A-A62C5E9D64E8}" type="presOf" srcId="{D6760961-B6C0-4BDE-B071-DB4D4D381AB0}" destId="{206F3801-B244-4A9D-816C-099CADB443AE}" srcOrd="1" destOrd="0" presId="urn:microsoft.com/office/officeart/2005/8/layout/process2"/>
    <dgm:cxn modelId="{50AD2644-3DE0-4FB4-B4C9-C0126C2EA017}" type="presOf" srcId="{224659E5-24A9-49D1-923F-A2E1C576FBFB}" destId="{A6B27DAD-814D-477E-8A11-D95D862846D5}" srcOrd="1" destOrd="0" presId="urn:microsoft.com/office/officeart/2005/8/layout/process2"/>
    <dgm:cxn modelId="{A90EF2E9-2A84-4C47-A853-56D293F2D8B0}" type="presOf" srcId="{224659E5-24A9-49D1-923F-A2E1C576FBFB}" destId="{89A5E49F-DAAB-4768-BF3F-5F1F763447D5}" srcOrd="0" destOrd="0" presId="urn:microsoft.com/office/officeart/2005/8/layout/process2"/>
    <dgm:cxn modelId="{8DC66B50-C0F9-43C3-8FDE-A609E35445E5}" type="presOf" srcId="{62FED00F-639C-4641-AC7F-FB1FE9B0AD67}" destId="{281AF760-543B-4F49-8E0F-15C1276E0659}" srcOrd="0" destOrd="0" presId="urn:microsoft.com/office/officeart/2005/8/layout/process2"/>
    <dgm:cxn modelId="{DB5AA4DA-D7A6-4050-9ED3-843655C77503}" srcId="{0F726DBC-1F5C-42AB-90DB-42C5B8CD2243}" destId="{62FED00F-639C-4641-AC7F-FB1FE9B0AD67}" srcOrd="6" destOrd="0" parTransId="{D25D83D6-77AD-4B68-AB3B-554C7FE85157}" sibTransId="{C58BCB4E-81B9-4E3A-8719-6DE84FB92025}"/>
    <dgm:cxn modelId="{EA1D9147-2E2A-4882-80E1-BCBB92371EDD}" type="presOf" srcId="{BB88B8A2-958F-414D-A81B-AF1AB8B339D5}" destId="{BF5E18D9-AD70-4AD1-91D3-84E9DE602102}" srcOrd="0" destOrd="0" presId="urn:microsoft.com/office/officeart/2005/8/layout/process2"/>
    <dgm:cxn modelId="{EBFD14B7-06D6-42F7-9D3B-583AEAF86B3E}" srcId="{0F726DBC-1F5C-42AB-90DB-42C5B8CD2243}" destId="{BB88B8A2-958F-414D-A81B-AF1AB8B339D5}" srcOrd="4" destOrd="0" parTransId="{4E1ABCE3-4E11-495B-A7CF-0CDDDDC39ABC}" sibTransId="{224659E5-24A9-49D1-923F-A2E1C576FBFB}"/>
    <dgm:cxn modelId="{812E82FF-234D-4EFA-AC3C-9FA8E838C260}" type="presOf" srcId="{52AEA9C3-3A74-40C2-A72E-127BF6B16CFE}" destId="{A4C851A4-DF86-4EE0-8EDA-CE7CDF7F9D09}" srcOrd="0" destOrd="0" presId="urn:microsoft.com/office/officeart/2005/8/layout/process2"/>
    <dgm:cxn modelId="{598EA764-1D72-4E49-9BC3-B24690C6A706}" type="presOf" srcId="{8EC67D40-1F7B-4B61-A3B6-82C584FAF316}" destId="{8863C3B6-1731-4E04-950D-EB4441190F6D}" srcOrd="0" destOrd="0" presId="urn:microsoft.com/office/officeart/2005/8/layout/process2"/>
    <dgm:cxn modelId="{8BCC7773-1819-40EB-8B59-E3B806686644}" srcId="{0F726DBC-1F5C-42AB-90DB-42C5B8CD2243}" destId="{088952F4-0126-4BCF-9FDD-9F9D3B794240}" srcOrd="5" destOrd="0" parTransId="{A48CCC35-3741-48D6-AF52-019ABB422D1C}" sibTransId="{D6760961-B6C0-4BDE-B071-DB4D4D381AB0}"/>
    <dgm:cxn modelId="{C46CFB0F-294B-4C23-8BE3-AB3DBABCD182}" type="presOf" srcId="{0F726DBC-1F5C-42AB-90DB-42C5B8CD2243}" destId="{03B9C8E9-F312-4735-8B1F-BDC45D430AAE}" srcOrd="0" destOrd="0" presId="urn:microsoft.com/office/officeart/2005/8/layout/process2"/>
    <dgm:cxn modelId="{C7205DC8-0928-427A-81C6-C0605E8983CA}" srcId="{0F726DBC-1F5C-42AB-90DB-42C5B8CD2243}" destId="{52AEA9C3-3A74-40C2-A72E-127BF6B16CFE}" srcOrd="3" destOrd="0" parTransId="{5C028886-09D1-4177-BE7C-AEB599FF7A3E}" sibTransId="{126AB1EA-DF5C-427D-B0F7-1B308CC7E07D}"/>
    <dgm:cxn modelId="{51038EF6-4C36-4984-BC2C-1204CC2580C7}" type="presOf" srcId="{7AEE0274-665E-4F29-B7EB-8D34A7DF4CB8}" destId="{6EA59744-E7B8-4B64-886C-3F940FD27AFF}" srcOrd="1" destOrd="0" presId="urn:microsoft.com/office/officeart/2005/8/layout/process2"/>
    <dgm:cxn modelId="{00D38C0B-E538-4D33-A2D5-66189E1BA751}" type="presOf" srcId="{7AEE0274-665E-4F29-B7EB-8D34A7DF4CB8}" destId="{4B3375CC-5055-4C44-8299-017A70CFF94E}" srcOrd="0" destOrd="0" presId="urn:microsoft.com/office/officeart/2005/8/layout/process2"/>
    <dgm:cxn modelId="{618FE19B-E085-4DAA-BCBF-3A74ACCB74B5}" type="presOf" srcId="{7245E73D-DA6E-4A98-BE3D-D14633CDEFFD}" destId="{5DF06855-E9AE-4012-BC22-1F2BEAE2DF48}" srcOrd="1" destOrd="0" presId="urn:microsoft.com/office/officeart/2005/8/layout/process2"/>
    <dgm:cxn modelId="{4C170CD7-0EFC-4E83-89B6-78F170B09371}" type="presOf" srcId="{B077DD49-D27A-43B1-B700-BF133F72F166}" destId="{6CFF8D7C-1260-4EFC-8801-DA8D667D07B1}" srcOrd="0" destOrd="0" presId="urn:microsoft.com/office/officeart/2005/8/layout/process2"/>
    <dgm:cxn modelId="{24E411A1-47FB-4C26-A7E6-EF0B3A8FD0F1}" type="presOf" srcId="{6C4FBE0A-3050-4F2A-9C47-53BB5C3D3CA6}" destId="{5D8722B6-292B-451A-BE4E-A9FEA433CFF4}" srcOrd="0" destOrd="0" presId="urn:microsoft.com/office/officeart/2005/8/layout/process2"/>
    <dgm:cxn modelId="{31CC56F3-263B-4166-9D2B-692BE83F3A73}" type="presOf" srcId="{088952F4-0126-4BCF-9FDD-9F9D3B794240}" destId="{A775BAC8-AE7D-4FAF-A0EF-6422C49CDE89}" srcOrd="0" destOrd="0" presId="urn:microsoft.com/office/officeart/2005/8/layout/process2"/>
    <dgm:cxn modelId="{129DF51D-91AC-40C9-A14A-A6FCB84C3AE1}" srcId="{0F726DBC-1F5C-42AB-90DB-42C5B8CD2243}" destId="{B077DD49-D27A-43B1-B700-BF133F72F166}" srcOrd="0" destOrd="0" parTransId="{EFC03211-E6E4-4317-A7A0-81E9EC5166AE}" sibTransId="{7AEE0274-665E-4F29-B7EB-8D34A7DF4CB8}"/>
    <dgm:cxn modelId="{E6A0F377-FF9F-4017-8DD0-C75B7AD0D656}" type="presOf" srcId="{6C4FBE0A-3050-4F2A-9C47-53BB5C3D3CA6}" destId="{70DEFEE2-2C28-485E-85F9-C0BAAABAEB38}" srcOrd="1" destOrd="0" presId="urn:microsoft.com/office/officeart/2005/8/layout/process2"/>
    <dgm:cxn modelId="{082DD21C-6E96-4CC5-BD20-5212BF9196FF}" srcId="{0F726DBC-1F5C-42AB-90DB-42C5B8CD2243}" destId="{8EC67D40-1F7B-4B61-A3B6-82C584FAF316}" srcOrd="1" destOrd="0" parTransId="{4FAD1977-B9EA-45FB-8C33-4E691003AC01}" sibTransId="{6C4FBE0A-3050-4F2A-9C47-53BB5C3D3CA6}"/>
    <dgm:cxn modelId="{45F2D625-626C-47BA-988C-25B79A683D35}" type="presOf" srcId="{126AB1EA-DF5C-427D-B0F7-1B308CC7E07D}" destId="{34A07CC8-B734-47D2-9B05-7922FD68D0AA}" srcOrd="0" destOrd="0" presId="urn:microsoft.com/office/officeart/2005/8/layout/process2"/>
    <dgm:cxn modelId="{1B93249D-ED08-488D-97B8-F3F5BA953835}" type="presOf" srcId="{8ACE78B4-BC43-48E4-8D57-87AF325CE67A}" destId="{DDAEB765-3C96-40E6-9443-D70FE3038D9B}" srcOrd="0" destOrd="0" presId="urn:microsoft.com/office/officeart/2005/8/layout/process2"/>
    <dgm:cxn modelId="{1997F343-9C60-47D7-8A9E-1278F4B758DC}" type="presOf" srcId="{126AB1EA-DF5C-427D-B0F7-1B308CC7E07D}" destId="{7680226B-08AC-48B0-8B3E-13C8733C5E80}" srcOrd="1" destOrd="0" presId="urn:microsoft.com/office/officeart/2005/8/layout/process2"/>
    <dgm:cxn modelId="{5A81991F-4183-437C-ACC1-71EB2838D320}" type="presOf" srcId="{7245E73D-DA6E-4A98-BE3D-D14633CDEFFD}" destId="{1165EAEB-030A-4208-B3EB-87D70D443C9C}" srcOrd="0" destOrd="0" presId="urn:microsoft.com/office/officeart/2005/8/layout/process2"/>
    <dgm:cxn modelId="{D9DD86A9-B9EA-44FE-88F6-3F4ED2AFCE41}" srcId="{0F726DBC-1F5C-42AB-90DB-42C5B8CD2243}" destId="{8ACE78B4-BC43-48E4-8D57-87AF325CE67A}" srcOrd="2" destOrd="0" parTransId="{DCE2207E-ED03-4644-80A1-AF0516AD1E7A}" sibTransId="{7245E73D-DA6E-4A98-BE3D-D14633CDEFFD}"/>
    <dgm:cxn modelId="{2FAD3125-5607-46A0-B38F-72BAD66A3B3D}" type="presOf" srcId="{D6760961-B6C0-4BDE-B071-DB4D4D381AB0}" destId="{271FF0CB-0324-433E-937A-2E7DB250CC02}" srcOrd="0" destOrd="0" presId="urn:microsoft.com/office/officeart/2005/8/layout/process2"/>
    <dgm:cxn modelId="{23DE8E77-CB9E-4AF6-85B0-67C88358FB95}" type="presParOf" srcId="{03B9C8E9-F312-4735-8B1F-BDC45D430AAE}" destId="{6CFF8D7C-1260-4EFC-8801-DA8D667D07B1}" srcOrd="0" destOrd="0" presId="urn:microsoft.com/office/officeart/2005/8/layout/process2"/>
    <dgm:cxn modelId="{1340E750-4942-4DFB-8328-11087F4A0D76}" type="presParOf" srcId="{03B9C8E9-F312-4735-8B1F-BDC45D430AAE}" destId="{4B3375CC-5055-4C44-8299-017A70CFF94E}" srcOrd="1" destOrd="0" presId="urn:microsoft.com/office/officeart/2005/8/layout/process2"/>
    <dgm:cxn modelId="{218C4550-A0C1-4A67-94AF-46004CB35F16}" type="presParOf" srcId="{4B3375CC-5055-4C44-8299-017A70CFF94E}" destId="{6EA59744-E7B8-4B64-886C-3F940FD27AFF}" srcOrd="0" destOrd="0" presId="urn:microsoft.com/office/officeart/2005/8/layout/process2"/>
    <dgm:cxn modelId="{6B09C931-B179-4B0F-A102-CF198A9A699B}" type="presParOf" srcId="{03B9C8E9-F312-4735-8B1F-BDC45D430AAE}" destId="{8863C3B6-1731-4E04-950D-EB4441190F6D}" srcOrd="2" destOrd="0" presId="urn:microsoft.com/office/officeart/2005/8/layout/process2"/>
    <dgm:cxn modelId="{A403C1E4-32F3-47C6-A4C3-04621B930D76}" type="presParOf" srcId="{03B9C8E9-F312-4735-8B1F-BDC45D430AAE}" destId="{5D8722B6-292B-451A-BE4E-A9FEA433CFF4}" srcOrd="3" destOrd="0" presId="urn:microsoft.com/office/officeart/2005/8/layout/process2"/>
    <dgm:cxn modelId="{EEFA2496-7FE6-4C32-98AA-3B911F13664F}" type="presParOf" srcId="{5D8722B6-292B-451A-BE4E-A9FEA433CFF4}" destId="{70DEFEE2-2C28-485E-85F9-C0BAAABAEB38}" srcOrd="0" destOrd="0" presId="urn:microsoft.com/office/officeart/2005/8/layout/process2"/>
    <dgm:cxn modelId="{E6EA772D-A852-4A44-AD24-6492C77822EF}" type="presParOf" srcId="{03B9C8E9-F312-4735-8B1F-BDC45D430AAE}" destId="{DDAEB765-3C96-40E6-9443-D70FE3038D9B}" srcOrd="4" destOrd="0" presId="urn:microsoft.com/office/officeart/2005/8/layout/process2"/>
    <dgm:cxn modelId="{3341FDEC-A02A-455D-A97F-B16919DCF617}" type="presParOf" srcId="{03B9C8E9-F312-4735-8B1F-BDC45D430AAE}" destId="{1165EAEB-030A-4208-B3EB-87D70D443C9C}" srcOrd="5" destOrd="0" presId="urn:microsoft.com/office/officeart/2005/8/layout/process2"/>
    <dgm:cxn modelId="{DB5E818C-E850-4269-BD3B-94D85CD940B3}" type="presParOf" srcId="{1165EAEB-030A-4208-B3EB-87D70D443C9C}" destId="{5DF06855-E9AE-4012-BC22-1F2BEAE2DF48}" srcOrd="0" destOrd="0" presId="urn:microsoft.com/office/officeart/2005/8/layout/process2"/>
    <dgm:cxn modelId="{1B70E4D4-BE3B-446F-AD43-C1E274D93B86}" type="presParOf" srcId="{03B9C8E9-F312-4735-8B1F-BDC45D430AAE}" destId="{A4C851A4-DF86-4EE0-8EDA-CE7CDF7F9D09}" srcOrd="6" destOrd="0" presId="urn:microsoft.com/office/officeart/2005/8/layout/process2"/>
    <dgm:cxn modelId="{1BD64791-C1EC-417D-BEB9-67E85C64E2B4}" type="presParOf" srcId="{03B9C8E9-F312-4735-8B1F-BDC45D430AAE}" destId="{34A07CC8-B734-47D2-9B05-7922FD68D0AA}" srcOrd="7" destOrd="0" presId="urn:microsoft.com/office/officeart/2005/8/layout/process2"/>
    <dgm:cxn modelId="{667DCE1B-AD44-4F08-AC38-C6450C86CD25}" type="presParOf" srcId="{34A07CC8-B734-47D2-9B05-7922FD68D0AA}" destId="{7680226B-08AC-48B0-8B3E-13C8733C5E80}" srcOrd="0" destOrd="0" presId="urn:microsoft.com/office/officeart/2005/8/layout/process2"/>
    <dgm:cxn modelId="{94900854-FCEC-4026-A1BC-3B9FB0A17DB5}" type="presParOf" srcId="{03B9C8E9-F312-4735-8B1F-BDC45D430AAE}" destId="{BF5E18D9-AD70-4AD1-91D3-84E9DE602102}" srcOrd="8" destOrd="0" presId="urn:microsoft.com/office/officeart/2005/8/layout/process2"/>
    <dgm:cxn modelId="{3C750755-7499-4B24-9DD8-1EC28CBE04DD}" type="presParOf" srcId="{03B9C8E9-F312-4735-8B1F-BDC45D430AAE}" destId="{89A5E49F-DAAB-4768-BF3F-5F1F763447D5}" srcOrd="9" destOrd="0" presId="urn:microsoft.com/office/officeart/2005/8/layout/process2"/>
    <dgm:cxn modelId="{50783E97-2309-49EA-959E-A8F1C74433CC}" type="presParOf" srcId="{89A5E49F-DAAB-4768-BF3F-5F1F763447D5}" destId="{A6B27DAD-814D-477E-8A11-D95D862846D5}" srcOrd="0" destOrd="0" presId="urn:microsoft.com/office/officeart/2005/8/layout/process2"/>
    <dgm:cxn modelId="{4595793B-01A1-4D8A-A1D7-1C61047353BC}" type="presParOf" srcId="{03B9C8E9-F312-4735-8B1F-BDC45D430AAE}" destId="{A775BAC8-AE7D-4FAF-A0EF-6422C49CDE89}" srcOrd="10" destOrd="0" presId="urn:microsoft.com/office/officeart/2005/8/layout/process2"/>
    <dgm:cxn modelId="{FB7F2AB0-8E63-4E3C-82B4-F036AAA874EC}" type="presParOf" srcId="{03B9C8E9-F312-4735-8B1F-BDC45D430AAE}" destId="{271FF0CB-0324-433E-937A-2E7DB250CC02}" srcOrd="11" destOrd="0" presId="urn:microsoft.com/office/officeart/2005/8/layout/process2"/>
    <dgm:cxn modelId="{7D9CE574-6955-441E-84B5-D577DB181C71}" type="presParOf" srcId="{271FF0CB-0324-433E-937A-2E7DB250CC02}" destId="{206F3801-B244-4A9D-816C-099CADB443AE}" srcOrd="0" destOrd="0" presId="urn:microsoft.com/office/officeart/2005/8/layout/process2"/>
    <dgm:cxn modelId="{23D01E2B-5278-45CE-97D9-667957D3A3C1}" type="presParOf" srcId="{03B9C8E9-F312-4735-8B1F-BDC45D430AAE}" destId="{281AF760-543B-4F49-8E0F-15C1276E0659}" srcOrd="1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E06E81-8C6A-45BC-A335-5C0BB639CC08}">
      <dsp:nvSpPr>
        <dsp:cNvPr id="0" name=""/>
        <dsp:cNvSpPr/>
      </dsp:nvSpPr>
      <dsp:spPr>
        <a:xfrm>
          <a:off x="3013269" y="80702"/>
          <a:ext cx="2514994" cy="496702"/>
        </a:xfrm>
        <a:prstGeom prst="flowChartTerminator">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START</a:t>
          </a:r>
          <a:endParaRPr lang="en-US" sz="1800" b="1" kern="1200" dirty="0"/>
        </a:p>
      </dsp:txBody>
      <dsp:txXfrm>
        <a:off x="3131800" y="153437"/>
        <a:ext cx="2277932" cy="351232"/>
      </dsp:txXfrm>
    </dsp:sp>
    <dsp:sp modelId="{A9AC3189-6E02-4CC3-9C7D-2FCB722DF24D}">
      <dsp:nvSpPr>
        <dsp:cNvPr id="0" name=""/>
        <dsp:cNvSpPr/>
      </dsp:nvSpPr>
      <dsp:spPr>
        <a:xfrm rot="5752618">
          <a:off x="4139855" y="555321"/>
          <a:ext cx="185426" cy="2896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b="1" kern="1200" dirty="0"/>
        </a:p>
      </dsp:txBody>
      <dsp:txXfrm rot="-5400000">
        <a:off x="4148523" y="607576"/>
        <a:ext cx="173787" cy="129798"/>
      </dsp:txXfrm>
    </dsp:sp>
    <dsp:sp modelId="{6CFF8D7C-1260-4EFC-8801-DA8D667D07B1}">
      <dsp:nvSpPr>
        <dsp:cNvPr id="0" name=""/>
        <dsp:cNvSpPr/>
      </dsp:nvSpPr>
      <dsp:spPr>
        <a:xfrm>
          <a:off x="1620861" y="822882"/>
          <a:ext cx="5131892" cy="64365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Prepare a training face database</a:t>
          </a:r>
          <a:endParaRPr lang="en-US" sz="1600" b="1" kern="1200" dirty="0"/>
        </a:p>
      </dsp:txBody>
      <dsp:txXfrm>
        <a:off x="1639713" y="841734"/>
        <a:ext cx="5094188" cy="605951"/>
      </dsp:txXfrm>
    </dsp:sp>
    <dsp:sp modelId="{4B3375CC-5055-4C44-8299-017A70CFF94E}">
      <dsp:nvSpPr>
        <dsp:cNvPr id="0" name=""/>
        <dsp:cNvSpPr/>
      </dsp:nvSpPr>
      <dsp:spPr>
        <a:xfrm rot="5400000">
          <a:off x="4029938" y="1482629"/>
          <a:ext cx="313738" cy="2896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b="1" kern="1200" dirty="0"/>
        </a:p>
      </dsp:txBody>
      <dsp:txXfrm rot="-5400000">
        <a:off x="4099914" y="1470583"/>
        <a:ext cx="173787" cy="226845"/>
      </dsp:txXfrm>
    </dsp:sp>
    <dsp:sp modelId="{8863C3B6-1731-4E04-950D-EB4441190F6D}">
      <dsp:nvSpPr>
        <dsp:cNvPr id="0" name=""/>
        <dsp:cNvSpPr/>
      </dsp:nvSpPr>
      <dsp:spPr>
        <a:xfrm>
          <a:off x="1620861" y="1788365"/>
          <a:ext cx="5131892" cy="64365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Prepare the data set</a:t>
          </a:r>
          <a:endParaRPr lang="en-US" sz="1600" b="1" kern="1200" dirty="0"/>
        </a:p>
      </dsp:txBody>
      <dsp:txXfrm>
        <a:off x="1639713" y="1807217"/>
        <a:ext cx="5094188" cy="605951"/>
      </dsp:txXfrm>
    </dsp:sp>
    <dsp:sp modelId="{5D8722B6-292B-451A-BE4E-A9FEA433CFF4}">
      <dsp:nvSpPr>
        <dsp:cNvPr id="0" name=""/>
        <dsp:cNvSpPr/>
      </dsp:nvSpPr>
      <dsp:spPr>
        <a:xfrm rot="5400000">
          <a:off x="4044461" y="2448112"/>
          <a:ext cx="284692" cy="2896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b="1" kern="1200" dirty="0"/>
        </a:p>
      </dsp:txBody>
      <dsp:txXfrm rot="-5400000">
        <a:off x="4099913" y="2450589"/>
        <a:ext cx="173787" cy="199284"/>
      </dsp:txXfrm>
    </dsp:sp>
    <dsp:sp modelId="{DDAEB765-3C96-40E6-9443-D70FE3038D9B}">
      <dsp:nvSpPr>
        <dsp:cNvPr id="0" name=""/>
        <dsp:cNvSpPr/>
      </dsp:nvSpPr>
      <dsp:spPr>
        <a:xfrm>
          <a:off x="1620861" y="2753849"/>
          <a:ext cx="5131892" cy="64365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Compute the average face vector</a:t>
          </a:r>
          <a:endParaRPr lang="en-US" sz="1600" b="1" kern="1200" dirty="0"/>
        </a:p>
      </dsp:txBody>
      <dsp:txXfrm>
        <a:off x="1639713" y="2772701"/>
        <a:ext cx="5094188" cy="605951"/>
      </dsp:txXfrm>
    </dsp:sp>
    <dsp:sp modelId="{1165EAEB-030A-4208-B3EB-87D70D443C9C}">
      <dsp:nvSpPr>
        <dsp:cNvPr id="0" name=""/>
        <dsp:cNvSpPr/>
      </dsp:nvSpPr>
      <dsp:spPr>
        <a:xfrm rot="5400000">
          <a:off x="4058985" y="3413596"/>
          <a:ext cx="255645" cy="2896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dirty="0"/>
        </a:p>
      </dsp:txBody>
      <dsp:txXfrm rot="-5400000">
        <a:off x="4099914" y="3430597"/>
        <a:ext cx="173787" cy="178952"/>
      </dsp:txXfrm>
    </dsp:sp>
    <dsp:sp modelId="{A4C851A4-DF86-4EE0-8EDA-CE7CDF7F9D09}">
      <dsp:nvSpPr>
        <dsp:cNvPr id="0" name=""/>
        <dsp:cNvSpPr/>
      </dsp:nvSpPr>
      <dsp:spPr>
        <a:xfrm>
          <a:off x="1620861" y="3719332"/>
          <a:ext cx="5131892" cy="64365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Subtract the average face vector from the original faces</a:t>
          </a:r>
          <a:endParaRPr lang="en-US" sz="1600" b="1" kern="1200" dirty="0"/>
        </a:p>
      </dsp:txBody>
      <dsp:txXfrm>
        <a:off x="1639713" y="3738184"/>
        <a:ext cx="5094188" cy="605951"/>
      </dsp:txXfrm>
    </dsp:sp>
    <dsp:sp modelId="{34A07CC8-B734-47D2-9B05-7922FD68D0AA}">
      <dsp:nvSpPr>
        <dsp:cNvPr id="0" name=""/>
        <dsp:cNvSpPr/>
      </dsp:nvSpPr>
      <dsp:spPr>
        <a:xfrm rot="5400000">
          <a:off x="4073510" y="4379079"/>
          <a:ext cx="226594" cy="2896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1" kern="1200" dirty="0"/>
        </a:p>
      </dsp:txBody>
      <dsp:txXfrm rot="-5400000">
        <a:off x="4099914" y="4410604"/>
        <a:ext cx="173787" cy="158616"/>
      </dsp:txXfrm>
    </dsp:sp>
    <dsp:sp modelId="{BF5E18D9-AD70-4AD1-91D3-84E9DE602102}">
      <dsp:nvSpPr>
        <dsp:cNvPr id="0" name=""/>
        <dsp:cNvSpPr/>
      </dsp:nvSpPr>
      <dsp:spPr>
        <a:xfrm>
          <a:off x="1620861" y="4684816"/>
          <a:ext cx="5131892" cy="64365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Calculate the covariance matrix</a:t>
          </a:r>
          <a:endParaRPr lang="en-US" sz="1600" b="1" kern="1200" dirty="0"/>
        </a:p>
      </dsp:txBody>
      <dsp:txXfrm>
        <a:off x="1639713" y="4703668"/>
        <a:ext cx="5094188" cy="605951"/>
      </dsp:txXfrm>
    </dsp:sp>
    <dsp:sp modelId="{89A5E49F-DAAB-4768-BF3F-5F1F763447D5}">
      <dsp:nvSpPr>
        <dsp:cNvPr id="0" name=""/>
        <dsp:cNvSpPr/>
      </dsp:nvSpPr>
      <dsp:spPr>
        <a:xfrm rot="5400000">
          <a:off x="4088033" y="5344563"/>
          <a:ext cx="197549" cy="2896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b="1" kern="1200" dirty="0"/>
        </a:p>
      </dsp:txBody>
      <dsp:txXfrm rot="-5400000">
        <a:off x="4099915" y="5390611"/>
        <a:ext cx="173787" cy="138284"/>
      </dsp:txXfrm>
    </dsp:sp>
    <dsp:sp modelId="{A775BAC8-AE7D-4FAF-A0EF-6422C49CDE89}">
      <dsp:nvSpPr>
        <dsp:cNvPr id="0" name=""/>
        <dsp:cNvSpPr/>
      </dsp:nvSpPr>
      <dsp:spPr>
        <a:xfrm>
          <a:off x="1620861" y="5650299"/>
          <a:ext cx="5131892" cy="64365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Calculate the eigenvectors and Eigenvalues of the covariance matrix</a:t>
          </a:r>
          <a:endParaRPr lang="en-US" sz="1600" b="1" kern="1200" dirty="0"/>
        </a:p>
      </dsp:txBody>
      <dsp:txXfrm>
        <a:off x="1639713" y="5669151"/>
        <a:ext cx="5094188" cy="6059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FF8D7C-1260-4EFC-8801-DA8D667D07B1}">
      <dsp:nvSpPr>
        <dsp:cNvPr id="0" name=""/>
        <dsp:cNvSpPr/>
      </dsp:nvSpPr>
      <dsp:spPr>
        <a:xfrm>
          <a:off x="1561615" y="2989"/>
          <a:ext cx="5508613" cy="61132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Keep only K eigenvectors  </a:t>
          </a:r>
        </a:p>
        <a:p>
          <a:pPr lvl="0" algn="ctr" defTabSz="711200">
            <a:lnSpc>
              <a:spcPct val="90000"/>
            </a:lnSpc>
            <a:spcBef>
              <a:spcPct val="0"/>
            </a:spcBef>
            <a:spcAft>
              <a:spcPct val="35000"/>
            </a:spcAft>
          </a:pPr>
          <a:r>
            <a:rPr lang="en-US" sz="1600" b="1" kern="1200" dirty="0" smtClean="0"/>
            <a:t>(corresponding to K largest eigenvalues)</a:t>
          </a:r>
          <a:endParaRPr lang="en-US" sz="1600" b="1" kern="1200" dirty="0"/>
        </a:p>
      </dsp:txBody>
      <dsp:txXfrm>
        <a:off x="1579520" y="20894"/>
        <a:ext cx="5472803" cy="575510"/>
      </dsp:txXfrm>
    </dsp:sp>
    <dsp:sp modelId="{4B3375CC-5055-4C44-8299-017A70CFF94E}">
      <dsp:nvSpPr>
        <dsp:cNvPr id="0" name=""/>
        <dsp:cNvSpPr/>
      </dsp:nvSpPr>
      <dsp:spPr>
        <a:xfrm rot="5517750">
          <a:off x="4150759" y="629966"/>
          <a:ext cx="298880" cy="2750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dsp:txBody>
      <dsp:txXfrm rot="-5400000">
        <a:off x="4219084" y="618097"/>
        <a:ext cx="165056" cy="216352"/>
      </dsp:txXfrm>
    </dsp:sp>
    <dsp:sp modelId="{8863C3B6-1731-4E04-950D-EB4441190F6D}">
      <dsp:nvSpPr>
        <dsp:cNvPr id="0" name=""/>
        <dsp:cNvSpPr/>
      </dsp:nvSpPr>
      <dsp:spPr>
        <a:xfrm>
          <a:off x="1530169" y="920716"/>
          <a:ext cx="5508613" cy="61132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t>Calculate features weight for Training images</a:t>
          </a:r>
          <a:endParaRPr lang="en-US" sz="1500" b="1" kern="1200" dirty="0"/>
        </a:p>
      </dsp:txBody>
      <dsp:txXfrm>
        <a:off x="1548074" y="938621"/>
        <a:ext cx="5472803" cy="575510"/>
      </dsp:txXfrm>
    </dsp:sp>
    <dsp:sp modelId="{5D8722B6-292B-451A-BE4E-A9FEA433CFF4}">
      <dsp:nvSpPr>
        <dsp:cNvPr id="0" name=""/>
        <dsp:cNvSpPr/>
      </dsp:nvSpPr>
      <dsp:spPr>
        <a:xfrm rot="5400000">
          <a:off x="4149280" y="1547320"/>
          <a:ext cx="270390" cy="2750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dsp:txBody>
      <dsp:txXfrm rot="-5400000">
        <a:off x="4201947" y="1549673"/>
        <a:ext cx="165056" cy="189273"/>
      </dsp:txXfrm>
    </dsp:sp>
    <dsp:sp modelId="{DDAEB765-3C96-40E6-9443-D70FE3038D9B}">
      <dsp:nvSpPr>
        <dsp:cNvPr id="0" name=""/>
        <dsp:cNvSpPr/>
      </dsp:nvSpPr>
      <dsp:spPr>
        <a:xfrm>
          <a:off x="1530169" y="1837698"/>
          <a:ext cx="5508613" cy="61132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t>Read the testing face image</a:t>
          </a:r>
          <a:endParaRPr lang="en-US" sz="1500" b="1" kern="1200" dirty="0"/>
        </a:p>
      </dsp:txBody>
      <dsp:txXfrm>
        <a:off x="1548074" y="1855603"/>
        <a:ext cx="5472803" cy="575510"/>
      </dsp:txXfrm>
    </dsp:sp>
    <dsp:sp modelId="{1165EAEB-030A-4208-B3EB-87D70D443C9C}">
      <dsp:nvSpPr>
        <dsp:cNvPr id="0" name=""/>
        <dsp:cNvSpPr/>
      </dsp:nvSpPr>
      <dsp:spPr>
        <a:xfrm rot="5400000">
          <a:off x="4163074" y="2464302"/>
          <a:ext cx="242802" cy="2750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dsp:txBody>
      <dsp:txXfrm rot="-5400000">
        <a:off x="4201947" y="2480449"/>
        <a:ext cx="165056" cy="169961"/>
      </dsp:txXfrm>
    </dsp:sp>
    <dsp:sp modelId="{A4C851A4-DF86-4EE0-8EDA-CE7CDF7F9D09}">
      <dsp:nvSpPr>
        <dsp:cNvPr id="0" name=""/>
        <dsp:cNvSpPr/>
      </dsp:nvSpPr>
      <dsp:spPr>
        <a:xfrm>
          <a:off x="1530169" y="2754679"/>
          <a:ext cx="5508613" cy="61132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t>Calculate the feature vector of the test file</a:t>
          </a:r>
          <a:endParaRPr lang="en-US" sz="1500" b="1" kern="1200" dirty="0"/>
        </a:p>
      </dsp:txBody>
      <dsp:txXfrm>
        <a:off x="1548074" y="2772584"/>
        <a:ext cx="5472803" cy="575510"/>
      </dsp:txXfrm>
    </dsp:sp>
    <dsp:sp modelId="{34A07CC8-B734-47D2-9B05-7922FD68D0AA}">
      <dsp:nvSpPr>
        <dsp:cNvPr id="0" name=""/>
        <dsp:cNvSpPr/>
      </dsp:nvSpPr>
      <dsp:spPr>
        <a:xfrm rot="5400000">
          <a:off x="4176870" y="3381283"/>
          <a:ext cx="215210" cy="2750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dirty="0"/>
        </a:p>
      </dsp:txBody>
      <dsp:txXfrm rot="-5400000">
        <a:off x="4201948" y="3411225"/>
        <a:ext cx="165056" cy="150647"/>
      </dsp:txXfrm>
    </dsp:sp>
    <dsp:sp modelId="{BF5E18D9-AD70-4AD1-91D3-84E9DE602102}">
      <dsp:nvSpPr>
        <dsp:cNvPr id="0" name=""/>
        <dsp:cNvSpPr/>
      </dsp:nvSpPr>
      <dsp:spPr>
        <a:xfrm>
          <a:off x="1530169" y="3671660"/>
          <a:ext cx="5508613" cy="61132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t>Computer the Euclidean distance between test feature vector and all the training feature vectors.</a:t>
          </a:r>
          <a:endParaRPr lang="en-US" sz="1500" b="1" kern="1200" dirty="0"/>
        </a:p>
      </dsp:txBody>
      <dsp:txXfrm>
        <a:off x="1548074" y="3689565"/>
        <a:ext cx="5472803" cy="575510"/>
      </dsp:txXfrm>
    </dsp:sp>
    <dsp:sp modelId="{89A5E49F-DAAB-4768-BF3F-5F1F763447D5}">
      <dsp:nvSpPr>
        <dsp:cNvPr id="0" name=""/>
        <dsp:cNvSpPr/>
      </dsp:nvSpPr>
      <dsp:spPr>
        <a:xfrm rot="5400000">
          <a:off x="4190663" y="4298265"/>
          <a:ext cx="187625" cy="2750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dirty="0"/>
        </a:p>
      </dsp:txBody>
      <dsp:txXfrm rot="-5400000">
        <a:off x="4201948" y="4342000"/>
        <a:ext cx="165056" cy="131338"/>
      </dsp:txXfrm>
    </dsp:sp>
    <dsp:sp modelId="{A775BAC8-AE7D-4FAF-A0EF-6422C49CDE89}">
      <dsp:nvSpPr>
        <dsp:cNvPr id="0" name=""/>
        <dsp:cNvSpPr/>
      </dsp:nvSpPr>
      <dsp:spPr>
        <a:xfrm>
          <a:off x="1530169" y="4588642"/>
          <a:ext cx="5508613" cy="61132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t>Find the face class with minimum Euclidian distance which shows similarity to test image</a:t>
          </a:r>
          <a:endParaRPr lang="en-US" sz="1500" b="1" kern="1200" dirty="0"/>
        </a:p>
      </dsp:txBody>
      <dsp:txXfrm>
        <a:off x="1548074" y="4606547"/>
        <a:ext cx="5472803" cy="575510"/>
      </dsp:txXfrm>
    </dsp:sp>
    <dsp:sp modelId="{271FF0CB-0324-433E-937A-2E7DB250CC02}">
      <dsp:nvSpPr>
        <dsp:cNvPr id="0" name=""/>
        <dsp:cNvSpPr/>
      </dsp:nvSpPr>
      <dsp:spPr>
        <a:xfrm rot="5400000">
          <a:off x="4169853" y="5215246"/>
          <a:ext cx="229245" cy="2750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dirty="0"/>
        </a:p>
      </dsp:txBody>
      <dsp:txXfrm rot="-5400000">
        <a:off x="4201948" y="5238171"/>
        <a:ext cx="165056" cy="160472"/>
      </dsp:txXfrm>
    </dsp:sp>
    <dsp:sp modelId="{281AF760-543B-4F49-8E0F-15C1276E0659}">
      <dsp:nvSpPr>
        <dsp:cNvPr id="0" name=""/>
        <dsp:cNvSpPr/>
      </dsp:nvSpPr>
      <dsp:spPr>
        <a:xfrm>
          <a:off x="3061834" y="5505623"/>
          <a:ext cx="2445283" cy="611320"/>
        </a:xfrm>
        <a:prstGeom prst="flowChartTerminator">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END</a:t>
          </a:r>
          <a:endParaRPr lang="en-US" sz="1200" b="1" kern="1200" dirty="0"/>
        </a:p>
      </dsp:txBody>
      <dsp:txXfrm>
        <a:off x="3177079" y="5595142"/>
        <a:ext cx="2214793" cy="432282"/>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AA6828-1288-4D50-A1A3-DBF29EA4C56A}" type="datetimeFigureOut">
              <a:rPr lang="en-IN" smtClean="0"/>
              <a:t>16-02-2017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40E445-C06A-4691-90BC-F27F0CDF5BED}" type="slidenum">
              <a:rPr lang="en-IN" smtClean="0"/>
              <a:t>‹#›</a:t>
            </a:fld>
            <a:endParaRPr lang="en-IN"/>
          </a:p>
        </p:txBody>
      </p:sp>
    </p:spTree>
    <p:extLst>
      <p:ext uri="{BB962C8B-B14F-4D97-AF65-F5344CB8AC3E}">
        <p14:creationId xmlns:p14="http://schemas.microsoft.com/office/powerpoint/2010/main" val="2738043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hangingPunct="0">
              <a:tabLst>
                <a:tab pos="457200" algn="l"/>
                <a:tab pos="914400" algn="l"/>
                <a:tab pos="1371600" algn="l"/>
                <a:tab pos="1828800" algn="l"/>
                <a:tab pos="2286000" algn="l"/>
                <a:tab pos="2743200" algn="l"/>
              </a:tabLst>
              <a:defRPr>
                <a:solidFill>
                  <a:schemeClr val="bg1"/>
                </a:solidFill>
                <a:latin typeface="Arial" charset="0"/>
                <a:ea typeface="Droid Sans Fallback" charset="0"/>
                <a:cs typeface="Droid Sans Fallback" charset="0"/>
              </a:defRPr>
            </a:lvl1pPr>
            <a:lvl2pPr eaLnBrk="0" hangingPunct="0">
              <a:tabLst>
                <a:tab pos="457200" algn="l"/>
                <a:tab pos="914400" algn="l"/>
                <a:tab pos="1371600" algn="l"/>
                <a:tab pos="1828800" algn="l"/>
                <a:tab pos="2286000" algn="l"/>
                <a:tab pos="2743200" algn="l"/>
              </a:tabLst>
              <a:defRPr>
                <a:solidFill>
                  <a:schemeClr val="bg1"/>
                </a:solidFill>
                <a:latin typeface="Arial" charset="0"/>
                <a:ea typeface="Droid Sans Fallback" charset="0"/>
                <a:cs typeface="Droid Sans Fallback" charset="0"/>
              </a:defRPr>
            </a:lvl2pPr>
            <a:lvl3pPr eaLnBrk="0" hangingPunct="0">
              <a:tabLst>
                <a:tab pos="457200" algn="l"/>
                <a:tab pos="914400" algn="l"/>
                <a:tab pos="1371600" algn="l"/>
                <a:tab pos="1828800" algn="l"/>
                <a:tab pos="2286000" algn="l"/>
                <a:tab pos="2743200" algn="l"/>
              </a:tabLst>
              <a:defRPr>
                <a:solidFill>
                  <a:schemeClr val="bg1"/>
                </a:solidFill>
                <a:latin typeface="Arial" charset="0"/>
                <a:ea typeface="Droid Sans Fallback" charset="0"/>
                <a:cs typeface="Droid Sans Fallback" charset="0"/>
              </a:defRPr>
            </a:lvl3pPr>
            <a:lvl4pPr eaLnBrk="0" hangingPunct="0">
              <a:tabLst>
                <a:tab pos="457200" algn="l"/>
                <a:tab pos="914400" algn="l"/>
                <a:tab pos="1371600" algn="l"/>
                <a:tab pos="1828800" algn="l"/>
                <a:tab pos="2286000" algn="l"/>
                <a:tab pos="2743200" algn="l"/>
              </a:tabLst>
              <a:defRPr>
                <a:solidFill>
                  <a:schemeClr val="bg1"/>
                </a:solidFill>
                <a:latin typeface="Arial" charset="0"/>
                <a:ea typeface="Droid Sans Fallback" charset="0"/>
                <a:cs typeface="Droid Sans Fallback" charset="0"/>
              </a:defRPr>
            </a:lvl4pPr>
            <a:lvl5pPr eaLnBrk="0" hangingPunct="0">
              <a:tabLst>
                <a:tab pos="457200" algn="l"/>
                <a:tab pos="914400" algn="l"/>
                <a:tab pos="1371600" algn="l"/>
                <a:tab pos="1828800" algn="l"/>
                <a:tab pos="2286000" algn="l"/>
                <a:tab pos="2743200" algn="l"/>
              </a:tabLst>
              <a:defRPr>
                <a:solidFill>
                  <a:schemeClr val="bg1"/>
                </a:solidFill>
                <a:latin typeface="Arial"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Lst>
              <a:defRPr>
                <a:solidFill>
                  <a:schemeClr val="bg1"/>
                </a:solidFill>
                <a:latin typeface="Arial"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Lst>
              <a:defRPr>
                <a:solidFill>
                  <a:schemeClr val="bg1"/>
                </a:solidFill>
                <a:latin typeface="Arial"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Lst>
              <a:defRPr>
                <a:solidFill>
                  <a:schemeClr val="bg1"/>
                </a:solidFill>
                <a:latin typeface="Arial"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Lst>
              <a:defRPr>
                <a:solidFill>
                  <a:schemeClr val="bg1"/>
                </a:solidFill>
                <a:latin typeface="Arial" charset="0"/>
                <a:ea typeface="Droid Sans Fallback" charset="0"/>
                <a:cs typeface="Droid Sans Fallback" charset="0"/>
              </a:defRPr>
            </a:lvl9pPr>
          </a:lstStyle>
          <a:p>
            <a:pPr eaLnBrk="1" hangingPunct="1"/>
            <a:fld id="{3E81813A-C050-46D7-84D1-08BB42B31766}" type="slidenum">
              <a:rPr lang="en-US" altLang="en-US" smtClean="0">
                <a:solidFill>
                  <a:srgbClr val="000000"/>
                </a:solidFill>
                <a:latin typeface="Calibri" pitchFamily="32" charset="0"/>
              </a:rPr>
              <a:pPr eaLnBrk="1" hangingPunct="1"/>
              <a:t>1</a:t>
            </a:fld>
            <a:endParaRPr lang="en-US" altLang="en-US" dirty="0" smtClean="0">
              <a:solidFill>
                <a:srgbClr val="000000"/>
              </a:solidFill>
              <a:latin typeface="Calibri" pitchFamily="32" charset="0"/>
            </a:endParaRPr>
          </a:p>
        </p:txBody>
      </p:sp>
      <p:sp>
        <p:nvSpPr>
          <p:cNvPr id="2867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smtClean="0"/>
          </a:p>
        </p:txBody>
      </p:sp>
    </p:spTree>
    <p:extLst>
      <p:ext uri="{BB962C8B-B14F-4D97-AF65-F5344CB8AC3E}">
        <p14:creationId xmlns:p14="http://schemas.microsoft.com/office/powerpoint/2010/main" val="3706864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hangingPunct="0">
              <a:tabLst>
                <a:tab pos="457200" algn="l"/>
                <a:tab pos="914400" algn="l"/>
                <a:tab pos="1371600" algn="l"/>
                <a:tab pos="1828800" algn="l"/>
                <a:tab pos="2286000" algn="l"/>
                <a:tab pos="2743200" algn="l"/>
              </a:tabLst>
              <a:defRPr>
                <a:solidFill>
                  <a:schemeClr val="bg1"/>
                </a:solidFill>
                <a:latin typeface="Arial" charset="0"/>
                <a:ea typeface="Droid Sans Fallback" charset="0"/>
                <a:cs typeface="Droid Sans Fallback" charset="0"/>
              </a:defRPr>
            </a:lvl1pPr>
            <a:lvl2pPr eaLnBrk="0" hangingPunct="0">
              <a:tabLst>
                <a:tab pos="457200" algn="l"/>
                <a:tab pos="914400" algn="l"/>
                <a:tab pos="1371600" algn="l"/>
                <a:tab pos="1828800" algn="l"/>
                <a:tab pos="2286000" algn="l"/>
                <a:tab pos="2743200" algn="l"/>
              </a:tabLst>
              <a:defRPr>
                <a:solidFill>
                  <a:schemeClr val="bg1"/>
                </a:solidFill>
                <a:latin typeface="Arial" charset="0"/>
                <a:ea typeface="Droid Sans Fallback" charset="0"/>
                <a:cs typeface="Droid Sans Fallback" charset="0"/>
              </a:defRPr>
            </a:lvl2pPr>
            <a:lvl3pPr eaLnBrk="0" hangingPunct="0">
              <a:tabLst>
                <a:tab pos="457200" algn="l"/>
                <a:tab pos="914400" algn="l"/>
                <a:tab pos="1371600" algn="l"/>
                <a:tab pos="1828800" algn="l"/>
                <a:tab pos="2286000" algn="l"/>
                <a:tab pos="2743200" algn="l"/>
              </a:tabLst>
              <a:defRPr>
                <a:solidFill>
                  <a:schemeClr val="bg1"/>
                </a:solidFill>
                <a:latin typeface="Arial" charset="0"/>
                <a:ea typeface="Droid Sans Fallback" charset="0"/>
                <a:cs typeface="Droid Sans Fallback" charset="0"/>
              </a:defRPr>
            </a:lvl3pPr>
            <a:lvl4pPr eaLnBrk="0" hangingPunct="0">
              <a:tabLst>
                <a:tab pos="457200" algn="l"/>
                <a:tab pos="914400" algn="l"/>
                <a:tab pos="1371600" algn="l"/>
                <a:tab pos="1828800" algn="l"/>
                <a:tab pos="2286000" algn="l"/>
                <a:tab pos="2743200" algn="l"/>
              </a:tabLst>
              <a:defRPr>
                <a:solidFill>
                  <a:schemeClr val="bg1"/>
                </a:solidFill>
                <a:latin typeface="Arial" charset="0"/>
                <a:ea typeface="Droid Sans Fallback" charset="0"/>
                <a:cs typeface="Droid Sans Fallback" charset="0"/>
              </a:defRPr>
            </a:lvl4pPr>
            <a:lvl5pPr eaLnBrk="0" hangingPunct="0">
              <a:tabLst>
                <a:tab pos="457200" algn="l"/>
                <a:tab pos="914400" algn="l"/>
                <a:tab pos="1371600" algn="l"/>
                <a:tab pos="1828800" algn="l"/>
                <a:tab pos="2286000" algn="l"/>
                <a:tab pos="2743200" algn="l"/>
              </a:tabLst>
              <a:defRPr>
                <a:solidFill>
                  <a:schemeClr val="bg1"/>
                </a:solidFill>
                <a:latin typeface="Arial"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Lst>
              <a:defRPr>
                <a:solidFill>
                  <a:schemeClr val="bg1"/>
                </a:solidFill>
                <a:latin typeface="Arial"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Lst>
              <a:defRPr>
                <a:solidFill>
                  <a:schemeClr val="bg1"/>
                </a:solidFill>
                <a:latin typeface="Arial"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Lst>
              <a:defRPr>
                <a:solidFill>
                  <a:schemeClr val="bg1"/>
                </a:solidFill>
                <a:latin typeface="Arial"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Lst>
              <a:defRPr>
                <a:solidFill>
                  <a:schemeClr val="bg1"/>
                </a:solidFill>
                <a:latin typeface="Arial" charset="0"/>
                <a:ea typeface="Droid Sans Fallback" charset="0"/>
                <a:cs typeface="Droid Sans Fallback" charset="0"/>
              </a:defRPr>
            </a:lvl9pPr>
          </a:lstStyle>
          <a:p>
            <a:pPr eaLnBrk="1" hangingPunct="1"/>
            <a:fld id="{C58DF697-D035-4D2E-804E-D168B0B30765}" type="slidenum">
              <a:rPr lang="en-US" altLang="en-US" smtClean="0">
                <a:solidFill>
                  <a:srgbClr val="000000"/>
                </a:solidFill>
                <a:latin typeface="Calibri" pitchFamily="32" charset="0"/>
              </a:rPr>
              <a:pPr eaLnBrk="1" hangingPunct="1"/>
              <a:t>2</a:t>
            </a:fld>
            <a:endParaRPr lang="en-US" altLang="en-US" dirty="0" smtClean="0">
              <a:solidFill>
                <a:srgbClr val="000000"/>
              </a:solidFill>
              <a:latin typeface="Calibri" pitchFamily="32" charset="0"/>
            </a:endParaRPr>
          </a:p>
        </p:txBody>
      </p:sp>
      <p:sp>
        <p:nvSpPr>
          <p:cNvPr id="2969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70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smtClean="0"/>
          </a:p>
        </p:txBody>
      </p:sp>
    </p:spTree>
    <p:extLst>
      <p:ext uri="{BB962C8B-B14F-4D97-AF65-F5344CB8AC3E}">
        <p14:creationId xmlns:p14="http://schemas.microsoft.com/office/powerpoint/2010/main" val="490725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40E445-C06A-4691-90BC-F27F0CDF5BED}" type="slidenum">
              <a:rPr lang="en-IN" smtClean="0"/>
              <a:t>4</a:t>
            </a:fld>
            <a:endParaRPr lang="en-IN" dirty="0"/>
          </a:p>
        </p:txBody>
      </p:sp>
    </p:spTree>
    <p:extLst>
      <p:ext uri="{BB962C8B-B14F-4D97-AF65-F5344CB8AC3E}">
        <p14:creationId xmlns:p14="http://schemas.microsoft.com/office/powerpoint/2010/main" val="1147476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40E445-C06A-4691-90BC-F27F0CDF5BED}" type="slidenum">
              <a:rPr lang="en-IN" smtClean="0"/>
              <a:t>6</a:t>
            </a:fld>
            <a:endParaRPr lang="en-IN" dirty="0"/>
          </a:p>
        </p:txBody>
      </p:sp>
    </p:spTree>
    <p:extLst>
      <p:ext uri="{BB962C8B-B14F-4D97-AF65-F5344CB8AC3E}">
        <p14:creationId xmlns:p14="http://schemas.microsoft.com/office/powerpoint/2010/main" val="3571923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7FE675D-261B-4098-BAB4-1FB9CF54B4F0}" type="datetimeFigureOut">
              <a:rPr lang="en-IN" smtClean="0"/>
              <a:t>16-02-2017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ECD3DA-2E16-4E10-A03B-C348F1028178}" type="slidenum">
              <a:rPr lang="en-IN" smtClean="0"/>
              <a:t>‹#›</a:t>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345975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FE675D-261B-4098-BAB4-1FB9CF54B4F0}" type="datetimeFigureOut">
              <a:rPr lang="en-IN" smtClean="0"/>
              <a:t>16-02-2017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ECD3DA-2E16-4E10-A03B-C348F1028178}" type="slidenum">
              <a:rPr lang="en-IN" smtClean="0"/>
              <a:t>‹#›</a:t>
            </a:fld>
            <a:endParaRPr lang="en-IN"/>
          </a:p>
        </p:txBody>
      </p:sp>
    </p:spTree>
    <p:extLst>
      <p:ext uri="{BB962C8B-B14F-4D97-AF65-F5344CB8AC3E}">
        <p14:creationId xmlns:p14="http://schemas.microsoft.com/office/powerpoint/2010/main" val="22871301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FE675D-261B-4098-BAB4-1FB9CF54B4F0}" type="datetimeFigureOut">
              <a:rPr lang="en-IN" smtClean="0"/>
              <a:t>16-02-2017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ECD3DA-2E16-4E10-A03B-C348F1028178}" type="slidenum">
              <a:rPr lang="en-IN" smtClean="0"/>
              <a:t>‹#›</a:t>
            </a:fld>
            <a:endParaRPr lang="en-IN"/>
          </a:p>
        </p:txBody>
      </p:sp>
    </p:spTree>
    <p:extLst>
      <p:ext uri="{BB962C8B-B14F-4D97-AF65-F5344CB8AC3E}">
        <p14:creationId xmlns:p14="http://schemas.microsoft.com/office/powerpoint/2010/main" val="3055214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FE675D-261B-4098-BAB4-1FB9CF54B4F0}" type="datetimeFigureOut">
              <a:rPr lang="en-IN" smtClean="0"/>
              <a:t>16-02-2017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ECD3DA-2E16-4E10-A03B-C348F1028178}" type="slidenum">
              <a:rPr lang="en-IN" smtClean="0"/>
              <a:t>‹#›</a:t>
            </a:fld>
            <a:endParaRPr lang="en-IN"/>
          </a:p>
        </p:txBody>
      </p:sp>
    </p:spTree>
    <p:extLst>
      <p:ext uri="{BB962C8B-B14F-4D97-AF65-F5344CB8AC3E}">
        <p14:creationId xmlns:p14="http://schemas.microsoft.com/office/powerpoint/2010/main" val="121711027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FE675D-261B-4098-BAB4-1FB9CF54B4F0}" type="datetimeFigureOut">
              <a:rPr lang="en-IN" smtClean="0"/>
              <a:t>16-02-2017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ECD3DA-2E16-4E10-A03B-C348F1028178}" type="slidenum">
              <a:rPr lang="en-IN" smtClean="0"/>
              <a:t>‹#›</a:t>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098782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FE675D-261B-4098-BAB4-1FB9CF54B4F0}" type="datetimeFigureOut">
              <a:rPr lang="en-IN" smtClean="0"/>
              <a:t>16-02-2017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ECD3DA-2E16-4E10-A03B-C348F1028178}" type="slidenum">
              <a:rPr lang="en-IN" smtClean="0"/>
              <a:t>‹#›</a:t>
            </a:fld>
            <a:endParaRPr lang="en-IN"/>
          </a:p>
        </p:txBody>
      </p:sp>
    </p:spTree>
    <p:extLst>
      <p:ext uri="{BB962C8B-B14F-4D97-AF65-F5344CB8AC3E}">
        <p14:creationId xmlns:p14="http://schemas.microsoft.com/office/powerpoint/2010/main" val="5014451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FE675D-261B-4098-BAB4-1FB9CF54B4F0}" type="datetimeFigureOut">
              <a:rPr lang="en-IN" smtClean="0"/>
              <a:t>16-02-2017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ECD3DA-2E16-4E10-A03B-C348F1028178}" type="slidenum">
              <a:rPr lang="en-IN" smtClean="0"/>
              <a:t>‹#›</a:t>
            </a:fld>
            <a:endParaRPr lang="en-IN"/>
          </a:p>
        </p:txBody>
      </p:sp>
    </p:spTree>
    <p:extLst>
      <p:ext uri="{BB962C8B-B14F-4D97-AF65-F5344CB8AC3E}">
        <p14:creationId xmlns:p14="http://schemas.microsoft.com/office/powerpoint/2010/main" val="6341434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7FE675D-261B-4098-BAB4-1FB9CF54B4F0}" type="datetimeFigureOut">
              <a:rPr lang="en-IN" smtClean="0"/>
              <a:t>16-02-2017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ECD3DA-2E16-4E10-A03B-C348F1028178}" type="slidenum">
              <a:rPr lang="en-IN" smtClean="0"/>
              <a:t>‹#›</a:t>
            </a:fld>
            <a:endParaRPr lang="en-IN"/>
          </a:p>
        </p:txBody>
      </p:sp>
    </p:spTree>
    <p:extLst>
      <p:ext uri="{BB962C8B-B14F-4D97-AF65-F5344CB8AC3E}">
        <p14:creationId xmlns:p14="http://schemas.microsoft.com/office/powerpoint/2010/main" val="69830074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lvl1pPr>
              <a:defRPr sz="900"/>
            </a:lvl1pPr>
          </a:lstStyle>
          <a:p>
            <a:r>
              <a:rPr lang="en-US" altLang="en-US" b="1" dirty="0" smtClean="0"/>
              <a:t>16/02/2017</a:t>
            </a:r>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9ECD3DA-2E16-4E10-A03B-C348F1028178}" type="slidenum">
              <a:rPr lang="en-IN" smtClean="0"/>
              <a:t>‹#›</a:t>
            </a:fld>
            <a:endParaRPr lang="en-IN"/>
          </a:p>
        </p:txBody>
      </p:sp>
    </p:spTree>
    <p:extLst>
      <p:ext uri="{BB962C8B-B14F-4D97-AF65-F5344CB8AC3E}">
        <p14:creationId xmlns:p14="http://schemas.microsoft.com/office/powerpoint/2010/main" val="150637318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37FE675D-261B-4098-BAB4-1FB9CF54B4F0}" type="datetimeFigureOut">
              <a:rPr lang="en-IN" smtClean="0"/>
              <a:t>16-02-2017</a:t>
            </a:fld>
            <a:endParaRPr lang="en-I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9ECD3DA-2E16-4E10-A03B-C348F1028178}" type="slidenum">
              <a:rPr lang="en-IN" smtClean="0"/>
              <a:t>‹#›</a:t>
            </a:fld>
            <a:endParaRPr lang="en-IN"/>
          </a:p>
        </p:txBody>
      </p:sp>
    </p:spTree>
    <p:extLst>
      <p:ext uri="{BB962C8B-B14F-4D97-AF65-F5344CB8AC3E}">
        <p14:creationId xmlns:p14="http://schemas.microsoft.com/office/powerpoint/2010/main" val="114870733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FE675D-261B-4098-BAB4-1FB9CF54B4F0}" type="datetimeFigureOut">
              <a:rPr lang="en-IN" smtClean="0"/>
              <a:t>16-02-2017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ECD3DA-2E16-4E10-A03B-C348F1028178}" type="slidenum">
              <a:rPr lang="en-IN" smtClean="0"/>
              <a:t>‹#›</a:t>
            </a:fld>
            <a:endParaRPr lang="en-IN"/>
          </a:p>
        </p:txBody>
      </p:sp>
    </p:spTree>
    <p:extLst>
      <p:ext uri="{BB962C8B-B14F-4D97-AF65-F5344CB8AC3E}">
        <p14:creationId xmlns:p14="http://schemas.microsoft.com/office/powerpoint/2010/main" val="35266370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37FE675D-261B-4098-BAB4-1FB9CF54B4F0}" type="datetimeFigureOut">
              <a:rPr lang="en-IN" smtClean="0"/>
              <a:t>16-02-2017</a:t>
            </a:fld>
            <a:endParaRPr lang="en-I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9ECD3DA-2E16-4E10-A03B-C348F1028178}" type="slidenum">
              <a:rPr lang="en-IN" smtClean="0"/>
              <a:t>‹#›</a:t>
            </a:fld>
            <a:endParaRPr lang="en-IN"/>
          </a:p>
        </p:txBody>
      </p:sp>
    </p:spTree>
    <p:extLst>
      <p:ext uri="{BB962C8B-B14F-4D97-AF65-F5344CB8AC3E}">
        <p14:creationId xmlns:p14="http://schemas.microsoft.com/office/powerpoint/2010/main" val="394942260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iming>
    <p:tnLst>
      <p:par>
        <p:cTn id="1" dur="indefinite" restart="never" nodeType="tmRoot"/>
      </p:par>
    </p:tnLst>
  </p:timing>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pPr>
              <a:defRPr/>
            </a:pPr>
            <a:r>
              <a:rPr lang="en-US" altLang="en-US" sz="2000" b="1" dirty="0"/>
              <a:t>16/02/2017</a:t>
            </a:r>
          </a:p>
        </p:txBody>
      </p:sp>
      <p:sp>
        <p:nvSpPr>
          <p:cNvPr id="5" name="Slide Number Placeholder 3"/>
          <p:cNvSpPr>
            <a:spLocks noGrp="1"/>
          </p:cNvSpPr>
          <p:nvPr>
            <p:ph type="sldNum" sz="quarter" idx="12"/>
          </p:nvPr>
        </p:nvSpPr>
        <p:spPr/>
        <p:txBody>
          <a:bodyPr/>
          <a:lstStyle/>
          <a:p>
            <a:pPr>
              <a:defRPr/>
            </a:pPr>
            <a:fld id="{2586C80B-C42C-4624-BD32-AD2BF38CDD16}" type="slidenum">
              <a:rPr lang="en-US" altLang="en-US"/>
              <a:pPr>
                <a:defRPr/>
              </a:pPr>
              <a:t>1</a:t>
            </a:fld>
            <a:endParaRPr lang="en-US" altLang="en-US" dirty="0"/>
          </a:p>
        </p:txBody>
      </p:sp>
      <p:sp>
        <p:nvSpPr>
          <p:cNvPr id="8196" name="Text Box 1"/>
          <p:cNvSpPr txBox="1">
            <a:spLocks noChangeArrowheads="1"/>
          </p:cNvSpPr>
          <p:nvPr/>
        </p:nvSpPr>
        <p:spPr bwMode="auto">
          <a:xfrm>
            <a:off x="685800" y="770949"/>
            <a:ext cx="77724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roid Sans Fallback"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roid Sans Fallback"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roid Sans Fallback"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roid Sans Fallback"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roid Sans Fallback" charset="0"/>
                <a:cs typeface="Droid Sans Fallback" charset="0"/>
              </a:defRPr>
            </a:lvl9pPr>
          </a:lstStyle>
          <a:p>
            <a:pPr algn="ctr" eaLnBrk="1" hangingPunct="1"/>
            <a:r>
              <a:rPr lang="en-US" altLang="en-US" sz="3600" u="sng" dirty="0" smtClean="0">
                <a:solidFill>
                  <a:schemeClr val="tx1"/>
                </a:solidFill>
                <a:latin typeface="Calibri" pitchFamily="32" charset="0"/>
              </a:rPr>
              <a:t>IMAGE BASED ATTENDANCE               MONITORING SYSTEM</a:t>
            </a:r>
            <a:endParaRPr lang="en-US" altLang="en-US" sz="4400" u="sng" dirty="0">
              <a:solidFill>
                <a:srgbClr val="FFFFFF"/>
              </a:solidFill>
              <a:latin typeface="Calibri" pitchFamily="32" charset="0"/>
            </a:endParaRPr>
          </a:p>
        </p:txBody>
      </p:sp>
      <p:sp>
        <p:nvSpPr>
          <p:cNvPr id="8197" name="Text Box 2"/>
          <p:cNvSpPr txBox="1">
            <a:spLocks noChangeArrowheads="1"/>
          </p:cNvSpPr>
          <p:nvPr/>
        </p:nvSpPr>
        <p:spPr bwMode="auto">
          <a:xfrm>
            <a:off x="457200" y="2590800"/>
            <a:ext cx="8229600" cy="3595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roid Sans Fallback"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roid Sans Fallback"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roid Sans Fallback"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roid Sans Fallback"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roid Sans Fallback" charset="0"/>
                <a:cs typeface="Droid Sans Fallback" charset="0"/>
              </a:defRPr>
            </a:lvl9pPr>
          </a:lstStyle>
          <a:p>
            <a:pPr eaLnBrk="1" hangingPunct="1">
              <a:spcBef>
                <a:spcPts val="800"/>
              </a:spcBef>
            </a:pPr>
            <a:r>
              <a:rPr lang="en-US" altLang="en-US" sz="2800" dirty="0">
                <a:solidFill>
                  <a:srgbClr val="000000"/>
                </a:solidFill>
                <a:latin typeface="Calibri" pitchFamily="32" charset="0"/>
              </a:rPr>
              <a:t>Group Number:23</a:t>
            </a:r>
          </a:p>
          <a:p>
            <a:pPr eaLnBrk="1" hangingPunct="1">
              <a:spcBef>
                <a:spcPts val="800"/>
              </a:spcBef>
            </a:pPr>
            <a:endParaRPr lang="en-US" altLang="en-US" sz="2800" dirty="0">
              <a:solidFill>
                <a:srgbClr val="000000"/>
              </a:solidFill>
              <a:latin typeface="Calibri" pitchFamily="32" charset="0"/>
            </a:endParaRPr>
          </a:p>
          <a:p>
            <a:pPr eaLnBrk="1" hangingPunct="1">
              <a:spcBef>
                <a:spcPts val="800"/>
              </a:spcBef>
            </a:pPr>
            <a:r>
              <a:rPr lang="en-US" altLang="en-US" sz="2800" dirty="0">
                <a:solidFill>
                  <a:srgbClr val="000000"/>
                </a:solidFill>
                <a:latin typeface="Calibri" pitchFamily="32" charset="0"/>
              </a:rPr>
              <a:t>1.Bhagyashree                            1PE13EC024</a:t>
            </a:r>
          </a:p>
          <a:p>
            <a:pPr eaLnBrk="1" hangingPunct="1">
              <a:spcBef>
                <a:spcPts val="800"/>
              </a:spcBef>
            </a:pPr>
            <a:r>
              <a:rPr lang="en-US" altLang="en-US" sz="2800" dirty="0">
                <a:solidFill>
                  <a:srgbClr val="000000"/>
                </a:solidFill>
                <a:latin typeface="Calibri" pitchFamily="32" charset="0"/>
              </a:rPr>
              <a:t>2.Chethan Kumar TJ                   1PE13EC031</a:t>
            </a:r>
          </a:p>
          <a:p>
            <a:pPr eaLnBrk="1" hangingPunct="1">
              <a:spcBef>
                <a:spcPts val="800"/>
              </a:spcBef>
            </a:pPr>
            <a:r>
              <a:rPr lang="en-US" altLang="en-US" sz="2800" dirty="0">
                <a:solidFill>
                  <a:srgbClr val="000000"/>
                </a:solidFill>
                <a:latin typeface="Calibri" pitchFamily="32" charset="0"/>
              </a:rPr>
              <a:t>3.Dhanush M Kuber                   1PE12EC041</a:t>
            </a:r>
          </a:p>
          <a:p>
            <a:pPr eaLnBrk="1" hangingPunct="1">
              <a:spcBef>
                <a:spcPts val="800"/>
              </a:spcBef>
            </a:pPr>
            <a:r>
              <a:rPr lang="en-US" altLang="en-US" sz="2800" dirty="0">
                <a:solidFill>
                  <a:srgbClr val="000000"/>
                </a:solidFill>
                <a:latin typeface="Calibri" pitchFamily="32" charset="0"/>
              </a:rPr>
              <a:t>4.Mridula C                                  1PE13EC076</a:t>
            </a:r>
          </a:p>
          <a:p>
            <a:pPr algn="ctr" eaLnBrk="1" hangingPunct="1">
              <a:spcBef>
                <a:spcPts val="800"/>
              </a:spcBef>
            </a:pPr>
            <a:r>
              <a:rPr lang="en-US" altLang="en-US" sz="2800" dirty="0">
                <a:solidFill>
                  <a:srgbClr val="000000"/>
                </a:solidFill>
                <a:latin typeface="Calibri" pitchFamily="32" charset="0"/>
              </a:rPr>
              <a:t>Guide: Dr. Subhash K</a:t>
            </a:r>
            <a:r>
              <a:rPr lang="en-US" altLang="en-US" sz="2800" dirty="0" smtClean="0">
                <a:solidFill>
                  <a:srgbClr val="000000"/>
                </a:solidFill>
                <a:latin typeface="Calibri" pitchFamily="32" charset="0"/>
              </a:rPr>
              <a:t>ulkarni</a:t>
            </a:r>
            <a:endParaRPr lang="en-US" altLang="en-US" sz="2800" dirty="0">
              <a:solidFill>
                <a:srgbClr val="000000"/>
              </a:solidFill>
              <a:latin typeface="Calibri" pitchFamily="32" charset="0"/>
            </a:endParaRPr>
          </a:p>
        </p:txBody>
      </p:sp>
    </p:spTree>
    <p:extLst>
      <p:ext uri="{BB962C8B-B14F-4D97-AF65-F5344CB8AC3E}">
        <p14:creationId xmlns:p14="http://schemas.microsoft.com/office/powerpoint/2010/main" val="404624965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79513" y="116632"/>
                <a:ext cx="8187248" cy="5752462"/>
              </a:xfrm>
            </p:spPr>
            <p:txBody>
              <a:bodyPr>
                <a:normAutofit fontScale="77500" lnSpcReduction="20000"/>
              </a:bodyPr>
              <a:lstStyle/>
              <a:p>
                <a:endParaRPr lang="en-US" sz="2600" b="1" dirty="0" smtClean="0"/>
              </a:p>
              <a:p>
                <a:r>
                  <a:rPr lang="en-US" sz="2600" b="1" dirty="0" smtClean="0"/>
                  <a:t>Step </a:t>
                </a:r>
                <a:r>
                  <a:rPr lang="en-US" sz="2600" b="1" dirty="0" smtClean="0"/>
                  <a:t>6.1: Dimensionality reduction</a:t>
                </a:r>
              </a:p>
              <a:p>
                <a:r>
                  <a:rPr lang="en-US" sz="2600" dirty="0" smtClean="0"/>
                  <a:t>Consider the matrix </a:t>
                </a:r>
              </a:p>
              <a:p>
                <a:r>
                  <a:rPr lang="en-US" sz="2600" dirty="0"/>
                  <a:t> </a:t>
                </a:r>
                <a:r>
                  <a:rPr lang="en-US" sz="2600" dirty="0" smtClean="0"/>
                  <a:t>                                                </a:t>
                </a:r>
                <a14:m>
                  <m:oMath xmlns:m="http://schemas.openxmlformats.org/officeDocument/2006/math">
                    <m:r>
                      <m:rPr>
                        <m:sty m:val="p"/>
                      </m:rPr>
                      <a:rPr lang="en-US" sz="2600" b="0" i="0" dirty="0" smtClean="0">
                        <a:latin typeface="Cambria Math" panose="02040503050406030204" pitchFamily="18" charset="0"/>
                      </a:rPr>
                      <m:t>L</m:t>
                    </m:r>
                    <m:r>
                      <a:rPr lang="en-US" sz="2600" b="0" i="1" dirty="0" smtClean="0">
                        <a:latin typeface="Cambria Math" panose="02040503050406030204" pitchFamily="18" charset="0"/>
                      </a:rPr>
                      <m:t>=</m:t>
                    </m:r>
                    <m:sSup>
                      <m:sSupPr>
                        <m:ctrlPr>
                          <a:rPr lang="en-IN" sz="2600" i="1" dirty="0">
                            <a:latin typeface="Cambria Math" panose="02040503050406030204" pitchFamily="18" charset="0"/>
                          </a:rPr>
                        </m:ctrlPr>
                      </m:sSupPr>
                      <m:e>
                        <m:r>
                          <a:rPr lang="en-US" sz="2600" i="1" dirty="0">
                            <a:latin typeface="Cambria Math" panose="02040503050406030204" pitchFamily="18" charset="0"/>
                          </a:rPr>
                          <m:t>𝐴</m:t>
                        </m:r>
                      </m:e>
                      <m:sup>
                        <m:r>
                          <a:rPr lang="en-US" sz="2600" i="1" dirty="0">
                            <a:latin typeface="Cambria Math" panose="02040503050406030204" pitchFamily="18" charset="0"/>
                          </a:rPr>
                          <m:t>𝑡</m:t>
                        </m:r>
                      </m:sup>
                    </m:sSup>
                    <m:r>
                      <a:rPr lang="en-US" sz="2600" b="0" i="1" dirty="0" smtClean="0">
                        <a:latin typeface="Cambria Math" panose="02040503050406030204" pitchFamily="18" charset="0"/>
                      </a:rPr>
                      <m:t>𝐴</m:t>
                    </m:r>
                  </m:oMath>
                </a14:m>
                <a:endParaRPr lang="en-US" sz="2600" dirty="0" smtClean="0"/>
              </a:p>
              <a:p>
                <a:r>
                  <a:rPr lang="en-US" sz="2600" b="1" dirty="0"/>
                  <a:t>Step </a:t>
                </a:r>
                <a:r>
                  <a:rPr lang="en-US" sz="2600" b="1" dirty="0" smtClean="0"/>
                  <a:t>6.2: </a:t>
                </a:r>
                <a:r>
                  <a:rPr lang="en-US" sz="2600" dirty="0"/>
                  <a:t>C</a:t>
                </a:r>
                <a:r>
                  <a:rPr lang="en-US" sz="2600" dirty="0" smtClean="0"/>
                  <a:t>ompute </a:t>
                </a:r>
                <a:r>
                  <a:rPr lang="en-US" sz="2600" dirty="0"/>
                  <a:t>eigenvectors </a:t>
                </a:r>
                <a:endParaRPr lang="en-US" sz="2600" dirty="0" smtClean="0"/>
              </a:p>
              <a:p>
                <a:r>
                  <a:rPr lang="en-US" sz="2600" dirty="0"/>
                  <a:t> </a:t>
                </a:r>
                <a:r>
                  <a:rPr lang="en-US" sz="2600" dirty="0" smtClean="0"/>
                  <a:t>                                               </a:t>
                </a:r>
                <a14:m>
                  <m:oMath xmlns:m="http://schemas.openxmlformats.org/officeDocument/2006/math">
                    <m:sSub>
                      <m:sSubPr>
                        <m:ctrlPr>
                          <a:rPr lang="pt-BR" sz="2600" i="1" smtClean="0">
                            <a:latin typeface="Cambria Math" panose="02040503050406030204" pitchFamily="18" charset="0"/>
                          </a:rPr>
                        </m:ctrlPr>
                      </m:sSubPr>
                      <m:e>
                        <m:r>
                          <a:rPr lang="en-US" sz="2600" b="0" i="1" smtClean="0">
                            <a:latin typeface="Cambria Math" panose="02040503050406030204" pitchFamily="18" charset="0"/>
                          </a:rPr>
                          <m:t>𝑣</m:t>
                        </m:r>
                      </m:e>
                      <m:sub>
                        <m:r>
                          <a:rPr lang="en-US" sz="2600" i="1">
                            <a:latin typeface="Cambria Math" panose="02040503050406030204" pitchFamily="18" charset="0"/>
                          </a:rPr>
                          <m:t>𝑖</m:t>
                        </m:r>
                      </m:sub>
                    </m:sSub>
                  </m:oMath>
                </a14:m>
                <a:r>
                  <a:rPr lang="en-US" sz="2600" dirty="0" smtClean="0"/>
                  <a:t> of </a:t>
                </a:r>
                <a14:m>
                  <m:oMath xmlns:m="http://schemas.openxmlformats.org/officeDocument/2006/math">
                    <m:r>
                      <m:rPr>
                        <m:sty m:val="p"/>
                      </m:rPr>
                      <a:rPr lang="en-US" sz="2600" dirty="0">
                        <a:latin typeface="Cambria Math" panose="02040503050406030204" pitchFamily="18" charset="0"/>
                      </a:rPr>
                      <m:t>L</m:t>
                    </m:r>
                    <m:r>
                      <a:rPr lang="en-US" sz="2600" i="1" dirty="0">
                        <a:latin typeface="Cambria Math" panose="02040503050406030204" pitchFamily="18" charset="0"/>
                      </a:rPr>
                      <m:t>=</m:t>
                    </m:r>
                    <m:sSup>
                      <m:sSupPr>
                        <m:ctrlPr>
                          <a:rPr lang="en-IN" sz="2600" i="1" dirty="0">
                            <a:latin typeface="Cambria Math" panose="02040503050406030204" pitchFamily="18" charset="0"/>
                          </a:rPr>
                        </m:ctrlPr>
                      </m:sSupPr>
                      <m:e>
                        <m:r>
                          <a:rPr lang="en-US" sz="2600" i="1" dirty="0">
                            <a:latin typeface="Cambria Math" panose="02040503050406030204" pitchFamily="18" charset="0"/>
                          </a:rPr>
                          <m:t>𝐴</m:t>
                        </m:r>
                      </m:e>
                      <m:sup>
                        <m:r>
                          <a:rPr lang="en-US" sz="2600" i="1" dirty="0">
                            <a:latin typeface="Cambria Math" panose="02040503050406030204" pitchFamily="18" charset="0"/>
                          </a:rPr>
                          <m:t>𝑡</m:t>
                        </m:r>
                      </m:sup>
                    </m:sSup>
                    <m:r>
                      <a:rPr lang="en-US" sz="2600" i="1" dirty="0">
                        <a:latin typeface="Cambria Math" panose="02040503050406030204" pitchFamily="18" charset="0"/>
                      </a:rPr>
                      <m:t>𝐴</m:t>
                    </m:r>
                  </m:oMath>
                </a14:m>
                <a:endParaRPr lang="en-US" sz="2600" dirty="0" smtClean="0"/>
              </a:p>
              <a:p>
                <a:endParaRPr lang="en-US" sz="2600" dirty="0" smtClean="0"/>
              </a:p>
              <a:p>
                <a:r>
                  <a:rPr lang="en-US" sz="2600" dirty="0" smtClean="0"/>
                  <a:t> </a:t>
                </a:r>
                <a:r>
                  <a:rPr lang="en-US" sz="2600" b="1" dirty="0"/>
                  <a:t>Step </a:t>
                </a:r>
                <a:r>
                  <a:rPr lang="en-US" sz="2600" b="1" dirty="0" smtClean="0"/>
                  <a:t>7: </a:t>
                </a:r>
                <a:r>
                  <a:rPr lang="en-US" sz="2600" dirty="0"/>
                  <a:t>keep only K eigenvectors (corresponding to the K largest eigenvalues) </a:t>
                </a:r>
                <a:r>
                  <a:rPr lang="en-US" sz="2600" dirty="0" err="1"/>
                  <a:t>Eigenfaces</a:t>
                </a:r>
                <a:r>
                  <a:rPr lang="en-US" sz="2600" dirty="0"/>
                  <a:t> with low eigenvalues can be </a:t>
                </a:r>
                <a:r>
                  <a:rPr lang="en-US" sz="2600" dirty="0" smtClean="0"/>
                  <a:t>omitted.</a:t>
                </a:r>
              </a:p>
              <a:p>
                <a:endParaRPr lang="en-US" sz="8000" dirty="0" smtClean="0"/>
              </a:p>
              <a:p>
                <a:pPr lvl="8"/>
                <a:endParaRPr lang="en-US" sz="8000" dirty="0" smtClean="0"/>
              </a:p>
              <a:p>
                <a:endParaRPr lang="en-US" dirty="0" smtClean="0"/>
              </a:p>
              <a:p>
                <a:r>
                  <a:rPr lang="en-US" dirty="0" smtClean="0"/>
                  <a:t/>
                </a:r>
                <a:br>
                  <a:rPr lang="en-US" dirty="0" smtClean="0"/>
                </a:br>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79513" y="116632"/>
                <a:ext cx="8187248" cy="5752462"/>
              </a:xfrm>
              <a:blipFill rotWithShape="0">
                <a:blip r:embed="rId2"/>
                <a:stretch>
                  <a:fillRect l="-744" r="-967"/>
                </a:stretch>
              </a:blipFill>
            </p:spPr>
            <p:txBody>
              <a:bodyPr/>
              <a:lstStyle/>
              <a:p>
                <a:r>
                  <a:rPr lang="en-US">
                    <a:noFill/>
                  </a:rPr>
                  <a:t> </a:t>
                </a:r>
              </a:p>
            </p:txBody>
          </p:sp>
        </mc:Fallback>
      </mc:AlternateContent>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3696250"/>
            <a:ext cx="4572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4729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694124"/>
          </a:xfrm>
        </p:spPr>
        <p:txBody>
          <a:bodyPr>
            <a:noAutofit/>
          </a:bodyPr>
          <a:lstStyle/>
          <a:p>
            <a:r>
              <a:rPr lang="en-US" sz="2000" dirty="0"/>
              <a:t/>
            </a:r>
            <a:br>
              <a:rPr lang="en-US" sz="2000" dirty="0"/>
            </a:br>
            <a:r>
              <a:rPr lang="en-US" sz="2000" b="1" dirty="0"/>
              <a:t>PROJECTION OF TRAINING SAMPLES INTO THE EIGENFACE SPACE </a:t>
            </a:r>
            <a:r>
              <a:rPr lang="en-US" sz="2000" dirty="0"/>
              <a:t/>
            </a:r>
            <a:br>
              <a:rPr lang="en-US" sz="2000" dirty="0"/>
            </a:br>
            <a:endParaRPr lang="en-US" sz="20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23528" y="764704"/>
                <a:ext cx="8568951" cy="5616624"/>
              </a:xfrm>
            </p:spPr>
            <p:txBody>
              <a:bodyPr/>
              <a:lstStyle/>
              <a:p>
                <a:endParaRPr lang="en-US" dirty="0" smtClean="0"/>
              </a:p>
              <a:p>
                <a:r>
                  <a:rPr lang="en-US" dirty="0" smtClean="0"/>
                  <a:t>Next </a:t>
                </a:r>
                <a:r>
                  <a:rPr lang="en-US" dirty="0"/>
                  <a:t>we have to project the training sample into the </a:t>
                </a:r>
                <a:r>
                  <a:rPr lang="en-US" dirty="0" err="1"/>
                  <a:t>Eigenface</a:t>
                </a:r>
                <a:r>
                  <a:rPr lang="en-US" dirty="0"/>
                  <a:t> space. The feature weight for the training images can be calculated by the following formula: </a:t>
                </a:r>
                <a:endParaRPr lang="en-US" dirty="0" smtClean="0"/>
              </a:p>
              <a:p>
                <a14:m>
                  <m:oMath xmlns:m="http://schemas.openxmlformats.org/officeDocument/2006/math">
                    <m:sSub>
                      <m:sSubPr>
                        <m:ctrlPr>
                          <a:rPr lang="pt-BR" i="1">
                            <a:latin typeface="Cambria Math" panose="02040503050406030204" pitchFamily="18" charset="0"/>
                          </a:rPr>
                        </m:ctrlPr>
                      </m:sSubPr>
                      <m:e>
                        <m:r>
                          <m:rPr>
                            <m:nor/>
                          </m:rPr>
                          <a:rPr lang="en-US" b="0" i="0" smtClean="0">
                            <a:latin typeface="Cambria Math" panose="02040503050406030204" pitchFamily="18" charset="0"/>
                          </a:rPr>
                          <m:t>w</m:t>
                        </m:r>
                      </m:e>
                      <m:sub>
                        <m:r>
                          <a:rPr lang="en-US" i="1">
                            <a:latin typeface="Cambria Math" panose="02040503050406030204" pitchFamily="18" charset="0"/>
                          </a:rPr>
                          <m:t>𝑖</m:t>
                        </m:r>
                      </m:sub>
                    </m:sSub>
                  </m:oMath>
                </a14:m>
                <a:r>
                  <a:rPr lang="en-US" dirty="0" smtClean="0"/>
                  <a:t> </a:t>
                </a:r>
                <a:r>
                  <a:rPr lang="en-US" dirty="0"/>
                  <a:t>= </a:t>
                </a:r>
                <a14:m>
                  <m:oMath xmlns:m="http://schemas.openxmlformats.org/officeDocument/2006/math">
                    <m:sSup>
                      <m:sSupPr>
                        <m:ctrlPr>
                          <a:rPr lang="en-IN" i="1" dirty="0">
                            <a:latin typeface="Cambria Math" panose="02040503050406030204" pitchFamily="18" charset="0"/>
                          </a:rPr>
                        </m:ctrlPr>
                      </m:sSupPr>
                      <m:e>
                        <m:r>
                          <a:rPr lang="en-US" b="0" i="1" dirty="0" smtClean="0">
                            <a:latin typeface="Cambria Math" panose="02040503050406030204" pitchFamily="18" charset="0"/>
                          </a:rPr>
                          <m:t>𝑢𝑖</m:t>
                        </m:r>
                      </m:e>
                      <m:sup>
                        <m:r>
                          <a:rPr lang="en-US" i="1" dirty="0">
                            <a:latin typeface="Cambria Math" panose="02040503050406030204" pitchFamily="18" charset="0"/>
                          </a:rPr>
                          <m:t>𝑇</m:t>
                        </m:r>
                      </m:sup>
                    </m:sSup>
                    <m:r>
                      <a:rPr lang="en-US" i="1" dirty="0">
                        <a:latin typeface="Cambria Math" panose="02040503050406030204" pitchFamily="18" charset="0"/>
                      </a:rPr>
                      <m:t> </m:t>
                    </m:r>
                  </m:oMath>
                </a14:m>
                <a:r>
                  <a:rPr lang="en-US" dirty="0" smtClean="0"/>
                  <a:t>(</a:t>
                </a:r>
                <a14:m>
                  <m:oMath xmlns:m="http://schemas.openxmlformats.org/officeDocument/2006/math">
                    <m:sSub>
                      <m:sSubPr>
                        <m:ctrlPr>
                          <a:rPr lang="pt-BR" i="1">
                            <a:latin typeface="Cambria Math" panose="02040503050406030204" pitchFamily="18" charset="0"/>
                          </a:rPr>
                        </m:ctrlPr>
                      </m:sSubPr>
                      <m:e>
                        <m:r>
                          <m:rPr>
                            <m:nor/>
                          </m:rPr>
                          <a:rPr lang="en-US" dirty="0"/>
                          <m:t>Γ</m:t>
                        </m:r>
                      </m:e>
                      <m:sub>
                        <m:r>
                          <a:rPr lang="en-US" i="1">
                            <a:latin typeface="Cambria Math" panose="02040503050406030204" pitchFamily="18" charset="0"/>
                          </a:rPr>
                          <m:t>𝑖</m:t>
                        </m:r>
                      </m:sub>
                    </m:sSub>
                  </m:oMath>
                </a14:m>
                <a:r>
                  <a:rPr lang="en-US" dirty="0" smtClean="0"/>
                  <a:t>−</a:t>
                </a:r>
                <a:r>
                  <a:rPr lang="en-US" dirty="0"/>
                  <a:t>Ψ)</a:t>
                </a:r>
                <a:endParaRPr lang="en-US" dirty="0"/>
              </a:p>
              <a:p>
                <a:r>
                  <a:rPr lang="en-US" dirty="0" smtClean="0"/>
                  <a:t>Where </a:t>
                </a:r>
                <a14:m>
                  <m:oMath xmlns:m="http://schemas.openxmlformats.org/officeDocument/2006/math">
                    <m:r>
                      <a:rPr lang="en-US" i="1" dirty="0">
                        <a:latin typeface="Cambria Math" panose="02040503050406030204" pitchFamily="18" charset="0"/>
                      </a:rPr>
                      <m:t>𝑢𝑖</m:t>
                    </m:r>
                  </m:oMath>
                </a14:m>
                <a:r>
                  <a:rPr lang="en-US" dirty="0" smtClean="0"/>
                  <a:t> , </a:t>
                </a:r>
                <a:r>
                  <a:rPr lang="en-US" dirty="0"/>
                  <a:t>is the </a:t>
                </a:r>
                <a:r>
                  <a:rPr lang="en-US" dirty="0" err="1"/>
                  <a:t>ith</a:t>
                </a:r>
                <a:r>
                  <a:rPr lang="en-US" dirty="0"/>
                  <a:t> </a:t>
                </a:r>
                <a:r>
                  <a:rPr lang="en-US" dirty="0" err="1"/>
                  <a:t>Eigenfaces</a:t>
                </a:r>
                <a:r>
                  <a:rPr lang="en-US" dirty="0"/>
                  <a:t> and </a:t>
                </a:r>
                <a:r>
                  <a:rPr lang="en-US" dirty="0" err="1"/>
                  <a:t>i</a:t>
                </a:r>
                <a:r>
                  <a:rPr lang="en-US" dirty="0"/>
                  <a:t>=1, 2, 3 . . . . . .K. The weight is obtained as above form a vector as follows </a:t>
                </a:r>
                <a:endParaRPr lang="en-US" dirty="0"/>
              </a:p>
              <a:p>
                <a14:m>
                  <m:oMath xmlns:m="http://schemas.openxmlformats.org/officeDocument/2006/math">
                    <m:sSup>
                      <m:sSupPr>
                        <m:ctrlPr>
                          <a:rPr lang="en-IN" i="1" dirty="0" smtClean="0">
                            <a:latin typeface="Cambria Math" panose="02040503050406030204" pitchFamily="18" charset="0"/>
                          </a:rPr>
                        </m:ctrlPr>
                      </m:sSupPr>
                      <m:e>
                        <m:r>
                          <m:rPr>
                            <m:nor/>
                          </m:rPr>
                          <a:rPr lang="en-US" dirty="0"/>
                          <m:t>Ω</m:t>
                        </m:r>
                        <m:r>
                          <a:rPr lang="en-US" b="0" i="1" dirty="0" smtClean="0">
                            <a:latin typeface="Cambria Math" panose="02040503050406030204" pitchFamily="18" charset="0"/>
                          </a:rPr>
                          <m:t>𝑖</m:t>
                        </m:r>
                      </m:e>
                      <m:sup>
                        <m:r>
                          <a:rPr lang="en-US" i="1" dirty="0">
                            <a:latin typeface="Cambria Math" panose="02040503050406030204" pitchFamily="18" charset="0"/>
                          </a:rPr>
                          <m:t>𝑇</m:t>
                        </m:r>
                      </m:sup>
                    </m:sSup>
                  </m:oMath>
                </a14:m>
                <a:r>
                  <a:rPr lang="en-US" dirty="0" smtClean="0"/>
                  <a:t>=[w1,w2,w3……………</a:t>
                </a:r>
                <a:r>
                  <a:rPr lang="en-US" dirty="0" err="1" smtClean="0"/>
                  <a:t>wk</a:t>
                </a:r>
                <a:r>
                  <a:rPr lang="en-US" dirty="0" smtClean="0"/>
                  <a:t>]</a:t>
                </a:r>
                <a:endParaRPr lang="en-US" dirty="0"/>
              </a:p>
              <a:p>
                <a:pPr algn="ctr"/>
                <a:r>
                  <a:rPr lang="en-US" b="1" dirty="0"/>
                  <a:t>TESTING SAMPLE CLASSIFICATIONS </a:t>
                </a:r>
                <a:endParaRPr lang="en-US" b="1" dirty="0" smtClean="0"/>
              </a:p>
              <a:p>
                <a:r>
                  <a:rPr lang="en-US" dirty="0"/>
                  <a:t>Calculate the feature vector of the test face. The test image is transformed into its </a:t>
                </a:r>
                <a:r>
                  <a:rPr lang="en-US" dirty="0" err="1"/>
                  <a:t>eigenface</a:t>
                </a:r>
                <a:r>
                  <a:rPr lang="en-US" dirty="0"/>
                  <a:t> components. First we compare line of our input image with our mean image and multiply their difference with each </a:t>
                </a:r>
                <a:r>
                  <a:rPr lang="en-US" dirty="0" smtClean="0"/>
                  <a:t>eigenvectors. </a:t>
                </a:r>
                <a:r>
                  <a:rPr lang="en-US" dirty="0"/>
                  <a:t>Each value would represent a weight and would be saved on a </a:t>
                </a:r>
                <a:r>
                  <a:rPr lang="en-US" dirty="0" smtClean="0"/>
                  <a:t>vector </a:t>
                </a:r>
                <a14:m>
                  <m:oMath xmlns:m="http://schemas.openxmlformats.org/officeDocument/2006/math">
                    <m:sSup>
                      <m:sSupPr>
                        <m:ctrlPr>
                          <a:rPr lang="en-IN" i="1" dirty="0">
                            <a:latin typeface="Cambria Math" panose="02040503050406030204" pitchFamily="18" charset="0"/>
                          </a:rPr>
                        </m:ctrlPr>
                      </m:sSupPr>
                      <m:e>
                        <m:r>
                          <m:rPr>
                            <m:nor/>
                          </m:rPr>
                          <a:rPr lang="en-US" dirty="0"/>
                          <m:t>Ω</m:t>
                        </m:r>
                      </m:e>
                      <m:sup>
                        <m:r>
                          <a:rPr lang="en-US" i="1" dirty="0">
                            <a:latin typeface="Cambria Math" panose="02040503050406030204" pitchFamily="18" charset="0"/>
                          </a:rPr>
                          <m:t>𝑇</m:t>
                        </m:r>
                      </m:sup>
                    </m:sSup>
                  </m:oMath>
                </a14:m>
                <a:endParaRPr lang="en-US" dirty="0" smtClean="0"/>
              </a:p>
              <a:p>
                <a14:m>
                  <m:oMath xmlns:m="http://schemas.openxmlformats.org/officeDocument/2006/math">
                    <m:sSub>
                      <m:sSubPr>
                        <m:ctrlPr>
                          <a:rPr lang="pt-BR" i="1">
                            <a:latin typeface="Cambria Math" panose="02040503050406030204" pitchFamily="18" charset="0"/>
                          </a:rPr>
                        </m:ctrlPr>
                      </m:sSubPr>
                      <m:e>
                        <m:r>
                          <m:rPr>
                            <m:nor/>
                          </m:rPr>
                          <a:rPr lang="en-US">
                            <a:latin typeface="Cambria Math" panose="02040503050406030204" pitchFamily="18" charset="0"/>
                          </a:rPr>
                          <m:t>w</m:t>
                        </m:r>
                      </m:e>
                      <m:sub>
                        <m:r>
                          <a:rPr lang="en-US" b="0" i="1" smtClean="0">
                            <a:latin typeface="Cambria Math" panose="02040503050406030204" pitchFamily="18" charset="0"/>
                          </a:rPr>
                          <m:t>𝑡𝑒𝑠𝑡</m:t>
                        </m:r>
                      </m:sub>
                    </m:sSub>
                  </m:oMath>
                </a14:m>
                <a:r>
                  <a:rPr lang="en-US" dirty="0"/>
                  <a:t> </a:t>
                </a:r>
                <a:r>
                  <a:rPr lang="en-US" dirty="0"/>
                  <a:t>= </a:t>
                </a:r>
                <a14:m>
                  <m:oMath xmlns:m="http://schemas.openxmlformats.org/officeDocument/2006/math">
                    <m:sSup>
                      <m:sSupPr>
                        <m:ctrlPr>
                          <a:rPr lang="en-IN" i="1" dirty="0">
                            <a:latin typeface="Cambria Math" panose="02040503050406030204" pitchFamily="18" charset="0"/>
                          </a:rPr>
                        </m:ctrlPr>
                      </m:sSupPr>
                      <m:e>
                        <m:r>
                          <a:rPr lang="en-US" i="1" dirty="0">
                            <a:latin typeface="Cambria Math" panose="02040503050406030204" pitchFamily="18" charset="0"/>
                          </a:rPr>
                          <m:t>𝑢𝑖</m:t>
                        </m:r>
                      </m:e>
                      <m:sup>
                        <m:r>
                          <a:rPr lang="en-US" i="1" dirty="0">
                            <a:latin typeface="Cambria Math" panose="02040503050406030204" pitchFamily="18" charset="0"/>
                          </a:rPr>
                          <m:t>𝑇</m:t>
                        </m:r>
                      </m:sup>
                    </m:sSup>
                    <m:r>
                      <a:rPr lang="en-US" i="1" dirty="0">
                        <a:latin typeface="Cambria Math" panose="02040503050406030204" pitchFamily="18" charset="0"/>
                      </a:rPr>
                      <m:t> </m:t>
                    </m:r>
                  </m:oMath>
                </a14:m>
                <a:r>
                  <a:rPr lang="en-US" dirty="0"/>
                  <a:t>(</a:t>
                </a:r>
                <a14:m>
                  <m:oMath xmlns:m="http://schemas.openxmlformats.org/officeDocument/2006/math">
                    <m:sSub>
                      <m:sSubPr>
                        <m:ctrlPr>
                          <a:rPr lang="pt-BR" i="1">
                            <a:latin typeface="Cambria Math" panose="02040503050406030204" pitchFamily="18" charset="0"/>
                          </a:rPr>
                        </m:ctrlPr>
                      </m:sSubPr>
                      <m:e>
                        <m:r>
                          <m:rPr>
                            <m:nor/>
                          </m:rPr>
                          <a:rPr lang="en-US" dirty="0"/>
                          <m:t>Γ</m:t>
                        </m:r>
                      </m:e>
                      <m:sub>
                        <m:r>
                          <a:rPr lang="en-US" b="0" i="1" dirty="0" smtClean="0">
                            <a:latin typeface="Cambria Math" panose="02040503050406030204" pitchFamily="18" charset="0"/>
                          </a:rPr>
                          <m:t>𝑡𝑒𝑠𝑡</m:t>
                        </m:r>
                      </m:sub>
                    </m:sSub>
                  </m:oMath>
                </a14:m>
                <a:r>
                  <a:rPr lang="en-US" dirty="0"/>
                  <a:t>−</a:t>
                </a:r>
                <a:r>
                  <a:rPr lang="en-US" dirty="0"/>
                  <a:t>Ψ</a:t>
                </a:r>
                <a:r>
                  <a:rPr lang="en-US" dirty="0" smtClean="0"/>
                  <a:t>)</a:t>
                </a:r>
              </a:p>
              <a:p>
                <a14:m>
                  <m:oMath xmlns:m="http://schemas.openxmlformats.org/officeDocument/2006/math">
                    <m:sSup>
                      <m:sSupPr>
                        <m:ctrlPr>
                          <a:rPr lang="en-IN" i="1" dirty="0">
                            <a:latin typeface="Cambria Math" panose="02040503050406030204" pitchFamily="18" charset="0"/>
                          </a:rPr>
                        </m:ctrlPr>
                      </m:sSupPr>
                      <m:e>
                        <m:r>
                          <m:rPr>
                            <m:nor/>
                          </m:rPr>
                          <a:rPr lang="en-US" dirty="0"/>
                          <m:t>Ω</m:t>
                        </m:r>
                        <m:r>
                          <a:rPr lang="en-US" b="0" i="1" dirty="0" smtClean="0">
                            <a:latin typeface="Cambria Math" panose="02040503050406030204" pitchFamily="18" charset="0"/>
                          </a:rPr>
                          <m:t>𝑡𝑒𝑠𝑡</m:t>
                        </m:r>
                      </m:e>
                      <m:sup>
                        <m:r>
                          <a:rPr lang="en-US" i="1" dirty="0">
                            <a:latin typeface="Cambria Math" panose="02040503050406030204" pitchFamily="18" charset="0"/>
                          </a:rPr>
                          <m:t>𝑇</m:t>
                        </m:r>
                      </m:sup>
                    </m:sSup>
                  </m:oMath>
                </a14:m>
                <a:r>
                  <a:rPr lang="en-US" dirty="0"/>
                  <a:t>=[w1,w2,w3……………</a:t>
                </a:r>
                <a:r>
                  <a:rPr lang="en-US" dirty="0" err="1"/>
                  <a:t>wk</a:t>
                </a:r>
                <a:r>
                  <a:rPr lang="en-US" dirty="0"/>
                  <a:t>]</a:t>
                </a:r>
                <a:endParaRPr lang="en-US" dirty="0"/>
              </a:p>
              <a:p>
                <a:endParaRPr lang="en-US" dirty="0"/>
              </a:p>
              <a:p>
                <a:pPr marL="0" indent="0">
                  <a:buNone/>
                </a:pPr>
                <a:endParaRPr lang="en-US" dirty="0" smtClean="0"/>
              </a:p>
              <a:p>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23528" y="764704"/>
                <a:ext cx="8568951" cy="5616624"/>
              </a:xfrm>
              <a:blipFill rotWithShape="0">
                <a:blip r:embed="rId2"/>
                <a:stretch>
                  <a:fillRect l="-711" r="-1991"/>
                </a:stretch>
              </a:blipFill>
            </p:spPr>
            <p:txBody>
              <a:bodyPr/>
              <a:lstStyle/>
              <a:p>
                <a:r>
                  <a:rPr lang="en-US">
                    <a:noFill/>
                  </a:rPr>
                  <a:t> </a:t>
                </a:r>
              </a:p>
            </p:txBody>
          </p:sp>
        </mc:Fallback>
      </mc:AlternateContent>
    </p:spTree>
    <p:extLst>
      <p:ext uri="{BB962C8B-B14F-4D97-AF65-F5344CB8AC3E}">
        <p14:creationId xmlns:p14="http://schemas.microsoft.com/office/powerpoint/2010/main" val="38456982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79512" y="260648"/>
                <a:ext cx="8712968" cy="5832648"/>
              </a:xfrm>
            </p:spPr>
            <p:txBody>
              <a:bodyPr/>
              <a:lstStyle/>
              <a:p>
                <a:endParaRPr lang="en-US" dirty="0" smtClean="0"/>
              </a:p>
              <a:p>
                <a:r>
                  <a:rPr lang="en-US" dirty="0" smtClean="0"/>
                  <a:t>Compute </a:t>
                </a:r>
                <a:r>
                  <a:rPr lang="en-US" dirty="0"/>
                  <a:t>the average distance (Euclidean distance) between test feature vector and all the training feature vectors. </a:t>
                </a:r>
                <a:endParaRPr lang="en-US" dirty="0" smtClean="0"/>
              </a:p>
              <a:p>
                <a:r>
                  <a:rPr lang="en-US" dirty="0" smtClean="0"/>
                  <a:t>Mathematically</a:t>
                </a:r>
                <a:r>
                  <a:rPr lang="en-US" dirty="0"/>
                  <a:t>, recognition is finding the minimum Euclidean </a:t>
                </a:r>
                <a:r>
                  <a:rPr lang="en-US" dirty="0" smtClean="0"/>
                  <a:t>distance </a:t>
                </a:r>
                <a14:m>
                  <m:oMath xmlns:m="http://schemas.openxmlformats.org/officeDocument/2006/math">
                    <m:sSub>
                      <m:sSubPr>
                        <m:ctrlPr>
                          <a:rPr lang="pt-BR"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𝑘</m:t>
                        </m:r>
                      </m:sub>
                    </m:sSub>
                  </m:oMath>
                </a14:m>
                <a:r>
                  <a:rPr lang="en-US" dirty="0" smtClean="0"/>
                  <a:t> </a:t>
                </a:r>
                <a:r>
                  <a:rPr lang="en-US" dirty="0"/>
                  <a:t>, between a testing point and a training point given in the following equation Where, </a:t>
                </a:r>
                <a:r>
                  <a:rPr lang="en-US" dirty="0" err="1"/>
                  <a:t>i</a:t>
                </a:r>
                <a:r>
                  <a:rPr lang="en-US" dirty="0"/>
                  <a:t> = 1, 2, 3. . . . . . K. The Euclidean distance between two weight vectors thus provides a measurement of similarity between the corresponding images. </a:t>
                </a:r>
                <a:endParaRPr lang="en-US" dirty="0"/>
              </a:p>
              <a:p>
                <a:endParaRPr lang="en-US" dirty="0"/>
              </a:p>
              <a:p>
                <a14:m>
                  <m:oMath xmlns:m="http://schemas.openxmlformats.org/officeDocument/2006/math">
                    <m:r>
                      <a:rPr lang="en-US" b="0" i="1" smtClean="0">
                        <a:latin typeface="Cambria Math" panose="02040503050406030204" pitchFamily="18" charset="0"/>
                      </a:rPr>
                      <m:t>                                     </m:t>
                    </m:r>
                    <m:sSub>
                      <m:sSubPr>
                        <m:ctrlPr>
                          <a:rPr lang="pt-BR" i="1">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𝑘</m:t>
                        </m:r>
                      </m:sub>
                    </m:sSub>
                    <m:r>
                      <a:rPr lang="en-US" b="0" i="1" smtClean="0">
                        <a:latin typeface="Cambria Math" panose="02040503050406030204" pitchFamily="18" charset="0"/>
                      </a:rPr>
                      <m:t>=</m:t>
                    </m:r>
                    <m:rad>
                      <m:radPr>
                        <m:degHide m:val="on"/>
                        <m:ctrlPr>
                          <a:rPr lang="en-US" i="1">
                            <a:latin typeface="Cambria Math" panose="02040503050406030204" pitchFamily="18" charset="0"/>
                          </a:rPr>
                        </m:ctrlPr>
                      </m:radPr>
                      <m:deg/>
                      <m:e>
                        <m:r>
                          <m:rPr>
                            <m:nor/>
                          </m:rPr>
                          <a:rPr lang="en-US" dirty="0"/>
                          <m:t>Ω</m:t>
                        </m:r>
                        <m:r>
                          <a:rPr lang="en-US" i="1" dirty="0">
                            <a:latin typeface="Cambria Math" panose="02040503050406030204" pitchFamily="18" charset="0"/>
                          </a:rPr>
                          <m:t>𝑡𝑒𝑠𝑡</m:t>
                        </m:r>
                        <m:r>
                          <a:rPr lang="en-US" b="0" i="1" dirty="0" smtClean="0">
                            <a:latin typeface="Cambria Math" panose="02040503050406030204" pitchFamily="18" charset="0"/>
                          </a:rPr>
                          <m:t> −</m:t>
                        </m:r>
                        <m:r>
                          <m:rPr>
                            <m:nor/>
                          </m:rPr>
                          <a:rPr lang="en-US" dirty="0"/>
                          <m:t>Ω</m:t>
                        </m:r>
                        <m:r>
                          <a:rPr lang="en-US" b="0" i="1" dirty="0" smtClean="0">
                            <a:latin typeface="Cambria Math" panose="02040503050406030204" pitchFamily="18" charset="0"/>
                          </a:rPr>
                          <m:t>𝑖</m:t>
                        </m:r>
                      </m:e>
                    </m:rad>
                  </m:oMath>
                </a14:m>
                <a:r>
                  <a:rPr lang="en-US" dirty="0" smtClean="0"/>
                  <a:t>   </a:t>
                </a:r>
              </a:p>
              <a:p>
                <a:r>
                  <a:rPr lang="en-US" dirty="0"/>
                  <a:t>The face class with minimum Euclidian distance shows similarity to test image </a:t>
                </a:r>
              </a:p>
              <a:p>
                <a:r>
                  <a:rPr lang="en-US" dirty="0"/>
                  <a:t>A face is </a:t>
                </a:r>
                <a:r>
                  <a:rPr lang="en-US" dirty="0" smtClean="0"/>
                  <a:t>classified </a:t>
                </a:r>
                <a:r>
                  <a:rPr lang="en-US" dirty="0"/>
                  <a:t>as belonging to class </a:t>
                </a:r>
                <a:r>
                  <a:rPr lang="en-US" dirty="0" smtClean="0"/>
                  <a:t>k </a:t>
                </a:r>
                <a:r>
                  <a:rPr lang="en-US" dirty="0"/>
                  <a:t>when the minimum </a:t>
                </a:r>
                <a:r>
                  <a:rPr lang="en-US" dirty="0" err="1" smtClean="0"/>
                  <a:t>ek</a:t>
                </a:r>
                <a:r>
                  <a:rPr lang="en-US" dirty="0" smtClean="0"/>
                  <a:t> </a:t>
                </a:r>
                <a:r>
                  <a:rPr lang="en-US" dirty="0"/>
                  <a:t>is below some</a:t>
                </a:r>
              </a:p>
              <a:p>
                <a:r>
                  <a:rPr lang="en-US" dirty="0"/>
                  <a:t>chosen threshold </a:t>
                </a:r>
                <a:r>
                  <a:rPr lang="el-GR" dirty="0" smtClean="0"/>
                  <a:t>θ</a:t>
                </a:r>
                <a:r>
                  <a:rPr lang="en-US" dirty="0" smtClean="0"/>
                  <a:t>c</a:t>
                </a:r>
                <a:r>
                  <a:rPr lang="en-US" dirty="0"/>
                  <a:t>. otherwise the face is </a:t>
                </a:r>
                <a:r>
                  <a:rPr lang="en-US" dirty="0"/>
                  <a:t>classified </a:t>
                </a:r>
                <a:r>
                  <a:rPr lang="en-US" dirty="0" smtClean="0"/>
                  <a:t>as </a:t>
                </a:r>
                <a:r>
                  <a:rPr lang="en-US" dirty="0"/>
                  <a:t>unknown.</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79512" y="260648"/>
                <a:ext cx="8712968" cy="5832648"/>
              </a:xfrm>
              <a:blipFill rotWithShape="0">
                <a:blip r:embed="rId2"/>
                <a:stretch>
                  <a:fillRect l="-1748" r="-2098"/>
                </a:stretch>
              </a:blipFill>
            </p:spPr>
            <p:txBody>
              <a:bodyPr/>
              <a:lstStyle/>
              <a:p>
                <a:r>
                  <a:rPr lang="en-US">
                    <a:noFill/>
                  </a:rPr>
                  <a:t> </a:t>
                </a:r>
              </a:p>
            </p:txBody>
          </p:sp>
        </mc:Fallback>
      </mc:AlternateContent>
    </p:spTree>
    <p:extLst>
      <p:ext uri="{BB962C8B-B14F-4D97-AF65-F5344CB8AC3E}">
        <p14:creationId xmlns:p14="http://schemas.microsoft.com/office/powerpoint/2010/main" val="30024335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Results</a:t>
            </a:r>
            <a:r>
              <a:rPr lang="en-US" b="1" dirty="0"/>
              <a:t/>
            </a:r>
            <a:br>
              <a:rPr lang="en-US" b="1" dirty="0"/>
            </a:br>
            <a:endParaRPr lang="en-US" b="1" dirty="0"/>
          </a:p>
        </p:txBody>
      </p:sp>
      <p:sp>
        <p:nvSpPr>
          <p:cNvPr id="5" name="Title 1"/>
          <p:cNvSpPr txBox="1">
            <a:spLocks/>
          </p:cNvSpPr>
          <p:nvPr/>
        </p:nvSpPr>
        <p:spPr>
          <a:xfrm>
            <a:off x="827584" y="682099"/>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
            </a:r>
            <a:br>
              <a:rPr lang="en-US" dirty="0" smtClean="0"/>
            </a:br>
            <a:endParaRPr lang="en-US" dirty="0"/>
          </a:p>
        </p:txBody>
      </p:sp>
      <p:sp>
        <p:nvSpPr>
          <p:cNvPr id="6" name="Title 1"/>
          <p:cNvSpPr txBox="1">
            <a:spLocks/>
          </p:cNvSpPr>
          <p:nvPr/>
        </p:nvSpPr>
        <p:spPr>
          <a:xfrm>
            <a:off x="899592" y="3058363"/>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dirty="0" smtClean="0"/>
              <a:t> </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test image                                                            matched image</a:t>
            </a:r>
          </a:p>
          <a:p>
            <a:pPr marL="0" indent="0">
              <a:buNone/>
            </a:pPr>
            <a:endParaRPr lang="en-US" dirty="0"/>
          </a:p>
          <a:p>
            <a:pPr marL="0" indent="0">
              <a:buNone/>
            </a:pPr>
            <a:endParaRPr lang="en-US" dirty="0"/>
          </a:p>
        </p:txBody>
      </p:sp>
      <p:pic>
        <p:nvPicPr>
          <p:cNvPr id="1027" name="Picture 3" descr="C:\Users\chethan tj\Desktop\harshitha22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0152" y="1844824"/>
            <a:ext cx="1800200" cy="18244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chethan tj\Desktop\harshitha1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5656" y="1844824"/>
            <a:ext cx="1725607" cy="1744133"/>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chethan tj\Desktop\gan1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0153" y="4221088"/>
            <a:ext cx="1800200" cy="186661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chethan tj\Desktop\gan22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75656" y="4221476"/>
            <a:ext cx="1725607" cy="1866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4936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Reference</a:t>
            </a:r>
            <a:r>
              <a:rPr lang="en-US" u="sng" dirty="0"/>
              <a:t/>
            </a:r>
            <a:br>
              <a:rPr lang="en-US" u="sng" dirty="0"/>
            </a:br>
            <a:endParaRPr lang="en-US" u="sng" dirty="0"/>
          </a:p>
        </p:txBody>
      </p:sp>
      <p:sp>
        <p:nvSpPr>
          <p:cNvPr id="3" name="Content Placeholder 2"/>
          <p:cNvSpPr>
            <a:spLocks noGrp="1"/>
          </p:cNvSpPr>
          <p:nvPr>
            <p:ph idx="1"/>
          </p:nvPr>
        </p:nvSpPr>
        <p:spPr/>
        <p:txBody>
          <a:bodyPr>
            <a:normAutofit fontScale="92500" lnSpcReduction="10000"/>
          </a:bodyPr>
          <a:lstStyle/>
          <a:p>
            <a:endParaRPr lang="en-US" dirty="0" smtClean="0"/>
          </a:p>
          <a:p>
            <a:pPr marL="457200" indent="-457200">
              <a:buFont typeface="+mj-lt"/>
              <a:buAutoNum type="arabicPeriod"/>
            </a:pPr>
            <a:r>
              <a:rPr lang="en-US" dirty="0"/>
              <a:t>Matthew Turk and Alex </a:t>
            </a:r>
            <a:r>
              <a:rPr lang="en-US" dirty="0" err="1"/>
              <a:t>Pentland</a:t>
            </a:r>
            <a:r>
              <a:rPr lang="en-US" dirty="0"/>
              <a:t>, ―</a:t>
            </a:r>
            <a:r>
              <a:rPr lang="en-US" dirty="0" err="1"/>
              <a:t>Eigenfaces</a:t>
            </a:r>
            <a:r>
              <a:rPr lang="en-US" dirty="0"/>
              <a:t> for Recognition‖, Vision and Modeling </a:t>
            </a:r>
            <a:r>
              <a:rPr lang="en-US" dirty="0" err="1"/>
              <a:t>Group,The</a:t>
            </a:r>
            <a:r>
              <a:rPr lang="en-US" dirty="0"/>
              <a:t> Media Laboratory, Massachusetts Institute of </a:t>
            </a:r>
            <a:r>
              <a:rPr lang="en-US" dirty="0" smtClean="0"/>
              <a:t>Technology</a:t>
            </a:r>
          </a:p>
          <a:p>
            <a:pPr marL="457200" indent="-457200">
              <a:buFont typeface="+mj-lt"/>
              <a:buAutoNum type="arabicPeriod"/>
            </a:pPr>
            <a:r>
              <a:rPr lang="en-US" i="1" dirty="0" smtClean="0"/>
              <a:t> International </a:t>
            </a:r>
            <a:r>
              <a:rPr lang="en-US" i="1" dirty="0"/>
              <a:t>Journal of Advanced Research in Computer Engineering &amp; Technology (IJARCET) Volume 1, Issue 9 </a:t>
            </a:r>
            <a:r>
              <a:rPr lang="en-US" i="1" dirty="0" smtClean="0"/>
              <a:t> </a:t>
            </a:r>
            <a:r>
              <a:rPr lang="en-US" dirty="0" smtClean="0"/>
              <a:t>Face </a:t>
            </a:r>
            <a:r>
              <a:rPr lang="en-US" dirty="0"/>
              <a:t>Recognition Using Principal Component Analysis Method </a:t>
            </a:r>
            <a:r>
              <a:rPr lang="en-US" dirty="0" smtClean="0"/>
              <a:t> </a:t>
            </a:r>
            <a:r>
              <a:rPr lang="it-IT" i="1" dirty="0" smtClean="0"/>
              <a:t>Liton </a:t>
            </a:r>
            <a:r>
              <a:rPr lang="it-IT" i="1" dirty="0"/>
              <a:t>Chandra Paul1 , Abdulla Al Sumam2 </a:t>
            </a:r>
            <a:endParaRPr lang="it-IT" i="1" dirty="0" smtClean="0"/>
          </a:p>
          <a:p>
            <a:pPr marL="457200" indent="-457200">
              <a:buFont typeface="+mj-lt"/>
              <a:buAutoNum type="arabicPeriod"/>
            </a:pPr>
            <a:r>
              <a:rPr lang="en-US" dirty="0" smtClean="0"/>
              <a:t>Recognition </a:t>
            </a:r>
            <a:r>
              <a:rPr lang="en-US" dirty="0"/>
              <a:t>of Non-symmetric Faces Using Principal Component Analysis‖ by N Krishnan, GR </a:t>
            </a:r>
            <a:r>
              <a:rPr lang="en-US" dirty="0" err="1"/>
              <a:t>Jothi</a:t>
            </a:r>
            <a:r>
              <a:rPr lang="en-US" dirty="0"/>
              <a:t>, K </a:t>
            </a:r>
            <a:r>
              <a:rPr lang="en-US" dirty="0" err="1"/>
              <a:t>Pulloor</a:t>
            </a:r>
            <a:r>
              <a:rPr lang="en-US" dirty="0"/>
              <a:t>, GL </a:t>
            </a:r>
            <a:r>
              <a:rPr lang="en-US" dirty="0" smtClean="0"/>
              <a:t>Aaron</a:t>
            </a:r>
          </a:p>
          <a:p>
            <a:pPr marL="457200" indent="-457200">
              <a:buFont typeface="+mj-lt"/>
              <a:buAutoNum type="arabicPeriod"/>
            </a:pPr>
            <a:r>
              <a:rPr lang="en-US" dirty="0" err="1" smtClean="0"/>
              <a:t>Eigenface</a:t>
            </a:r>
            <a:r>
              <a:rPr lang="en-US" dirty="0" smtClean="0"/>
              <a:t>-based </a:t>
            </a:r>
            <a:r>
              <a:rPr lang="en-US" dirty="0"/>
              <a:t>facial recognition‖ by </a:t>
            </a:r>
            <a:r>
              <a:rPr lang="en-US" dirty="0" err="1"/>
              <a:t>Dimitri</a:t>
            </a:r>
            <a:r>
              <a:rPr lang="en-US" dirty="0"/>
              <a:t> PISSARENKO </a:t>
            </a:r>
            <a:endParaRPr lang="en-US" dirty="0" smtClean="0"/>
          </a:p>
          <a:p>
            <a:pPr marL="457200" indent="-457200">
              <a:buFont typeface="+mj-lt"/>
              <a:buAutoNum type="arabicPeriod"/>
            </a:pPr>
            <a:r>
              <a:rPr lang="en-US" dirty="0" err="1"/>
              <a:t>M.A.Turk</a:t>
            </a:r>
            <a:r>
              <a:rPr lang="en-US" dirty="0"/>
              <a:t> and </a:t>
            </a:r>
            <a:r>
              <a:rPr lang="en-US" dirty="0" err="1"/>
              <a:t>A.P.Pentland</a:t>
            </a:r>
            <a:r>
              <a:rPr lang="en-US" dirty="0"/>
              <a:t>, ―Face Recognition Using </a:t>
            </a:r>
            <a:r>
              <a:rPr lang="en-US" dirty="0" err="1"/>
              <a:t>Eigenfaces</a:t>
            </a:r>
            <a:r>
              <a:rPr lang="en-US" dirty="0"/>
              <a:t>‖, Proc. Of IEEE Conf. on Computer Vision and Pattern Recognition, p. 586-591, June 1991.</a:t>
            </a:r>
            <a:endParaRPr lang="it-IT" b="1" i="1" dirty="0"/>
          </a:p>
          <a:p>
            <a:pPr marL="0" indent="0">
              <a:buNone/>
            </a:pPr>
            <a:endParaRPr lang="it-IT" i="1" dirty="0"/>
          </a:p>
          <a:p>
            <a:pPr marL="457200" indent="-457200">
              <a:buFont typeface="+mj-lt"/>
              <a:buAutoNum type="arabicPeriod"/>
            </a:pPr>
            <a:endParaRPr lang="it-IT" i="1" dirty="0" smtClean="0"/>
          </a:p>
          <a:p>
            <a:pPr marL="457200" indent="-457200">
              <a:buFont typeface="+mj-lt"/>
              <a:buAutoNum type="arabicPeriod"/>
            </a:pPr>
            <a:endParaRPr lang="it-IT" i="1" dirty="0"/>
          </a:p>
          <a:p>
            <a:pPr marL="457200" indent="-457200">
              <a:buFont typeface="+mj-lt"/>
              <a:buAutoNum type="arabicPeriod"/>
            </a:pPr>
            <a:endParaRPr lang="it-IT" i="1" dirty="0" smtClean="0"/>
          </a:p>
          <a:p>
            <a:pPr marL="457200" indent="-457200">
              <a:buFont typeface="+mj-lt"/>
              <a:buAutoNum type="arabicPeriod"/>
            </a:pPr>
            <a:endParaRPr lang="it-IT" i="1" dirty="0" smtClean="0"/>
          </a:p>
          <a:p>
            <a:pPr marL="457200" indent="-457200">
              <a:buFont typeface="+mj-lt"/>
              <a:buAutoNum type="arabicPeriod"/>
            </a:pPr>
            <a:endParaRPr lang="it-IT" i="1" dirty="0" smtClean="0"/>
          </a:p>
        </p:txBody>
      </p:sp>
    </p:spTree>
    <p:extLst>
      <p:ext uri="{BB962C8B-B14F-4D97-AF65-F5344CB8AC3E}">
        <p14:creationId xmlns:p14="http://schemas.microsoft.com/office/powerpoint/2010/main" val="8955950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1"/>
          <p:cNvSpPr>
            <a:spLocks noGrp="1" noChangeArrowheads="1"/>
          </p:cNvSpPr>
          <p:nvPr>
            <p:ph type="title"/>
          </p:nvPr>
        </p:nvSpPr>
        <p:spPr>
          <a:xfrm>
            <a:off x="457200" y="260648"/>
            <a:ext cx="8229600" cy="936104"/>
          </a:xfrm>
        </p:spPr>
        <p:txBody>
          <a:bodyPr>
            <a:normAutofit fontScale="90000"/>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200" u="sng" dirty="0" smtClean="0">
                <a:solidFill>
                  <a:srgbClr val="FFFFFF"/>
                </a:solidFill>
              </a:rPr>
              <a:t> </a:t>
            </a:r>
            <a:br>
              <a:rPr lang="en-US" altLang="en-US" sz="3200" u="sng" dirty="0" smtClean="0">
                <a:solidFill>
                  <a:srgbClr val="FFFFFF"/>
                </a:solidFill>
              </a:rPr>
            </a:br>
            <a:r>
              <a:rPr lang="en-US" altLang="en-US" sz="3200" u="sng" dirty="0">
                <a:solidFill>
                  <a:srgbClr val="FFFFFF"/>
                </a:solidFill>
              </a:rPr>
              <a:t> </a:t>
            </a:r>
            <a:r>
              <a:rPr lang="en-US" altLang="en-US" sz="3200" u="sng" dirty="0" smtClean="0">
                <a:solidFill>
                  <a:srgbClr val="FFFFFF"/>
                </a:solidFill>
              </a:rPr>
              <a:t>                  </a:t>
            </a:r>
            <a:r>
              <a:rPr lang="en-US" altLang="en-US" sz="3200" u="sng" dirty="0" smtClean="0"/>
              <a:t>DESIGN FLOW WITH TIMELINE</a:t>
            </a:r>
            <a:r>
              <a:rPr lang="en-US" altLang="en-US" sz="3200" u="sng" dirty="0" smtClean="0">
                <a:solidFill>
                  <a:srgbClr val="FFFFFF"/>
                </a:solidFill>
              </a:rPr>
              <a:t>FLOW WITH TIMELINE</a:t>
            </a:r>
          </a:p>
        </p:txBody>
      </p:sp>
      <p:sp>
        <p:nvSpPr>
          <p:cNvPr id="12" name="Date Placeholder 3"/>
          <p:cNvSpPr>
            <a:spLocks noGrp="1"/>
          </p:cNvSpPr>
          <p:nvPr>
            <p:ph type="dt" sz="half" idx="10"/>
          </p:nvPr>
        </p:nvSpPr>
        <p:spPr/>
        <p:txBody>
          <a:bodyPr/>
          <a:lstStyle/>
          <a:p>
            <a:pPr>
              <a:defRPr/>
            </a:pPr>
            <a:r>
              <a:rPr lang="en-US" altLang="en-US" sz="1800" dirty="0" smtClean="0"/>
              <a:t>16/02/17</a:t>
            </a:r>
            <a:endParaRPr lang="en-US" altLang="en-US" dirty="0"/>
          </a:p>
        </p:txBody>
      </p:sp>
      <p:sp>
        <p:nvSpPr>
          <p:cNvPr id="13" name="Slide Number Placeholder 5"/>
          <p:cNvSpPr>
            <a:spLocks noGrp="1"/>
          </p:cNvSpPr>
          <p:nvPr>
            <p:ph type="sldNum" sz="quarter" idx="12"/>
          </p:nvPr>
        </p:nvSpPr>
        <p:spPr/>
        <p:txBody>
          <a:bodyPr/>
          <a:lstStyle/>
          <a:p>
            <a:pPr>
              <a:defRPr/>
            </a:pPr>
            <a:fld id="{3764B9DE-21B6-4B36-9296-8700FB93EE98}" type="slidenum">
              <a:rPr lang="en-US" altLang="en-US"/>
              <a:pPr>
                <a:defRPr/>
              </a:pPr>
              <a:t>2</a:t>
            </a:fld>
            <a:endParaRPr lang="en-US" altLang="en-US" dirty="0"/>
          </a:p>
        </p:txBody>
      </p:sp>
      <p:sp>
        <p:nvSpPr>
          <p:cNvPr id="9221" name="Rectangle 2"/>
          <p:cNvSpPr>
            <a:spLocks noChangeArrowheads="1"/>
          </p:cNvSpPr>
          <p:nvPr/>
        </p:nvSpPr>
        <p:spPr bwMode="auto">
          <a:xfrm>
            <a:off x="625475" y="1506538"/>
            <a:ext cx="2390775" cy="1828800"/>
          </a:xfrm>
          <a:prstGeom prst="rect">
            <a:avLst/>
          </a:prstGeom>
          <a:blipFill dpi="0" rotWithShape="0">
            <a:blip r:embed="rId3"/>
            <a:srcRect/>
            <a:stretch>
              <a:fillRect/>
            </a:stretch>
          </a:blip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solidFill>
                  <a:srgbClr val="000000"/>
                </a:solidFill>
              </a:rPr>
              <a:t>Data base building</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solidFill>
                  <a:srgbClr val="000000"/>
                </a:solidFill>
              </a:rPr>
              <a:t>Literature collection</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solidFill>
                  <a:srgbClr val="000000"/>
                </a:solidFill>
              </a:rPr>
              <a:t>Pre processing</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solidFill>
                  <a:srgbClr val="000000"/>
                </a:solidFill>
              </a:rPr>
              <a:t>15/10/16</a:t>
            </a:r>
          </a:p>
        </p:txBody>
      </p:sp>
      <p:pic>
        <p:nvPicPr>
          <p:cNvPr id="92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2413" y="2208213"/>
            <a:ext cx="768350" cy="460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223" name="Rectangle 4"/>
          <p:cNvSpPr>
            <a:spLocks noChangeArrowheads="1"/>
          </p:cNvSpPr>
          <p:nvPr/>
        </p:nvSpPr>
        <p:spPr bwMode="auto">
          <a:xfrm>
            <a:off x="576263" y="3879850"/>
            <a:ext cx="2286000" cy="1828800"/>
          </a:xfrm>
          <a:prstGeom prst="rect">
            <a:avLst/>
          </a:prstGeom>
          <a:blipFill dpi="0" rotWithShape="0">
            <a:blip r:embed="rId3"/>
            <a:srcRect/>
            <a:stretch>
              <a:fillRect/>
            </a:stretch>
          </a:blip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solidFill>
                  <a:srgbClr val="000000"/>
                </a:solidFill>
              </a:rPr>
              <a:t>Demonstration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solidFill>
                  <a:srgbClr val="000000"/>
                </a:solidFill>
              </a:rPr>
              <a:t>And compilation</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solidFill>
                  <a:srgbClr val="000000"/>
                </a:solidFill>
              </a:rPr>
              <a:t>15/4/17</a:t>
            </a:r>
          </a:p>
        </p:txBody>
      </p:sp>
      <p:sp>
        <p:nvSpPr>
          <p:cNvPr id="9224" name="Rectangle 5"/>
          <p:cNvSpPr>
            <a:spLocks noChangeArrowheads="1"/>
          </p:cNvSpPr>
          <p:nvPr/>
        </p:nvSpPr>
        <p:spPr bwMode="auto">
          <a:xfrm>
            <a:off x="6178550" y="3870325"/>
            <a:ext cx="2286000" cy="1828800"/>
          </a:xfrm>
          <a:prstGeom prst="rect">
            <a:avLst/>
          </a:prstGeom>
          <a:blipFill dpi="0" rotWithShape="0">
            <a:blip r:embed="rId3"/>
            <a:srcRect/>
            <a:stretch>
              <a:fillRect/>
            </a:stretch>
          </a:blip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solidFill>
                  <a:srgbClr val="000000"/>
                </a:solidFill>
              </a:rPr>
              <a:t>Integration</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solidFill>
                  <a:srgbClr val="000000"/>
                </a:solidFill>
              </a:rPr>
              <a:t>and Testing</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smtClean="0">
                <a:solidFill>
                  <a:srgbClr val="000000"/>
                </a:solidFill>
              </a:rPr>
              <a:t>1/3/17</a:t>
            </a:r>
            <a:endParaRPr lang="en-US" altLang="en-US" dirty="0">
              <a:solidFill>
                <a:srgbClr val="000000"/>
              </a:solidFill>
            </a:endParaRPr>
          </a:p>
        </p:txBody>
      </p:sp>
      <p:pic>
        <p:nvPicPr>
          <p:cNvPr id="922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5625" y="2176463"/>
            <a:ext cx="768350" cy="457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226" name="Rectangle 7"/>
          <p:cNvSpPr>
            <a:spLocks noChangeArrowheads="1"/>
          </p:cNvSpPr>
          <p:nvPr/>
        </p:nvSpPr>
        <p:spPr bwMode="auto">
          <a:xfrm>
            <a:off x="6286500" y="1519238"/>
            <a:ext cx="2286000" cy="1828800"/>
          </a:xfrm>
          <a:prstGeom prst="rect">
            <a:avLst/>
          </a:prstGeom>
          <a:blipFill dpi="0" rotWithShape="0">
            <a:blip r:embed="rId3"/>
            <a:srcRect/>
            <a:stretch>
              <a:fillRect/>
            </a:stretch>
          </a:blip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solidFill>
                  <a:srgbClr val="000000"/>
                </a:solidFill>
              </a:rPr>
              <a:t>Feature set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solidFill>
                  <a:srgbClr val="000000"/>
                </a:solidFill>
              </a:rPr>
              <a:t>Building and</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solidFill>
                  <a:srgbClr val="000000"/>
                </a:solidFill>
              </a:rPr>
              <a:t>Recognition</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smtClean="0">
                <a:solidFill>
                  <a:srgbClr val="000000"/>
                </a:solidFill>
              </a:rPr>
              <a:t>1/2/17</a:t>
            </a:r>
            <a:endParaRPr lang="en-US" altLang="en-US" dirty="0">
              <a:solidFill>
                <a:srgbClr val="000000"/>
              </a:solidFill>
            </a:endParaRPr>
          </a:p>
        </p:txBody>
      </p:sp>
      <p:sp>
        <p:nvSpPr>
          <p:cNvPr id="9227" name="Rectangle 8"/>
          <p:cNvSpPr>
            <a:spLocks noChangeArrowheads="1"/>
          </p:cNvSpPr>
          <p:nvPr/>
        </p:nvSpPr>
        <p:spPr bwMode="auto">
          <a:xfrm>
            <a:off x="3348038" y="3879850"/>
            <a:ext cx="2286000" cy="1828800"/>
          </a:xfrm>
          <a:prstGeom prst="rect">
            <a:avLst/>
          </a:prstGeom>
          <a:blipFill dpi="0" rotWithShape="0">
            <a:blip r:embed="rId3"/>
            <a:srcRect/>
            <a:stretch>
              <a:fillRect/>
            </a:stretch>
          </a:blip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solidFill>
                  <a:srgbClr val="000000"/>
                </a:solidFill>
              </a:rPr>
              <a:t>Android enabled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solidFill>
                  <a:srgbClr val="000000"/>
                </a:solidFill>
              </a:rPr>
              <a:t>App building</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solidFill>
                  <a:srgbClr val="000000"/>
                </a:solidFill>
              </a:rPr>
              <a:t>15/3/17</a:t>
            </a:r>
          </a:p>
        </p:txBody>
      </p:sp>
      <p:pic>
        <p:nvPicPr>
          <p:cNvPr id="9228"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04063" y="3211513"/>
            <a:ext cx="457200" cy="7683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9"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7350" y="4530725"/>
            <a:ext cx="768350" cy="457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230" name="Rectangle 2"/>
          <p:cNvSpPr>
            <a:spLocks noChangeArrowheads="1"/>
          </p:cNvSpPr>
          <p:nvPr/>
        </p:nvSpPr>
        <p:spPr bwMode="auto">
          <a:xfrm>
            <a:off x="3603625" y="1519238"/>
            <a:ext cx="2286000" cy="1828800"/>
          </a:xfrm>
          <a:prstGeom prst="rect">
            <a:avLst/>
          </a:prstGeom>
          <a:blipFill dpi="0" rotWithShape="0">
            <a:blip r:embed="rId3"/>
            <a:srcRect/>
            <a:stretch>
              <a:fillRect/>
            </a:stretch>
          </a:blip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solidFill>
                  <a:srgbClr val="000000"/>
                </a:solidFill>
              </a:rPr>
              <a:t>Face detection</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solidFill>
                  <a:srgbClr val="000000"/>
                </a:solidFill>
              </a:rPr>
              <a:t>15/12/16</a:t>
            </a:r>
          </a:p>
        </p:txBody>
      </p:sp>
      <p:pic>
        <p:nvPicPr>
          <p:cNvPr id="9231"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32075" y="4505325"/>
            <a:ext cx="768350" cy="457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84976039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736" y="27856"/>
            <a:ext cx="7543800" cy="1450757"/>
          </a:xfrm>
        </p:spPr>
        <p:txBody>
          <a:bodyPr/>
          <a:lstStyle/>
          <a:p>
            <a:r>
              <a:rPr lang="en-US" u="sng" dirty="0" smtClean="0"/>
              <a:t>FACE RECOGNITION</a:t>
            </a:r>
            <a:endParaRPr lang="en-US" u="sng" dirty="0"/>
          </a:p>
        </p:txBody>
      </p:sp>
      <p:sp>
        <p:nvSpPr>
          <p:cNvPr id="3" name="Content Placeholder 2"/>
          <p:cNvSpPr>
            <a:spLocks noGrp="1"/>
          </p:cNvSpPr>
          <p:nvPr>
            <p:ph idx="1"/>
          </p:nvPr>
        </p:nvSpPr>
        <p:spPr/>
        <p:txBody>
          <a:bodyPr/>
          <a:lstStyle/>
          <a:p>
            <a:endParaRPr lang="en-US" dirty="0" smtClean="0"/>
          </a:p>
          <a:p>
            <a:r>
              <a:rPr lang="en-US" sz="2400" dirty="0"/>
              <a:t> </a:t>
            </a:r>
            <a:r>
              <a:rPr lang="en-US" sz="2400" dirty="0" smtClean="0"/>
              <a:t>            Face </a:t>
            </a:r>
            <a:r>
              <a:rPr lang="en-US" sz="2400" dirty="0"/>
              <a:t>is a complex multidimensional structure and needs good </a:t>
            </a:r>
            <a:r>
              <a:rPr lang="en-US" sz="2400" dirty="0" smtClean="0"/>
              <a:t>computing</a:t>
            </a:r>
            <a:r>
              <a:rPr lang="en-US" sz="2400" dirty="0"/>
              <a:t> </a:t>
            </a:r>
            <a:r>
              <a:rPr lang="en-US" sz="2400" dirty="0" smtClean="0"/>
              <a:t>techniques </a:t>
            </a:r>
            <a:r>
              <a:rPr lang="en-US" sz="2400" dirty="0"/>
              <a:t>for recognition. The face is our primary and </a:t>
            </a:r>
            <a:r>
              <a:rPr lang="en-US" sz="2400" dirty="0" smtClean="0"/>
              <a:t>first </a:t>
            </a:r>
            <a:r>
              <a:rPr lang="en-US" sz="2400" dirty="0"/>
              <a:t>focus of attention </a:t>
            </a:r>
            <a:r>
              <a:rPr lang="en-US" sz="2400" dirty="0" smtClean="0"/>
              <a:t>in social </a:t>
            </a:r>
            <a:r>
              <a:rPr lang="en-US" sz="2400" dirty="0"/>
              <a:t>life playing an important role in identity of individual. We can recognize </a:t>
            </a:r>
            <a:r>
              <a:rPr lang="en-US" sz="2400" dirty="0" smtClean="0"/>
              <a:t>a number </a:t>
            </a:r>
            <a:r>
              <a:rPr lang="en-US" sz="2400" dirty="0"/>
              <a:t>of faces learned throughout our lifespan and identify that faces at a </a:t>
            </a:r>
            <a:r>
              <a:rPr lang="en-US" sz="2400" dirty="0" smtClean="0"/>
              <a:t>glance even </a:t>
            </a:r>
            <a:r>
              <a:rPr lang="en-US" sz="2400" dirty="0"/>
              <a:t>after years. There may be variations in faces due to aging and </a:t>
            </a:r>
            <a:r>
              <a:rPr lang="en-US" sz="2400" dirty="0" smtClean="0"/>
              <a:t>distractions </a:t>
            </a:r>
            <a:r>
              <a:rPr lang="en-US" sz="2400" dirty="0"/>
              <a:t>like beard, glasses or change of hairstyles.</a:t>
            </a:r>
          </a:p>
        </p:txBody>
      </p:sp>
    </p:spTree>
    <p:extLst>
      <p:ext uri="{BB962C8B-B14F-4D97-AF65-F5344CB8AC3E}">
        <p14:creationId xmlns:p14="http://schemas.microsoft.com/office/powerpoint/2010/main" val="4263487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381000" y="0"/>
            <a:ext cx="8228013" cy="1340768"/>
          </a:xfrm>
        </p:spPr>
        <p:txBody>
          <a:bodyPr>
            <a:normAutofit fontScale="90000"/>
          </a:bodyPr>
          <a:lstStyle/>
          <a:p>
            <a:r>
              <a:rPr lang="en-US" altLang="en-US" sz="3600" u="sng" dirty="0" smtClean="0"/>
              <a:t>FACE RECOGNITION USING EIGEN FACE BY PCA</a:t>
            </a:r>
            <a:r>
              <a:rPr lang="en-US" altLang="en-US" u="sng" dirty="0" smtClean="0"/>
              <a:t/>
            </a:r>
            <a:br>
              <a:rPr lang="en-US" altLang="en-US" u="sng" dirty="0" smtClean="0"/>
            </a:br>
            <a:endParaRPr lang="en-US" altLang="en-US" u="sng" dirty="0" smtClean="0"/>
          </a:p>
        </p:txBody>
      </p:sp>
      <p:sp>
        <p:nvSpPr>
          <p:cNvPr id="4" name="Date Placeholder 3"/>
          <p:cNvSpPr>
            <a:spLocks noGrp="1"/>
          </p:cNvSpPr>
          <p:nvPr>
            <p:ph type="dt" sz="half" idx="10"/>
          </p:nvPr>
        </p:nvSpPr>
        <p:spPr/>
        <p:txBody>
          <a:bodyPr/>
          <a:lstStyle/>
          <a:p>
            <a:pPr>
              <a:defRPr/>
            </a:pPr>
            <a:r>
              <a:rPr lang="en-US" altLang="en-US" dirty="0" smtClean="0"/>
              <a:t>16/02/17</a:t>
            </a:r>
            <a:endParaRPr lang="en-US" altLang="en-US" dirty="0"/>
          </a:p>
        </p:txBody>
      </p:sp>
      <p:sp>
        <p:nvSpPr>
          <p:cNvPr id="5" name="Footer Placeholder 4"/>
          <p:cNvSpPr>
            <a:spLocks noGrp="1"/>
          </p:cNvSpPr>
          <p:nvPr>
            <p:ph type="ftr" sz="quarter" idx="11"/>
          </p:nvPr>
        </p:nvSpPr>
        <p:spPr/>
        <p:txBody>
          <a:bodyPr/>
          <a:lstStyle/>
          <a:p>
            <a:pPr>
              <a:defRPr/>
            </a:pPr>
            <a:endParaRPr lang="en-US" altLang="en-US" dirty="0"/>
          </a:p>
        </p:txBody>
      </p:sp>
      <p:sp>
        <p:nvSpPr>
          <p:cNvPr id="2" name="TextBox 1"/>
          <p:cNvSpPr txBox="1"/>
          <p:nvPr/>
        </p:nvSpPr>
        <p:spPr>
          <a:xfrm>
            <a:off x="381000" y="2469666"/>
            <a:ext cx="8439472" cy="1846659"/>
          </a:xfrm>
          <a:prstGeom prst="rect">
            <a:avLst/>
          </a:prstGeom>
          <a:noFill/>
        </p:spPr>
        <p:txBody>
          <a:bodyPr wrap="square" rtlCol="0" anchor="ctr" anchorCtr="0">
            <a:spAutoFit/>
          </a:bodyPr>
          <a:lstStyle/>
          <a:p>
            <a:endParaRPr lang="en-US" dirty="0"/>
          </a:p>
          <a:p>
            <a:r>
              <a:rPr lang="en-US" dirty="0" smtClean="0"/>
              <a:t>	</a:t>
            </a:r>
            <a:r>
              <a:rPr lang="en-US" sz="2400" dirty="0" smtClean="0"/>
              <a:t>. </a:t>
            </a:r>
            <a:br>
              <a:rPr lang="en-US" sz="2400" dirty="0" smtClean="0"/>
            </a:br>
            <a:endParaRPr lang="en-US" altLang="en-US" sz="2400" dirty="0" smtClean="0"/>
          </a:p>
          <a:p>
            <a:endParaRPr lang="en-US" sz="2400" dirty="0"/>
          </a:p>
          <a:p>
            <a:endParaRPr lang="en-US" sz="2400" dirty="0"/>
          </a:p>
        </p:txBody>
      </p:sp>
      <p:sp>
        <p:nvSpPr>
          <p:cNvPr id="3" name="Rectangle 2"/>
          <p:cNvSpPr/>
          <p:nvPr/>
        </p:nvSpPr>
        <p:spPr>
          <a:xfrm>
            <a:off x="1115616" y="1556792"/>
            <a:ext cx="7493397" cy="4093428"/>
          </a:xfrm>
          <a:prstGeom prst="rect">
            <a:avLst/>
          </a:prstGeom>
        </p:spPr>
        <p:txBody>
          <a:bodyPr wrap="square">
            <a:spAutoFit/>
          </a:bodyPr>
          <a:lstStyle/>
          <a:p>
            <a:r>
              <a:rPr lang="en-US" sz="2000" dirty="0"/>
              <a:t>Face is a complex multidimensional structure and needs a good computing techniques for recognition. Our approach treats face recognition as a two-dimensional recognition problem. In this scheme face recognition is done by </a:t>
            </a:r>
            <a:r>
              <a:rPr lang="en-US" sz="2000" i="1" dirty="0"/>
              <a:t>Principal Component Analysis (PCA)</a:t>
            </a:r>
            <a:r>
              <a:rPr lang="en-US" sz="2000" dirty="0"/>
              <a:t>. Face images are projected onto a face space that encodes best variation among known face images. The face space is defined by Eigen face which are eigenvectors of the set of faces, which may not correspond to general facial features such as eyes, nose, lips. The Eigen face approach uses the PCA for recognition of the images. The system performs by projecting pre extracted face image onto a set of face space that represent significant variations among known face images. Face will be categorized as known or unknown face after matching with the present database</a:t>
            </a:r>
          </a:p>
        </p:txBody>
      </p:sp>
    </p:spTree>
    <p:extLst>
      <p:ext uri="{BB962C8B-B14F-4D97-AF65-F5344CB8AC3E}">
        <p14:creationId xmlns:p14="http://schemas.microsoft.com/office/powerpoint/2010/main" val="12106201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2659160789"/>
              </p:ext>
            </p:extLst>
          </p:nvPr>
        </p:nvGraphicFramePr>
        <p:xfrm>
          <a:off x="323528" y="11013"/>
          <a:ext cx="8373616" cy="62983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0384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2873480437"/>
              </p:ext>
            </p:extLst>
          </p:nvPr>
        </p:nvGraphicFramePr>
        <p:xfrm>
          <a:off x="251520" y="116632"/>
          <a:ext cx="8568952" cy="61206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403373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16023"/>
            <a:ext cx="7543800" cy="476673"/>
          </a:xfrm>
        </p:spPr>
        <p:txBody>
          <a:bodyPr>
            <a:noAutofit/>
          </a:bodyPr>
          <a:lstStyle/>
          <a:p>
            <a:r>
              <a:rPr lang="en-IN" sz="2800" b="1" dirty="0" err="1" smtClean="0"/>
              <a:t>Eigenface</a:t>
            </a:r>
            <a:r>
              <a:rPr lang="en-IN" sz="2800" b="1" dirty="0" smtClean="0"/>
              <a:t> algorithm </a:t>
            </a:r>
            <a:endParaRPr lang="en-IN" sz="2800"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22959" y="836712"/>
                <a:ext cx="7543801" cy="5032382"/>
              </a:xfrm>
            </p:spPr>
            <p:txBody>
              <a:bodyPr>
                <a:normAutofit lnSpcReduction="10000"/>
              </a:bodyPr>
              <a:lstStyle/>
              <a:p>
                <a:pPr marL="0" indent="0">
                  <a:buNone/>
                </a:pPr>
                <a:r>
                  <a:rPr lang="en-IN" dirty="0" smtClean="0"/>
                  <a:t>Step1:Training the recognizer</a:t>
                </a:r>
              </a:p>
              <a:p>
                <a:pPr marL="0" indent="0">
                  <a:buNone/>
                </a:pPr>
                <a:r>
                  <a:rPr lang="en-IN" dirty="0" smtClean="0"/>
                  <a:t> prepare the training faces Obtain face images I1, I2, I3, I4 , . . . . . . IM (training faces). The face images must be centred and of the same </a:t>
                </a:r>
                <a:r>
                  <a:rPr lang="en-IN" dirty="0" err="1" smtClean="0"/>
                  <a:t>size.Each</a:t>
                </a:r>
                <a:r>
                  <a:rPr lang="en-IN" dirty="0" smtClean="0"/>
                  <a:t> image has size N x </a:t>
                </a:r>
                <a:r>
                  <a:rPr lang="en-IN" dirty="0" smtClean="0"/>
                  <a:t>N</a:t>
                </a:r>
              </a:p>
              <a:p>
                <a:pPr marL="0" indent="0">
                  <a:buNone/>
                </a:pPr>
                <a:endParaRPr lang="en-IN" dirty="0" smtClean="0"/>
              </a:p>
              <a:p>
                <a:pPr marL="0" indent="0">
                  <a:buNone/>
                </a:pPr>
                <a:r>
                  <a:rPr lang="en-IN" dirty="0" smtClean="0"/>
                  <a:t>Step2:  </a:t>
                </a:r>
                <a:r>
                  <a:rPr lang="en-IN" dirty="0" smtClean="0"/>
                  <a:t>Prepare the data set Each face image Ii in the database is transformed into a vector and placed into a training set S.</a:t>
                </a:r>
              </a:p>
              <a:p>
                <a:pPr marL="0" indent="0">
                  <a:buNone/>
                </a:pPr>
                <a:r>
                  <a:rPr lang="en-IN" dirty="0"/>
                  <a:t> </a:t>
                </a:r>
                <a:r>
                  <a:rPr lang="en-IN" dirty="0" smtClean="0"/>
                  <a:t>S=</a:t>
                </a:r>
                <a:r>
                  <a:rPr lang="el-GR" dirty="0" smtClean="0"/>
                  <a:t>{Γ</a:t>
                </a:r>
                <a:r>
                  <a:rPr lang="en-US" dirty="0" smtClean="0"/>
                  <a:t>1,</a:t>
                </a:r>
                <a:r>
                  <a:rPr lang="el-GR" dirty="0" smtClean="0"/>
                  <a:t> Γ</a:t>
                </a:r>
                <a:r>
                  <a:rPr lang="en-US" dirty="0" smtClean="0"/>
                  <a:t>2,</a:t>
                </a:r>
                <a:r>
                  <a:rPr lang="el-GR" dirty="0" smtClean="0"/>
                  <a:t> Γ</a:t>
                </a:r>
                <a:r>
                  <a:rPr lang="en-US" dirty="0" smtClean="0"/>
                  <a:t>3,</a:t>
                </a:r>
                <a:r>
                  <a:rPr lang="el-GR" dirty="0" smtClean="0"/>
                  <a:t> </a:t>
                </a:r>
                <a:r>
                  <a:rPr lang="en-US" dirty="0" smtClean="0"/>
                  <a:t>……….</a:t>
                </a:r>
                <a:r>
                  <a:rPr lang="el-GR" dirty="0" smtClean="0"/>
                  <a:t> Γ</a:t>
                </a:r>
                <a:r>
                  <a:rPr lang="en-US" dirty="0" smtClean="0"/>
                  <a:t>M</a:t>
                </a:r>
                <a:r>
                  <a:rPr lang="el-GR" dirty="0" smtClean="0"/>
                  <a:t>}</a:t>
                </a:r>
                <a:r>
                  <a:rPr lang="en-IN" dirty="0" smtClean="0"/>
                  <a:t> </a:t>
                </a:r>
              </a:p>
              <a:p>
                <a:pPr marL="0" indent="0">
                  <a:buNone/>
                </a:pPr>
                <a:r>
                  <a:rPr lang="en-IN" dirty="0"/>
                  <a:t> </a:t>
                </a:r>
                <a:r>
                  <a:rPr lang="en-IN" dirty="0" smtClean="0"/>
                  <a:t>     M = Number of images . Each image is transformed into a vector of size NN × 1 and placed into the set.</a:t>
                </a:r>
              </a:p>
              <a:p>
                <a:pPr marL="0" indent="0">
                  <a:buNone/>
                </a:pPr>
                <a:r>
                  <a:rPr lang="en-IN" dirty="0"/>
                  <a:t>Step 3: </a:t>
                </a:r>
                <a:r>
                  <a:rPr lang="en-IN" dirty="0" smtClean="0"/>
                  <a:t>Normalize the images</a:t>
                </a:r>
              </a:p>
              <a:p>
                <a:pPr marL="0" indent="0">
                  <a:buNone/>
                </a:pPr>
                <a:r>
                  <a:rPr lang="en-IN" dirty="0" smtClean="0"/>
                  <a:t>compute </a:t>
                </a:r>
                <a:r>
                  <a:rPr lang="en-IN" dirty="0"/>
                  <a:t>the average face vector The average face vector (Ψ) has to be calculated by using the following formula:</a:t>
                </a:r>
              </a:p>
              <a:p>
                <a:pPr marL="0" indent="0">
                  <a:buNone/>
                </a:pPr>
                <a:r>
                  <a:rPr lang="en-US" dirty="0"/>
                  <a:t> </a:t>
                </a:r>
                <a:r>
                  <a:rPr lang="en-IN" dirty="0"/>
                  <a:t>Ψ=1/M(</a:t>
                </a:r>
                <a14:m>
                  <m:oMath xmlns:m="http://schemas.openxmlformats.org/officeDocument/2006/math">
                    <m:nary>
                      <m:naryPr>
                        <m:chr m:val="∑"/>
                        <m:ctrlPr>
                          <a:rPr lang="en-IN" i="1">
                            <a:latin typeface="Cambria Math" panose="02040503050406030204" pitchFamily="18" charset="0"/>
                          </a:rPr>
                        </m:ctrlPr>
                      </m:naryPr>
                      <m:sub>
                        <m:r>
                          <m:rPr>
                            <m:brk m:alnAt="23"/>
                          </m:rPr>
                          <a:rPr lang="en-US" i="1">
                            <a:latin typeface="Cambria Math"/>
                          </a:rPr>
                          <m:t>𝑛</m:t>
                        </m:r>
                        <m:r>
                          <a:rPr lang="en-US" i="1">
                            <a:latin typeface="Cambria Math"/>
                          </a:rPr>
                          <m:t>=1</m:t>
                        </m:r>
                      </m:sub>
                      <m:sup>
                        <m:r>
                          <a:rPr lang="en-US" i="1">
                            <a:latin typeface="Cambria Math"/>
                          </a:rPr>
                          <m:t>𝑀</m:t>
                        </m:r>
                      </m:sup>
                      <m:e>
                        <m:r>
                          <m:rPr>
                            <m:nor/>
                          </m:rPr>
                          <a:rPr lang="el-GR" dirty="0"/>
                          <m:t>Γ</m:t>
                        </m:r>
                        <m:r>
                          <m:rPr>
                            <m:nor/>
                          </m:rPr>
                          <a:rPr lang="en-US" i="1" dirty="0"/>
                          <m:t>n</m:t>
                        </m:r>
                        <m:r>
                          <m:rPr>
                            <m:nor/>
                          </m:rPr>
                          <a:rPr lang="en-US" i="1" dirty="0"/>
                          <m:t>)</m:t>
                        </m:r>
                      </m:e>
                    </m:nary>
                  </m:oMath>
                </a14:m>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22959" y="836712"/>
                <a:ext cx="7543801" cy="5032382"/>
              </a:xfrm>
              <a:blipFill rotWithShape="0">
                <a:blip r:embed="rId2"/>
                <a:stretch>
                  <a:fillRect l="-2019" t="-1695" b="-12712"/>
                </a:stretch>
              </a:blipFill>
            </p:spPr>
            <p:txBody>
              <a:bodyPr/>
              <a:lstStyle/>
              <a:p>
                <a:r>
                  <a:rPr lang="en-US">
                    <a:noFill/>
                  </a:rPr>
                  <a:t> </a:t>
                </a:r>
              </a:p>
            </p:txBody>
          </p:sp>
        </mc:Fallback>
      </mc:AlternateContent>
    </p:spTree>
    <p:extLst>
      <p:ext uri="{BB962C8B-B14F-4D97-AF65-F5344CB8AC3E}">
        <p14:creationId xmlns:p14="http://schemas.microsoft.com/office/powerpoint/2010/main" val="37788629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22959" y="116632"/>
                <a:ext cx="7543801" cy="5786042"/>
              </a:xfrm>
            </p:spPr>
            <p:txBody>
              <a:bodyPr>
                <a:noAutofit/>
              </a:bodyPr>
              <a:lstStyle/>
              <a:p>
                <a:endParaRPr lang="en-US" dirty="0" smtClean="0"/>
              </a:p>
              <a:p>
                <a:endParaRPr lang="en-US" dirty="0"/>
              </a:p>
              <a:p>
                <a:r>
                  <a:rPr lang="en-US" dirty="0" smtClean="0"/>
                  <a:t>Step </a:t>
                </a:r>
                <a:r>
                  <a:rPr lang="en-US" dirty="0" smtClean="0"/>
                  <a:t>4: Subtract the average face vector </a:t>
                </a:r>
                <a:endParaRPr lang="en-US" dirty="0"/>
              </a:p>
              <a:p>
                <a:r>
                  <a:rPr lang="en-US" dirty="0" smtClean="0"/>
                  <a:t>The </a:t>
                </a:r>
                <a:r>
                  <a:rPr lang="en-US" dirty="0"/>
                  <a:t>average face </a:t>
                </a:r>
                <a:r>
                  <a:rPr lang="en-US" dirty="0" smtClean="0"/>
                  <a:t>vector </a:t>
                </a:r>
                <a:r>
                  <a:rPr lang="en-IN" dirty="0"/>
                  <a:t>Ψ</a:t>
                </a:r>
                <a:r>
                  <a:rPr lang="en-US" dirty="0" smtClean="0"/>
                  <a:t> </a:t>
                </a:r>
                <a:r>
                  <a:rPr lang="en-US" dirty="0"/>
                  <a:t>is subtracted from the original faces </a:t>
                </a:r>
                <a:r>
                  <a:rPr lang="el-GR" dirty="0" smtClean="0"/>
                  <a:t>Γ</a:t>
                </a:r>
                <a:r>
                  <a:rPr lang="en-US" dirty="0" err="1" smtClean="0"/>
                  <a:t>i</a:t>
                </a:r>
                <a:r>
                  <a:rPr lang="en-US" dirty="0" smtClean="0"/>
                  <a:t> and </a:t>
                </a:r>
                <a:r>
                  <a:rPr lang="en-US" dirty="0"/>
                  <a:t>the result stored in the </a:t>
                </a:r>
                <a:r>
                  <a:rPr lang="en-US" dirty="0" smtClean="0"/>
                  <a:t>variable </a:t>
                </a:r>
                <a:r>
                  <a:rPr lang="en-US" dirty="0" err="1" smtClean="0"/>
                  <a:t>øi</a:t>
                </a:r>
                <a:r>
                  <a:rPr lang="en-US" dirty="0" smtClean="0"/>
                  <a:t> </a:t>
                </a:r>
                <a:r>
                  <a:rPr lang="en-US" dirty="0"/>
                  <a:t>, </a:t>
                </a:r>
                <a:endParaRPr lang="en-US" dirty="0" smtClean="0"/>
              </a:p>
              <a:p>
                <a:r>
                  <a:rPr lang="en-US" dirty="0" smtClean="0"/>
                  <a:t>            </a:t>
                </a:r>
                <a:r>
                  <a:rPr lang="en-US" dirty="0" err="1" smtClean="0"/>
                  <a:t>Øi</a:t>
                </a:r>
                <a:r>
                  <a:rPr lang="en-US" dirty="0" smtClean="0"/>
                  <a:t> = </a:t>
                </a:r>
                <a:r>
                  <a:rPr lang="el-GR" dirty="0" smtClean="0"/>
                  <a:t>Γ</a:t>
                </a:r>
                <a:r>
                  <a:rPr lang="en-US" dirty="0" err="1" smtClean="0"/>
                  <a:t>i</a:t>
                </a:r>
                <a:r>
                  <a:rPr lang="en-US" dirty="0" smtClean="0"/>
                  <a:t>-</a:t>
                </a:r>
                <a:r>
                  <a:rPr lang="en-IN" dirty="0"/>
                  <a:t> </a:t>
                </a:r>
                <a:r>
                  <a:rPr lang="en-IN" dirty="0" smtClean="0"/>
                  <a:t>Ψ</a:t>
                </a:r>
              </a:p>
              <a:p>
                <a:endParaRPr lang="en-IN" dirty="0"/>
              </a:p>
              <a:p>
                <a:pPr marL="0" indent="0">
                  <a:buNone/>
                </a:pPr>
                <a:endParaRPr lang="en-US" dirty="0"/>
              </a:p>
              <a:p>
                <a:r>
                  <a:rPr lang="en-US" dirty="0" smtClean="0"/>
                  <a:t>Step </a:t>
                </a:r>
                <a:r>
                  <a:rPr lang="en-US" dirty="0"/>
                  <a:t>5: Calculate the covariance matrix </a:t>
                </a:r>
                <a:endParaRPr lang="en-US" dirty="0" smtClean="0"/>
              </a:p>
              <a:p>
                <a:pPr marL="0" indent="0">
                  <a:buNone/>
                </a:pPr>
                <a:r>
                  <a:rPr lang="en-US" dirty="0" smtClean="0"/>
                  <a:t>We </a:t>
                </a:r>
                <a:r>
                  <a:rPr lang="en-US" dirty="0"/>
                  <a:t>obtain the covariance matrix C in the following </a:t>
                </a:r>
                <a:r>
                  <a:rPr lang="en-US" dirty="0" smtClean="0"/>
                  <a:t>manner</a:t>
                </a:r>
              </a:p>
              <a:p>
                <a:pPr marL="0" indent="0">
                  <a:buNone/>
                </a:pPr>
                <a14:m>
                  <m:oMathPara xmlns:m="http://schemas.openxmlformats.org/officeDocument/2006/math">
                    <m:oMathParaPr>
                      <m:jc m:val="centerGroup"/>
                    </m:oMathParaPr>
                    <m:oMath xmlns:m="http://schemas.openxmlformats.org/officeDocument/2006/math">
                      <m:r>
                        <a:rPr lang="en-US" i="1" dirty="0" smtClean="0"/>
                        <m:t>       </m:t>
                      </m:r>
                      <m:r>
                        <a:rPr lang="en-US" i="1" dirty="0" smtClean="0"/>
                        <m:t>𝐶</m:t>
                      </m:r>
                      <m:r>
                        <a:rPr lang="en-US" i="1" dirty="0" smtClean="0"/>
                        <m:t>= 1/</m:t>
                      </m:r>
                      <m:r>
                        <a:rPr lang="en-US" b="0" i="1" dirty="0" smtClean="0"/>
                        <m:t>𝑀</m:t>
                      </m:r>
                      <m:nary>
                        <m:naryPr>
                          <m:chr m:val="∑"/>
                          <m:ctrlPr>
                            <a:rPr lang="pt-BR" i="1" dirty="0" smtClean="0"/>
                          </m:ctrlPr>
                        </m:naryPr>
                        <m:sub>
                          <m:r>
                            <m:rPr>
                              <m:brk m:alnAt="23"/>
                            </m:rPr>
                            <a:rPr lang="en-US" b="0" i="1" dirty="0" smtClean="0"/>
                            <m:t>𝑛</m:t>
                          </m:r>
                          <m:r>
                            <a:rPr lang="pt-BR" i="1" dirty="0" smtClean="0"/>
                            <m:t>=</m:t>
                          </m:r>
                          <m:r>
                            <a:rPr lang="en-US" b="0" i="1" dirty="0" smtClean="0"/>
                            <m:t>1</m:t>
                          </m:r>
                        </m:sub>
                        <m:sup>
                          <m:r>
                            <a:rPr lang="en-US" b="0" i="1" dirty="0" smtClean="0"/>
                            <m:t>𝑀</m:t>
                          </m:r>
                        </m:sup>
                        <m:e>
                          <m:r>
                            <m:rPr>
                              <m:nor/>
                            </m:rPr>
                            <a:rPr lang="en-US" dirty="0"/>
                            <m:t>Ø</m:t>
                          </m:r>
                          <m:r>
                            <a:rPr lang="en-US" b="0" i="1" dirty="0" smtClean="0"/>
                            <m:t>𝑛</m:t>
                          </m:r>
                          <m:r>
                            <m:rPr>
                              <m:nor/>
                            </m:rPr>
                            <a:rPr lang="en-US" b="0" i="0" dirty="0" smtClean="0"/>
                            <m:t> </m:t>
                          </m:r>
                          <m:r>
                            <m:rPr>
                              <m:nor/>
                            </m:rPr>
                            <a:rPr lang="en-US" dirty="0"/>
                            <m:t>Ø</m:t>
                          </m:r>
                          <m:sSup>
                            <m:sSupPr>
                              <m:ctrlPr>
                                <a:rPr lang="en-US" i="1" dirty="0"/>
                              </m:ctrlPr>
                            </m:sSupPr>
                            <m:e>
                              <m:r>
                                <a:rPr lang="en-US" i="1" dirty="0"/>
                                <m:t>𝑛</m:t>
                              </m:r>
                            </m:e>
                            <m:sup>
                              <m:r>
                                <a:rPr lang="en-US" i="1" dirty="0"/>
                                <m:t>𝑡</m:t>
                              </m:r>
                            </m:sup>
                          </m:sSup>
                        </m:e>
                      </m:nary>
                      <m:r>
                        <a:rPr lang="en-IN" i="1" dirty="0" smtClean="0"/>
                        <m:t>=</m:t>
                      </m:r>
                      <m:r>
                        <a:rPr lang="en-US" b="0" i="1" dirty="0" smtClean="0"/>
                        <m:t>𝐴</m:t>
                      </m:r>
                      <m:sSup>
                        <m:sSupPr>
                          <m:ctrlPr>
                            <a:rPr lang="en-IN" i="1" dirty="0" smtClean="0"/>
                          </m:ctrlPr>
                        </m:sSupPr>
                        <m:e>
                          <m:r>
                            <a:rPr lang="en-US" b="0" i="1" dirty="0" smtClean="0"/>
                            <m:t>𝐴</m:t>
                          </m:r>
                        </m:e>
                        <m:sup>
                          <m:r>
                            <a:rPr lang="en-US" b="0" i="1" dirty="0" smtClean="0"/>
                            <m:t>𝑡</m:t>
                          </m:r>
                        </m:sup>
                      </m:sSup>
                    </m:oMath>
                  </m:oMathPara>
                </a14:m>
                <a:endParaRPr lang="en-IN"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22959" y="116632"/>
                <a:ext cx="7543801" cy="5786042"/>
              </a:xfrm>
              <a:blipFill rotWithShape="0">
                <a:blip r:embed="rId2"/>
                <a:stretch>
                  <a:fillRect l="-2019"/>
                </a:stretch>
              </a:blipFill>
            </p:spPr>
            <p:txBody>
              <a:bodyPr/>
              <a:lstStyle/>
              <a:p>
                <a:r>
                  <a:rPr lang="en-US">
                    <a:noFill/>
                  </a:rPr>
                  <a:t> </a:t>
                </a:r>
              </a:p>
            </p:txBody>
          </p:sp>
        </mc:Fallback>
      </mc:AlternateContent>
    </p:spTree>
    <p:extLst>
      <p:ext uri="{BB962C8B-B14F-4D97-AF65-F5344CB8AC3E}">
        <p14:creationId xmlns:p14="http://schemas.microsoft.com/office/powerpoint/2010/main" val="28581783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67545" y="548680"/>
                <a:ext cx="7899216" cy="5320414"/>
              </a:xfrm>
            </p:spPr>
            <p:txBody>
              <a:bodyPr>
                <a:normAutofit/>
              </a:bodyPr>
              <a:lstStyle/>
              <a:p>
                <a:endParaRPr lang="en-US" b="1" dirty="0" smtClean="0"/>
              </a:p>
              <a:p>
                <a:r>
                  <a:rPr lang="en-US" b="1" dirty="0" smtClean="0"/>
                  <a:t>Step </a:t>
                </a:r>
                <a:r>
                  <a:rPr lang="en-US" b="1" dirty="0"/>
                  <a:t>6:</a:t>
                </a:r>
                <a:r>
                  <a:rPr lang="en-US" dirty="0"/>
                  <a:t> Calculate the eigenvectors and eigenvalues of the covariance matrix </a:t>
                </a:r>
              </a:p>
              <a:p>
                <a:pPr>
                  <a:lnSpc>
                    <a:spcPct val="120000"/>
                  </a:lnSpc>
                </a:pPr>
                <a:r>
                  <a:rPr lang="en-US" dirty="0"/>
                  <a:t>The covariance matrix C in step 5 has a dimensionality of  </a:t>
                </a:r>
                <a14:m>
                  <m:oMath xmlns:m="http://schemas.openxmlformats.org/officeDocument/2006/math">
                    <m:sSup>
                      <m:sSupPr>
                        <m:ctrlPr>
                          <a:rPr lang="en-IN" i="1" dirty="0">
                            <a:latin typeface="Cambria Math" panose="02040503050406030204" pitchFamily="18" charset="0"/>
                          </a:rPr>
                        </m:ctrlPr>
                      </m:sSupPr>
                      <m:e>
                        <m:r>
                          <a:rPr lang="en-US" i="1" dirty="0">
                            <a:latin typeface="Cambria Math" panose="02040503050406030204" pitchFamily="18" charset="0"/>
                          </a:rPr>
                          <m:t>𝑁</m:t>
                        </m:r>
                      </m:e>
                      <m:sup>
                        <m:r>
                          <a:rPr lang="en-US" i="1" dirty="0">
                            <a:latin typeface="Cambria Math" panose="02040503050406030204" pitchFamily="18" charset="0"/>
                          </a:rPr>
                          <m:t>2</m:t>
                        </m:r>
                      </m:sup>
                    </m:sSup>
                  </m:oMath>
                </a14:m>
                <a:r>
                  <a:rPr lang="en-US" dirty="0"/>
                  <a:t> x </a:t>
                </a:r>
                <a14:m>
                  <m:oMath xmlns:m="http://schemas.openxmlformats.org/officeDocument/2006/math">
                    <m:sSup>
                      <m:sSupPr>
                        <m:ctrlPr>
                          <a:rPr lang="en-IN" i="1" dirty="0">
                            <a:latin typeface="Cambria Math" panose="02040503050406030204" pitchFamily="18" charset="0"/>
                          </a:rPr>
                        </m:ctrlPr>
                      </m:sSupPr>
                      <m:e>
                        <m:r>
                          <a:rPr lang="en-US" i="1" dirty="0">
                            <a:latin typeface="Cambria Math" panose="02040503050406030204" pitchFamily="18" charset="0"/>
                          </a:rPr>
                          <m:t>𝑁</m:t>
                        </m:r>
                      </m:e>
                      <m:sup>
                        <m:r>
                          <a:rPr lang="en-US" i="1" dirty="0">
                            <a:latin typeface="Cambria Math" panose="02040503050406030204" pitchFamily="18" charset="0"/>
                          </a:rPr>
                          <m:t>2</m:t>
                        </m:r>
                      </m:sup>
                    </m:sSup>
                  </m:oMath>
                </a14:m>
                <a:r>
                  <a:rPr lang="en-US" dirty="0"/>
                  <a:t> , so one would have  </a:t>
                </a:r>
                <a14:m>
                  <m:oMath xmlns:m="http://schemas.openxmlformats.org/officeDocument/2006/math">
                    <m:sSup>
                      <m:sSupPr>
                        <m:ctrlPr>
                          <a:rPr lang="en-IN" i="1" dirty="0">
                            <a:latin typeface="Cambria Math" panose="02040503050406030204" pitchFamily="18" charset="0"/>
                          </a:rPr>
                        </m:ctrlPr>
                      </m:sSupPr>
                      <m:e>
                        <m:r>
                          <a:rPr lang="en-US" i="1" dirty="0">
                            <a:latin typeface="Cambria Math" panose="02040503050406030204" pitchFamily="18" charset="0"/>
                          </a:rPr>
                          <m:t>𝑁</m:t>
                        </m:r>
                      </m:e>
                      <m:sup>
                        <m:r>
                          <a:rPr lang="en-US" i="1" dirty="0">
                            <a:latin typeface="Cambria Math" panose="02040503050406030204" pitchFamily="18" charset="0"/>
                          </a:rPr>
                          <m:t>2</m:t>
                        </m:r>
                      </m:sup>
                    </m:sSup>
                  </m:oMath>
                </a14:m>
                <a:r>
                  <a:rPr lang="en-US" dirty="0"/>
                  <a:t> </a:t>
                </a:r>
                <a:r>
                  <a:rPr lang="en-US" dirty="0" err="1"/>
                  <a:t>eigenface</a:t>
                </a:r>
                <a:r>
                  <a:rPr lang="en-US" dirty="0"/>
                  <a:t> and eigenvalues. For a 256 × 256 image that means that on must compute a 65,536 × 65,536 matrix and calculate 65,536 </a:t>
                </a:r>
                <a:r>
                  <a:rPr lang="en-US" dirty="0" err="1"/>
                  <a:t>eigenfaces</a:t>
                </a:r>
                <a:r>
                  <a:rPr lang="en-US" dirty="0"/>
                  <a:t>. Computationally, this is not very efficient as most of those </a:t>
                </a:r>
                <a:r>
                  <a:rPr lang="en-US" dirty="0" err="1"/>
                  <a:t>eigenfaces</a:t>
                </a:r>
                <a:r>
                  <a:rPr lang="en-US" dirty="0"/>
                  <a:t> are not useful for our task. In general, PCA is used to describe a large dimensional space with a relative small set of vectors. </a:t>
                </a:r>
              </a:p>
              <a:p>
                <a:r>
                  <a:rPr lang="en-US" dirty="0"/>
                  <a:t>Compute the eigenvectors of </a:t>
                </a:r>
                <a14:m>
                  <m:oMath xmlns:m="http://schemas.openxmlformats.org/officeDocument/2006/math">
                    <m:sSub>
                      <m:sSubPr>
                        <m:ctrlPr>
                          <a:rPr lang="pt-BR"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oMath>
                </a14:m>
                <a:r>
                  <a:rPr lang="en-US" dirty="0"/>
                  <a:t>  of </a:t>
                </a:r>
                <a14:m>
                  <m:oMath xmlns:m="http://schemas.openxmlformats.org/officeDocument/2006/math">
                    <m:sSup>
                      <m:sSupPr>
                        <m:ctrlPr>
                          <a:rPr lang="en-IN" i="1" dirty="0">
                            <a:latin typeface="Cambria Math" panose="02040503050406030204" pitchFamily="18" charset="0"/>
                          </a:rPr>
                        </m:ctrlPr>
                      </m:sSupPr>
                      <m:e>
                        <m:r>
                          <a:rPr lang="en-US" i="1" dirty="0">
                            <a:latin typeface="Cambria Math" panose="02040503050406030204" pitchFamily="18" charset="0"/>
                          </a:rPr>
                          <m:t>𝐴𝐴</m:t>
                        </m:r>
                      </m:e>
                      <m:sup>
                        <m:r>
                          <a:rPr lang="en-US" i="1" dirty="0">
                            <a:latin typeface="Cambria Math" panose="02040503050406030204" pitchFamily="18" charset="0"/>
                          </a:rPr>
                          <m:t>𝑡</m:t>
                        </m:r>
                      </m:sup>
                    </m:sSup>
                  </m:oMath>
                </a14:m>
                <a:endParaRPr lang="en-US" dirty="0"/>
              </a:p>
              <a:p>
                <a:r>
                  <a:rPr lang="en-US" dirty="0"/>
                  <a:t>The matrix </a:t>
                </a:r>
                <a14:m>
                  <m:oMath xmlns:m="http://schemas.openxmlformats.org/officeDocument/2006/math">
                    <m:sSup>
                      <m:sSupPr>
                        <m:ctrlPr>
                          <a:rPr lang="en-IN" i="1" dirty="0">
                            <a:latin typeface="Cambria Math" panose="02040503050406030204" pitchFamily="18" charset="0"/>
                          </a:rPr>
                        </m:ctrlPr>
                      </m:sSupPr>
                      <m:e>
                        <m:r>
                          <a:rPr lang="en-US" i="1" dirty="0">
                            <a:latin typeface="Cambria Math" panose="02040503050406030204" pitchFamily="18" charset="0"/>
                          </a:rPr>
                          <m:t>𝐴𝐴</m:t>
                        </m:r>
                      </m:e>
                      <m:sup>
                        <m:r>
                          <a:rPr lang="en-US" i="1" dirty="0">
                            <a:latin typeface="Cambria Math" panose="02040503050406030204" pitchFamily="18" charset="0"/>
                          </a:rPr>
                          <m:t>𝑡</m:t>
                        </m:r>
                      </m:sup>
                    </m:sSup>
                  </m:oMath>
                </a14:m>
                <a:r>
                  <a:rPr lang="en-US" dirty="0"/>
                  <a:t> is very large not practical</a:t>
                </a:r>
              </a:p>
              <a:p>
                <a:pPr marL="0" indent="0">
                  <a:buNone/>
                </a:pPr>
                <a:endParaRPr lang="en-IN"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67545" y="548680"/>
                <a:ext cx="7899216" cy="5320414"/>
              </a:xfrm>
              <a:blipFill rotWithShape="0">
                <a:blip r:embed="rId2"/>
                <a:stretch>
                  <a:fillRect l="-849" r="-2160"/>
                </a:stretch>
              </a:blipFill>
            </p:spPr>
            <p:txBody>
              <a:bodyPr/>
              <a:lstStyle/>
              <a:p>
                <a:r>
                  <a:rPr lang="en-US">
                    <a:noFill/>
                  </a:rPr>
                  <a:t> </a:t>
                </a:r>
              </a:p>
            </p:txBody>
          </p:sp>
        </mc:Fallback>
      </mc:AlternateContent>
    </p:spTree>
    <p:extLst>
      <p:ext uri="{BB962C8B-B14F-4D97-AF65-F5344CB8AC3E}">
        <p14:creationId xmlns:p14="http://schemas.microsoft.com/office/powerpoint/2010/main" val="319364951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521</TotalTime>
  <Words>815</Words>
  <Application>Microsoft Office PowerPoint</Application>
  <PresentationFormat>On-screen Show (4:3)</PresentationFormat>
  <Paragraphs>135</Paragraphs>
  <Slides>14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Calibri Light</vt:lpstr>
      <vt:lpstr>Cambria Math</vt:lpstr>
      <vt:lpstr>Droid Sans Fallback</vt:lpstr>
      <vt:lpstr>Retrospect</vt:lpstr>
      <vt:lpstr>PowerPoint Presentation</vt:lpstr>
      <vt:lpstr>                     DESIGN FLOW WITH TIMELINEFLOW WITH TIMELINE</vt:lpstr>
      <vt:lpstr>FACE RECOGNITION</vt:lpstr>
      <vt:lpstr>FACE RECOGNITION USING EIGEN FACE BY PCA </vt:lpstr>
      <vt:lpstr>PowerPoint Presentation</vt:lpstr>
      <vt:lpstr>PowerPoint Presentation</vt:lpstr>
      <vt:lpstr>Eigenface algorithm </vt:lpstr>
      <vt:lpstr>PowerPoint Presentation</vt:lpstr>
      <vt:lpstr>PowerPoint Presentation</vt:lpstr>
      <vt:lpstr>PowerPoint Presentation</vt:lpstr>
      <vt:lpstr> PROJECTION OF TRAINING SAMPLES INTO THE EIGENFACE SPACE  </vt:lpstr>
      <vt:lpstr>PowerPoint Presentation</vt:lpstr>
      <vt:lpstr>Results </vt:lpstr>
      <vt:lpstr>Reference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Gg</dc:creator>
  <cp:lastModifiedBy>Bhagya</cp:lastModifiedBy>
  <cp:revision>54</cp:revision>
  <dcterms:created xsi:type="dcterms:W3CDTF">2017-02-15T07:05:59Z</dcterms:created>
  <dcterms:modified xsi:type="dcterms:W3CDTF">2017-02-16T03:20:11Z</dcterms:modified>
</cp:coreProperties>
</file>