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177503-6C6D-45B2-8384-3E512CCABE1F}" type="doc">
      <dgm:prSet loTypeId="urn:microsoft.com/office/officeart/2005/8/layout/pyramid3" loCatId="pyramid" qsTypeId="urn:microsoft.com/office/officeart/2005/8/quickstyle/simple5" qsCatId="simple" csTypeId="urn:microsoft.com/office/officeart/2005/8/colors/accent1_2" csCatId="accent1" phldr="1"/>
      <dgm:spPr/>
    </dgm:pt>
    <dgm:pt modelId="{E5BA4275-792D-42AB-B543-CAA2D6497F2F}">
      <dgm:prSet phldrT="[Text]"/>
      <dgm:spPr/>
      <dgm:t>
        <a:bodyPr/>
        <a:lstStyle/>
        <a:p>
          <a:r>
            <a:rPr lang="en-US" dirty="0" smtClean="0"/>
            <a:t>Multiple JVM (Inbound &amp; Outbound) apps</a:t>
          </a:r>
          <a:endParaRPr lang="en-US" dirty="0"/>
        </a:p>
      </dgm:t>
    </dgm:pt>
    <dgm:pt modelId="{40DA3CF1-248D-462E-A558-436D2F2CA188}" type="parTrans" cxnId="{29B1D3DA-F76C-400D-A28B-7B056C0631AB}">
      <dgm:prSet/>
      <dgm:spPr/>
      <dgm:t>
        <a:bodyPr/>
        <a:lstStyle/>
        <a:p>
          <a:endParaRPr lang="en-US"/>
        </a:p>
      </dgm:t>
    </dgm:pt>
    <dgm:pt modelId="{10DE8792-0A83-43DA-9593-A2EE90FAF514}" type="sibTrans" cxnId="{29B1D3DA-F76C-400D-A28B-7B056C0631AB}">
      <dgm:prSet/>
      <dgm:spPr/>
      <dgm:t>
        <a:bodyPr/>
        <a:lstStyle/>
        <a:p>
          <a:endParaRPr lang="en-US"/>
        </a:p>
      </dgm:t>
    </dgm:pt>
    <dgm:pt modelId="{A30B3F16-D445-4E8A-B259-1E665CD31CD1}">
      <dgm:prSet phldrT="[Text]"/>
      <dgm:spPr/>
      <dgm:t>
        <a:bodyPr/>
        <a:lstStyle/>
        <a:p>
          <a:r>
            <a:rPr lang="en-US" dirty="0" smtClean="0"/>
            <a:t>Tomcat</a:t>
          </a:r>
          <a:endParaRPr lang="en-US" dirty="0"/>
        </a:p>
      </dgm:t>
    </dgm:pt>
    <dgm:pt modelId="{4542AE09-32BB-477B-97B5-A518D22464D0}" type="parTrans" cxnId="{6A656207-9E08-413A-B7E1-EA4BAA717318}">
      <dgm:prSet/>
      <dgm:spPr/>
      <dgm:t>
        <a:bodyPr/>
        <a:lstStyle/>
        <a:p>
          <a:endParaRPr lang="en-US"/>
        </a:p>
      </dgm:t>
    </dgm:pt>
    <dgm:pt modelId="{CDC20B9D-44F8-44AE-890A-0D8793CB53CE}" type="sibTrans" cxnId="{6A656207-9E08-413A-B7E1-EA4BAA717318}">
      <dgm:prSet/>
      <dgm:spPr/>
      <dgm:t>
        <a:bodyPr/>
        <a:lstStyle/>
        <a:p>
          <a:endParaRPr lang="en-US"/>
        </a:p>
      </dgm:t>
    </dgm:pt>
    <dgm:pt modelId="{E847230D-3068-476B-A924-9971089D38A2}">
      <dgm:prSet phldrT="[Text]" custT="1"/>
      <dgm:spPr/>
      <dgm:t>
        <a:bodyPr/>
        <a:lstStyle/>
        <a:p>
          <a:r>
            <a:rPr lang="en-US" sz="4000" dirty="0" smtClean="0"/>
            <a:t>HP/UX</a:t>
          </a:r>
          <a:endParaRPr lang="en-US" sz="4000" dirty="0"/>
        </a:p>
      </dgm:t>
    </dgm:pt>
    <dgm:pt modelId="{28A1BD57-9B89-4AAB-B8AA-55F75B6D24C6}" type="parTrans" cxnId="{659EC95F-ECF3-4DDC-865C-39482FA5CE70}">
      <dgm:prSet/>
      <dgm:spPr/>
      <dgm:t>
        <a:bodyPr/>
        <a:lstStyle/>
        <a:p>
          <a:endParaRPr lang="en-US"/>
        </a:p>
      </dgm:t>
    </dgm:pt>
    <dgm:pt modelId="{02F8D3F0-F3B4-4D61-A968-3C3862264FB8}" type="sibTrans" cxnId="{659EC95F-ECF3-4DDC-865C-39482FA5CE70}">
      <dgm:prSet/>
      <dgm:spPr/>
      <dgm:t>
        <a:bodyPr/>
        <a:lstStyle/>
        <a:p>
          <a:endParaRPr lang="en-US"/>
        </a:p>
      </dgm:t>
    </dgm:pt>
    <dgm:pt modelId="{535539EE-F938-453B-82B0-1B25D3DC2CAB}" type="pres">
      <dgm:prSet presAssocID="{51177503-6C6D-45B2-8384-3E512CCABE1F}" presName="Name0" presStyleCnt="0">
        <dgm:presLayoutVars>
          <dgm:dir/>
          <dgm:animLvl val="lvl"/>
          <dgm:resizeHandles val="exact"/>
        </dgm:presLayoutVars>
      </dgm:prSet>
      <dgm:spPr/>
    </dgm:pt>
    <dgm:pt modelId="{4B4BB70B-19A7-44F1-BB87-C915B89CD868}" type="pres">
      <dgm:prSet presAssocID="{E5BA4275-792D-42AB-B543-CAA2D6497F2F}" presName="Name8" presStyleCnt="0"/>
      <dgm:spPr/>
    </dgm:pt>
    <dgm:pt modelId="{6D056DF4-B03C-4A6F-BC94-E832060B7DA1}" type="pres">
      <dgm:prSet presAssocID="{E5BA4275-792D-42AB-B543-CAA2D6497F2F}" presName="level" presStyleLbl="node1" presStyleIdx="0" presStyleCnt="3">
        <dgm:presLayoutVars>
          <dgm:chMax val="1"/>
          <dgm:bulletEnabled val="1"/>
        </dgm:presLayoutVars>
      </dgm:prSet>
      <dgm:spPr/>
    </dgm:pt>
    <dgm:pt modelId="{9CA53540-46A9-4D9D-8E67-8444A327277F}" type="pres">
      <dgm:prSet presAssocID="{E5BA4275-792D-42AB-B543-CAA2D6497F2F}" presName="levelTx" presStyleLbl="revTx" presStyleIdx="0" presStyleCnt="0">
        <dgm:presLayoutVars>
          <dgm:chMax val="1"/>
          <dgm:bulletEnabled val="1"/>
        </dgm:presLayoutVars>
      </dgm:prSet>
      <dgm:spPr/>
    </dgm:pt>
    <dgm:pt modelId="{94C302A2-0BCD-4F40-B04A-1AEE605CA114}" type="pres">
      <dgm:prSet presAssocID="{A30B3F16-D445-4E8A-B259-1E665CD31CD1}" presName="Name8" presStyleCnt="0"/>
      <dgm:spPr/>
    </dgm:pt>
    <dgm:pt modelId="{6D3FC3ED-B263-49AA-8E96-70361ED2CDAA}" type="pres">
      <dgm:prSet presAssocID="{A30B3F16-D445-4E8A-B259-1E665CD31CD1}" presName="level" presStyleLbl="node1" presStyleIdx="1" presStyleCnt="3">
        <dgm:presLayoutVars>
          <dgm:chMax val="1"/>
          <dgm:bulletEnabled val="1"/>
        </dgm:presLayoutVars>
      </dgm:prSet>
      <dgm:spPr/>
    </dgm:pt>
    <dgm:pt modelId="{71267765-9454-43BB-80C1-47ACCA7F0483}" type="pres">
      <dgm:prSet presAssocID="{A30B3F16-D445-4E8A-B259-1E665CD31CD1}" presName="levelTx" presStyleLbl="revTx" presStyleIdx="0" presStyleCnt="0">
        <dgm:presLayoutVars>
          <dgm:chMax val="1"/>
          <dgm:bulletEnabled val="1"/>
        </dgm:presLayoutVars>
      </dgm:prSet>
      <dgm:spPr/>
    </dgm:pt>
    <dgm:pt modelId="{3B5B4726-7FCB-4056-BBAD-67C13E34FFCA}" type="pres">
      <dgm:prSet presAssocID="{E847230D-3068-476B-A924-9971089D38A2}" presName="Name8" presStyleCnt="0"/>
      <dgm:spPr/>
    </dgm:pt>
    <dgm:pt modelId="{6BA80C3F-AF93-4015-BCB0-3132EA1746E7}" type="pres">
      <dgm:prSet presAssocID="{E847230D-3068-476B-A924-9971089D38A2}" presName="level" presStyleLbl="node1" presStyleIdx="2" presStyleCnt="3">
        <dgm:presLayoutVars>
          <dgm:chMax val="1"/>
          <dgm:bulletEnabled val="1"/>
        </dgm:presLayoutVars>
      </dgm:prSet>
      <dgm:spPr/>
    </dgm:pt>
    <dgm:pt modelId="{E1D8304F-B3DB-4A65-8378-E77272D60125}" type="pres">
      <dgm:prSet presAssocID="{E847230D-3068-476B-A924-9971089D38A2}" presName="levelTx" presStyleLbl="revTx" presStyleIdx="0" presStyleCnt="0">
        <dgm:presLayoutVars>
          <dgm:chMax val="1"/>
          <dgm:bulletEnabled val="1"/>
        </dgm:presLayoutVars>
      </dgm:prSet>
      <dgm:spPr/>
    </dgm:pt>
  </dgm:ptLst>
  <dgm:cxnLst>
    <dgm:cxn modelId="{6BCCBC4A-FB69-4961-9236-72E06EEAD63A}" type="presOf" srcId="{A30B3F16-D445-4E8A-B259-1E665CD31CD1}" destId="{6D3FC3ED-B263-49AA-8E96-70361ED2CDAA}" srcOrd="0" destOrd="0" presId="urn:microsoft.com/office/officeart/2005/8/layout/pyramid3"/>
    <dgm:cxn modelId="{29B1D3DA-F76C-400D-A28B-7B056C0631AB}" srcId="{51177503-6C6D-45B2-8384-3E512CCABE1F}" destId="{E5BA4275-792D-42AB-B543-CAA2D6497F2F}" srcOrd="0" destOrd="0" parTransId="{40DA3CF1-248D-462E-A558-436D2F2CA188}" sibTransId="{10DE8792-0A83-43DA-9593-A2EE90FAF514}"/>
    <dgm:cxn modelId="{6A656207-9E08-413A-B7E1-EA4BAA717318}" srcId="{51177503-6C6D-45B2-8384-3E512CCABE1F}" destId="{A30B3F16-D445-4E8A-B259-1E665CD31CD1}" srcOrd="1" destOrd="0" parTransId="{4542AE09-32BB-477B-97B5-A518D22464D0}" sibTransId="{CDC20B9D-44F8-44AE-890A-0D8793CB53CE}"/>
    <dgm:cxn modelId="{0B939010-1F8F-470E-BD7E-FB7618FB2B4F}" type="presOf" srcId="{51177503-6C6D-45B2-8384-3E512CCABE1F}" destId="{535539EE-F938-453B-82B0-1B25D3DC2CAB}" srcOrd="0" destOrd="0" presId="urn:microsoft.com/office/officeart/2005/8/layout/pyramid3"/>
    <dgm:cxn modelId="{2C95317F-F1D9-4FBF-BD9F-987A134A80E0}" type="presOf" srcId="{A30B3F16-D445-4E8A-B259-1E665CD31CD1}" destId="{71267765-9454-43BB-80C1-47ACCA7F0483}" srcOrd="1" destOrd="0" presId="urn:microsoft.com/office/officeart/2005/8/layout/pyramid3"/>
    <dgm:cxn modelId="{21AFF16C-63B3-4964-B1EA-A9573CD62C28}" type="presOf" srcId="{E5BA4275-792D-42AB-B543-CAA2D6497F2F}" destId="{6D056DF4-B03C-4A6F-BC94-E832060B7DA1}" srcOrd="0" destOrd="0" presId="urn:microsoft.com/office/officeart/2005/8/layout/pyramid3"/>
    <dgm:cxn modelId="{02FE9608-2B86-459A-84CB-B63E42AB0C8A}" type="presOf" srcId="{E847230D-3068-476B-A924-9971089D38A2}" destId="{6BA80C3F-AF93-4015-BCB0-3132EA1746E7}" srcOrd="0" destOrd="0" presId="urn:microsoft.com/office/officeart/2005/8/layout/pyramid3"/>
    <dgm:cxn modelId="{659EC95F-ECF3-4DDC-865C-39482FA5CE70}" srcId="{51177503-6C6D-45B2-8384-3E512CCABE1F}" destId="{E847230D-3068-476B-A924-9971089D38A2}" srcOrd="2" destOrd="0" parTransId="{28A1BD57-9B89-4AAB-B8AA-55F75B6D24C6}" sibTransId="{02F8D3F0-F3B4-4D61-A968-3C3862264FB8}"/>
    <dgm:cxn modelId="{ACBE8893-329F-4B06-A941-170DE5985B5B}" type="presOf" srcId="{E847230D-3068-476B-A924-9971089D38A2}" destId="{E1D8304F-B3DB-4A65-8378-E77272D60125}" srcOrd="1" destOrd="0" presId="urn:microsoft.com/office/officeart/2005/8/layout/pyramid3"/>
    <dgm:cxn modelId="{A1DAF1F3-9073-4839-8283-32A4D63F9037}" type="presOf" srcId="{E5BA4275-792D-42AB-B543-CAA2D6497F2F}" destId="{9CA53540-46A9-4D9D-8E67-8444A327277F}" srcOrd="1" destOrd="0" presId="urn:microsoft.com/office/officeart/2005/8/layout/pyramid3"/>
    <dgm:cxn modelId="{C2CDC451-DB2F-4D88-9F95-5A786F08378B}" type="presParOf" srcId="{535539EE-F938-453B-82B0-1B25D3DC2CAB}" destId="{4B4BB70B-19A7-44F1-BB87-C915B89CD868}" srcOrd="0" destOrd="0" presId="urn:microsoft.com/office/officeart/2005/8/layout/pyramid3"/>
    <dgm:cxn modelId="{CAA09B9D-F35B-45D4-BFBF-9C4B02ECCF38}" type="presParOf" srcId="{4B4BB70B-19A7-44F1-BB87-C915B89CD868}" destId="{6D056DF4-B03C-4A6F-BC94-E832060B7DA1}" srcOrd="0" destOrd="0" presId="urn:microsoft.com/office/officeart/2005/8/layout/pyramid3"/>
    <dgm:cxn modelId="{7E1D8D07-387E-4B06-8B1C-1B02A5EAC09D}" type="presParOf" srcId="{4B4BB70B-19A7-44F1-BB87-C915B89CD868}" destId="{9CA53540-46A9-4D9D-8E67-8444A327277F}" srcOrd="1" destOrd="0" presId="urn:microsoft.com/office/officeart/2005/8/layout/pyramid3"/>
    <dgm:cxn modelId="{9B933780-1C3F-4493-9E47-6DF2D9A3F4B7}" type="presParOf" srcId="{535539EE-F938-453B-82B0-1B25D3DC2CAB}" destId="{94C302A2-0BCD-4F40-B04A-1AEE605CA114}" srcOrd="1" destOrd="0" presId="urn:microsoft.com/office/officeart/2005/8/layout/pyramid3"/>
    <dgm:cxn modelId="{51A2AE4C-DC2C-40D7-A378-4354E09A1CE8}" type="presParOf" srcId="{94C302A2-0BCD-4F40-B04A-1AEE605CA114}" destId="{6D3FC3ED-B263-49AA-8E96-70361ED2CDAA}" srcOrd="0" destOrd="0" presId="urn:microsoft.com/office/officeart/2005/8/layout/pyramid3"/>
    <dgm:cxn modelId="{59B81B8F-7B20-495F-A155-D3B57C2F901D}" type="presParOf" srcId="{94C302A2-0BCD-4F40-B04A-1AEE605CA114}" destId="{71267765-9454-43BB-80C1-47ACCA7F0483}" srcOrd="1" destOrd="0" presId="urn:microsoft.com/office/officeart/2005/8/layout/pyramid3"/>
    <dgm:cxn modelId="{3D2556FA-843D-4FAD-BD94-910B48F980CE}" type="presParOf" srcId="{535539EE-F938-453B-82B0-1B25D3DC2CAB}" destId="{3B5B4726-7FCB-4056-BBAD-67C13E34FFCA}" srcOrd="2" destOrd="0" presId="urn:microsoft.com/office/officeart/2005/8/layout/pyramid3"/>
    <dgm:cxn modelId="{8BFC9CFF-E72F-4401-8D1D-E7E7579AD453}" type="presParOf" srcId="{3B5B4726-7FCB-4056-BBAD-67C13E34FFCA}" destId="{6BA80C3F-AF93-4015-BCB0-3132EA1746E7}" srcOrd="0" destOrd="0" presId="urn:microsoft.com/office/officeart/2005/8/layout/pyramid3"/>
    <dgm:cxn modelId="{7DFF0CB0-4579-4C17-8CB8-FFBD22C9AB04}" type="presParOf" srcId="{3B5B4726-7FCB-4056-BBAD-67C13E34FFCA}" destId="{E1D8304F-B3DB-4A65-8378-E77272D60125}"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56DF4-B03C-4A6F-BC94-E832060B7DA1}">
      <dsp:nvSpPr>
        <dsp:cNvPr id="0" name=""/>
        <dsp:cNvSpPr/>
      </dsp:nvSpPr>
      <dsp:spPr>
        <a:xfrm rot="10800000">
          <a:off x="0" y="0"/>
          <a:ext cx="8915400" cy="1701800"/>
        </a:xfrm>
        <a:prstGeom prst="trapezoid">
          <a:avLst>
            <a:gd name="adj" fmla="val 87313"/>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n-US" sz="4200" kern="1200" dirty="0" smtClean="0"/>
            <a:t>Multiple JVM (Inbound &amp; Outbound) apps</a:t>
          </a:r>
          <a:endParaRPr lang="en-US" sz="4200" kern="1200" dirty="0"/>
        </a:p>
      </dsp:txBody>
      <dsp:txXfrm rot="-10800000">
        <a:off x="1560194" y="0"/>
        <a:ext cx="5795010" cy="1701800"/>
      </dsp:txXfrm>
    </dsp:sp>
    <dsp:sp modelId="{6D3FC3ED-B263-49AA-8E96-70361ED2CDAA}">
      <dsp:nvSpPr>
        <dsp:cNvPr id="0" name=""/>
        <dsp:cNvSpPr/>
      </dsp:nvSpPr>
      <dsp:spPr>
        <a:xfrm rot="10800000">
          <a:off x="1485899" y="1701800"/>
          <a:ext cx="5943600" cy="1701800"/>
        </a:xfrm>
        <a:prstGeom prst="trapezoid">
          <a:avLst>
            <a:gd name="adj" fmla="val 87313"/>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n-US" sz="4200" kern="1200" dirty="0" smtClean="0"/>
            <a:t>Tomcat</a:t>
          </a:r>
          <a:endParaRPr lang="en-US" sz="4200" kern="1200" dirty="0"/>
        </a:p>
      </dsp:txBody>
      <dsp:txXfrm rot="-10800000">
        <a:off x="2526029" y="1701800"/>
        <a:ext cx="3863340" cy="1701800"/>
      </dsp:txXfrm>
    </dsp:sp>
    <dsp:sp modelId="{6BA80C3F-AF93-4015-BCB0-3132EA1746E7}">
      <dsp:nvSpPr>
        <dsp:cNvPr id="0" name=""/>
        <dsp:cNvSpPr/>
      </dsp:nvSpPr>
      <dsp:spPr>
        <a:xfrm rot="10800000">
          <a:off x="2971800" y="3403599"/>
          <a:ext cx="2971800" cy="1701800"/>
        </a:xfrm>
        <a:prstGeom prst="trapezoid">
          <a:avLst>
            <a:gd name="adj" fmla="val 87313"/>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n-US" sz="4000" kern="1200" dirty="0" smtClean="0"/>
            <a:t>HP/UX</a:t>
          </a:r>
          <a:endParaRPr lang="en-US" sz="4000" kern="1200" dirty="0"/>
        </a:p>
      </dsp:txBody>
      <dsp:txXfrm rot="-10800000">
        <a:off x="2971800" y="3403599"/>
        <a:ext cx="2971800" cy="17018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11/1/2016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11/1/2016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11/1/2016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11/1/2016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11/1/2016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eaLnBrk="1" latinLnBrk="0" hangingPunct="1"/>
            <a:fld id="{7CB97365-EBCA-4027-87D5-99FC1D4DF0BB}" type="datetimeFigureOut">
              <a:rPr lang="en-US" smtClean="0"/>
              <a:pPr eaLnBrk="1" latinLnBrk="0" hangingPunct="1"/>
              <a:t>11/1/2016</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Qxtend Basics</a:t>
            </a:r>
            <a:endParaRPr lang="en-US" dirty="0"/>
          </a:p>
        </p:txBody>
      </p:sp>
      <p:sp>
        <p:nvSpPr>
          <p:cNvPr id="3" name="Subtitle 2"/>
          <p:cNvSpPr>
            <a:spLocks noGrp="1"/>
          </p:cNvSpPr>
          <p:nvPr>
            <p:ph type="subTitle" idx="1"/>
          </p:nvPr>
        </p:nvSpPr>
        <p:spPr/>
        <p:txBody>
          <a:bodyPr/>
          <a:lstStyle/>
          <a:p>
            <a:r>
              <a:rPr lang="en-US" dirty="0" smtClean="0"/>
              <a:t>What we do at Eaton and the Supporting Technologies</a:t>
            </a:r>
            <a:endParaRPr lang="en-US" dirty="0"/>
          </a:p>
        </p:txBody>
      </p:sp>
    </p:spTree>
    <p:extLst>
      <p:ext uri="{BB962C8B-B14F-4D97-AF65-F5344CB8AC3E}">
        <p14:creationId xmlns:p14="http://schemas.microsoft.com/office/powerpoint/2010/main" val="643078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Outbound message processing</a:t>
            </a:r>
          </a:p>
        </p:txBody>
      </p:sp>
      <p:sp>
        <p:nvSpPr>
          <p:cNvPr id="3" name="Content Placeholder 2"/>
          <p:cNvSpPr>
            <a:spLocks noGrp="1"/>
          </p:cNvSpPr>
          <p:nvPr>
            <p:ph idx="1"/>
          </p:nvPr>
        </p:nvSpPr>
        <p:spPr/>
        <p:txBody>
          <a:bodyPr>
            <a:normAutofit fontScale="92500" lnSpcReduction="10000"/>
          </a:bodyPr>
          <a:lstStyle/>
          <a:p>
            <a:r>
              <a:rPr lang="en-US" dirty="0" smtClean="0"/>
              <a:t>Outbound is where QXtend builds messages to send to subscribers.</a:t>
            </a:r>
          </a:p>
          <a:p>
            <a:r>
              <a:rPr lang="en-US" dirty="0" smtClean="0"/>
              <a:t>Messages are based on the SOAP protocols.</a:t>
            </a:r>
          </a:p>
          <a:p>
            <a:r>
              <a:rPr lang="en-US" dirty="0" smtClean="0"/>
              <a:t>QXO is where the message content is designed</a:t>
            </a:r>
          </a:p>
          <a:p>
            <a:r>
              <a:rPr lang="en-US" dirty="0" smtClean="0"/>
              <a:t>Database triggers or program calls are used to publish events.</a:t>
            </a:r>
          </a:p>
          <a:p>
            <a:r>
              <a:rPr lang="en-US" dirty="0" smtClean="0"/>
              <a:t>The outbound system has two databases; one is known as the event db, the second is the outbound db.  Mfgpro writes event transactions into the event db.  QXO reads the event notification and builds messages in the outbound db. </a:t>
            </a:r>
            <a:endParaRPr lang="en-US" dirty="0"/>
          </a:p>
        </p:txBody>
      </p:sp>
    </p:spTree>
    <p:extLst>
      <p:ext uri="{BB962C8B-B14F-4D97-AF65-F5344CB8AC3E}">
        <p14:creationId xmlns:p14="http://schemas.microsoft.com/office/powerpoint/2010/main" val="135145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FCFC3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FCFC3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FCFC3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FCFC3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FCFC3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SI service (Eaton designed)  (QSI</a:t>
            </a:r>
            <a:r>
              <a:rPr lang="en-US" dirty="0" smtClean="0"/>
              <a:t>)</a:t>
            </a:r>
            <a:endParaRPr lang="en-US" dirty="0"/>
          </a:p>
        </p:txBody>
      </p:sp>
      <p:sp>
        <p:nvSpPr>
          <p:cNvPr id="3" name="Content Placeholder 2"/>
          <p:cNvSpPr>
            <a:spLocks noGrp="1"/>
          </p:cNvSpPr>
          <p:nvPr>
            <p:ph idx="1"/>
          </p:nvPr>
        </p:nvSpPr>
        <p:spPr/>
        <p:txBody>
          <a:bodyPr/>
          <a:lstStyle/>
          <a:p>
            <a:r>
              <a:rPr lang="en-US" dirty="0" smtClean="0"/>
              <a:t>QSI was designed to overcome certain technical restraints we discovered in older versions of MFG/Pro.</a:t>
            </a:r>
          </a:p>
          <a:p>
            <a:r>
              <a:rPr lang="en-US" dirty="0" smtClean="0"/>
              <a:t>QSI is a standalone SI interface</a:t>
            </a:r>
          </a:p>
          <a:p>
            <a:r>
              <a:rPr lang="en-US" dirty="0" smtClean="0"/>
              <a:t>QSI is used to perform complex and large queries and some updates.</a:t>
            </a:r>
          </a:p>
          <a:p>
            <a:r>
              <a:rPr lang="en-US" dirty="0" smtClean="0"/>
              <a:t>QSI allows us to connect to MFG versions that do not support QXtend.</a:t>
            </a:r>
            <a:endParaRPr lang="en-US" dirty="0"/>
          </a:p>
        </p:txBody>
      </p:sp>
    </p:spTree>
    <p:extLst>
      <p:ext uri="{BB962C8B-B14F-4D97-AF65-F5344CB8AC3E}">
        <p14:creationId xmlns:p14="http://schemas.microsoft.com/office/powerpoint/2010/main" val="3035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FCFC3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FCFC3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FCFC3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FCFC3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QXtend uses web pages to do the majority of admin functions.</a:t>
            </a:r>
          </a:p>
          <a:p>
            <a:r>
              <a:rPr lang="en-US" dirty="0" smtClean="0"/>
              <a:t>From the web we can stop and start most services (Some require Unix scripts to bounce)</a:t>
            </a:r>
          </a:p>
          <a:p>
            <a:r>
              <a:rPr lang="en-US" dirty="0" smtClean="0"/>
              <a:t>We design the message content from the web.</a:t>
            </a:r>
          </a:p>
          <a:p>
            <a:r>
              <a:rPr lang="en-US" dirty="0" smtClean="0"/>
              <a:t>We can manage some errors there.</a:t>
            </a:r>
          </a:p>
          <a:p>
            <a:r>
              <a:rPr lang="en-US" dirty="0" smtClean="0"/>
              <a:t>We can monitor message processing</a:t>
            </a:r>
          </a:p>
          <a:p>
            <a:r>
              <a:rPr lang="en-US" dirty="0" smtClean="0"/>
              <a:t>Note that Inbound message schemas (mappings) are NOT created via the web as mentioned before.</a:t>
            </a:r>
            <a:endParaRPr lang="en-US" dirty="0"/>
          </a:p>
        </p:txBody>
      </p:sp>
    </p:spTree>
    <p:extLst>
      <p:ext uri="{BB962C8B-B14F-4D97-AF65-F5344CB8AC3E}">
        <p14:creationId xmlns:p14="http://schemas.microsoft.com/office/powerpoint/2010/main" val="64798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FCFC3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FCFC3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FCFC3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FCFC3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FCFC3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rgbClr val="FCFC3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use HP-SiteScope to monitor our live production environments.</a:t>
            </a:r>
          </a:p>
          <a:p>
            <a:r>
              <a:rPr lang="en-US" dirty="0" smtClean="0"/>
              <a:t>SiteScope runs bash scrips on the unix server to verify application health.</a:t>
            </a:r>
          </a:p>
          <a:p>
            <a:r>
              <a:rPr lang="en-US" dirty="0" smtClean="0"/>
              <a:t>SiteScope restarts applications that are in fault</a:t>
            </a:r>
          </a:p>
          <a:p>
            <a:r>
              <a:rPr lang="en-US" dirty="0" smtClean="0"/>
              <a:t>SiteScope sends emails (to dba group) for failures</a:t>
            </a:r>
          </a:p>
          <a:p>
            <a:r>
              <a:rPr lang="en-US" dirty="0" smtClean="0"/>
              <a:t>SiteScope creates remedy tickets to dba group after trying 3 times to restart the service</a:t>
            </a:r>
          </a:p>
          <a:p>
            <a:r>
              <a:rPr lang="en-US" dirty="0" smtClean="0"/>
              <a:t>** Note we will transition this to our group over time.</a:t>
            </a:r>
          </a:p>
          <a:p>
            <a:r>
              <a:rPr lang="en-US" dirty="0" smtClean="0"/>
              <a:t>SiteScope builds reports for uptime</a:t>
            </a:r>
            <a:endParaRPr lang="en-US" dirty="0"/>
          </a:p>
        </p:txBody>
      </p:sp>
    </p:spTree>
    <p:extLst>
      <p:ext uri="{BB962C8B-B14F-4D97-AF65-F5344CB8AC3E}">
        <p14:creationId xmlns:p14="http://schemas.microsoft.com/office/powerpoint/2010/main" val="108409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FCFC3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FCFC3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FCFC3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FCFC3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FCFC3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rgbClr val="FCFC3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rgbClr val="FCFC3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1890634" y="2761964"/>
            <a:ext cx="6796166" cy="3547395"/>
          </a:xfrm>
        </p:spPr>
        <p:txBody>
          <a:bodyPr/>
          <a:lstStyle/>
          <a:p>
            <a:endParaRPr lang="en-US" dirty="0"/>
          </a:p>
        </p:txBody>
      </p:sp>
      <p:pic>
        <p:nvPicPr>
          <p:cNvPr id="2050" name="Picture 2" descr="C:\Users\E0060359\AppData\Local\Microsoft\Windows\Temporary Internet Files\Content.IE5\OBZZZ3DQ\Question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14525"/>
            <a:ext cx="5118100" cy="47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26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QXtend?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Qxtend is set of java based web service applications which communicate using SOAP HTTP messages.</a:t>
            </a:r>
          </a:p>
          <a:p>
            <a:r>
              <a:rPr lang="en-US" dirty="0" smtClean="0"/>
              <a:t>We use QXtend version 1.6.3 which is at the end of its life cycle for support. To upgrade we will need to upgrade the version of the database.</a:t>
            </a:r>
          </a:p>
          <a:p>
            <a:r>
              <a:rPr lang="en-US" dirty="0" smtClean="0"/>
              <a:t>QXtend is used to Receive (inbound) and Send (outbound) to and from the MFG/Pro ERP application.</a:t>
            </a:r>
          </a:p>
          <a:p>
            <a:r>
              <a:rPr lang="en-US" dirty="0" smtClean="0"/>
              <a:t>Most of our transactions flow through SOA.  There are a few direct connections (web labor) and one using Tibco (BEA automation system).</a:t>
            </a:r>
            <a:endParaRPr lang="en-US" dirty="0"/>
          </a:p>
        </p:txBody>
      </p:sp>
    </p:spTree>
    <p:extLst>
      <p:ext uri="{BB962C8B-B14F-4D97-AF65-F5344CB8AC3E}">
        <p14:creationId xmlns:p14="http://schemas.microsoft.com/office/powerpoint/2010/main" val="24743926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FCFC3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FCFC3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FCFC3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FCFC3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923485"/>
              </p:ext>
            </p:extLst>
          </p:nvPr>
        </p:nvGraphicFramePr>
        <p:xfrm>
          <a:off x="76200" y="1600200"/>
          <a:ext cx="89154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9171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Servers and Environments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95788434"/>
              </p:ext>
            </p:extLst>
          </p:nvPr>
        </p:nvGraphicFramePr>
        <p:xfrm>
          <a:off x="838200" y="1219200"/>
          <a:ext cx="7064908" cy="3657600"/>
        </p:xfrm>
        <a:graphic>
          <a:graphicData uri="http://schemas.openxmlformats.org/drawingml/2006/table">
            <a:tbl>
              <a:tblPr/>
              <a:tblGrid>
                <a:gridCol w="871016"/>
                <a:gridCol w="871016"/>
                <a:gridCol w="871016"/>
                <a:gridCol w="871016"/>
                <a:gridCol w="871016"/>
                <a:gridCol w="903276"/>
                <a:gridCol w="903276"/>
                <a:gridCol w="903276"/>
              </a:tblGrid>
              <a:tr h="365760">
                <a:tc>
                  <a:txBody>
                    <a:bodyPr/>
                    <a:lstStyle/>
                    <a:p>
                      <a:pPr algn="l" fontAlgn="b"/>
                      <a:r>
                        <a:rPr lang="en-US" sz="1600" b="1" i="0" u="none" strike="noStrike" dirty="0">
                          <a:solidFill>
                            <a:srgbClr val="000000"/>
                          </a:solidFill>
                          <a:effectLst/>
                          <a:latin typeface="Calibri"/>
                        </a:rPr>
                        <a:t>elbp1943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r>
                        <a:rPr lang="en-US" sz="1600" b="1" i="0" u="none" strike="noStrike">
                          <a:solidFill>
                            <a:srgbClr val="000000"/>
                          </a:solidFill>
                          <a:effectLst/>
                          <a:latin typeface="Calibri"/>
                        </a:rPr>
                        <a:t>elbp1951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r>
                        <a:rPr lang="en-US" sz="1600" b="1" i="0" u="none" strike="noStrike">
                          <a:solidFill>
                            <a:srgbClr val="000000"/>
                          </a:solidFill>
                          <a:effectLst/>
                          <a:latin typeface="Calibri"/>
                        </a:rPr>
                        <a:t>elbp1955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r>
                        <a:rPr lang="en-US" sz="1600" b="1" i="0" u="none" strike="noStrike">
                          <a:solidFill>
                            <a:srgbClr val="000000"/>
                          </a:solidFill>
                          <a:effectLst/>
                          <a:latin typeface="Calibri"/>
                        </a:rPr>
                        <a:t>elbp1975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a:rPr>
                        <a:t>esbp0942</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r>
                        <a:rPr lang="en-US" sz="1600" b="1" i="0" u="none" strike="noStrike">
                          <a:solidFill>
                            <a:srgbClr val="000000"/>
                          </a:solidFill>
                          <a:effectLst/>
                          <a:latin typeface="Calibri"/>
                        </a:rPr>
                        <a:t>esbp0911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a:rPr>
                        <a:t>esbp0950</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r>
                        <a:rPr lang="en-US" sz="1600" b="1" i="0" u="none" strike="noStrike">
                          <a:solidFill>
                            <a:srgbClr val="000000"/>
                          </a:solidFill>
                          <a:effectLst/>
                          <a:latin typeface="Calibri"/>
                        </a:rPr>
                        <a:t>esdp0953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r>
              <a:tr h="365760">
                <a:tc>
                  <a:txBody>
                    <a:bodyPr/>
                    <a:lstStyle/>
                    <a:p>
                      <a:pPr algn="l" fontAlgn="b"/>
                      <a:r>
                        <a:rPr lang="en-US" sz="1600" b="0" i="0" u="none" strike="noStrike">
                          <a:solidFill>
                            <a:srgbClr val="000000"/>
                          </a:solidFill>
                          <a:effectLst/>
                          <a:latin typeface="Calibri"/>
                        </a:rPr>
                        <a:t>CHVP</a:t>
                      </a:r>
                    </a:p>
                  </a:txBody>
                  <a:tcPr marL="85725"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600" b="0" i="0" u="none" strike="noStrike">
                          <a:solidFill>
                            <a:srgbClr val="000000"/>
                          </a:solidFill>
                          <a:effectLst/>
                          <a:latin typeface="Calibri"/>
                        </a:rPr>
                        <a:t>CHYP</a:t>
                      </a:r>
                    </a:p>
                  </a:txBody>
                  <a:tcPr marL="85725"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600" b="0" i="0" u="none" strike="noStrike">
                          <a:solidFill>
                            <a:srgbClr val="000000"/>
                          </a:solidFill>
                          <a:effectLst/>
                          <a:latin typeface="Calibri"/>
                        </a:rPr>
                        <a:t>NHBP</a:t>
                      </a:r>
                    </a:p>
                  </a:txBody>
                  <a:tcPr marL="85725"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600" b="0" i="0" u="none" strike="noStrike">
                          <a:solidFill>
                            <a:srgbClr val="000000"/>
                          </a:solidFill>
                          <a:effectLst/>
                          <a:latin typeface="Calibri"/>
                        </a:rPr>
                        <a:t>EHAP</a:t>
                      </a:r>
                    </a:p>
                  </a:txBody>
                  <a:tcPr marL="85725"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600" b="0" i="0" u="none" strike="noStrike">
                          <a:solidFill>
                            <a:srgbClr val="000000"/>
                          </a:solidFill>
                          <a:effectLst/>
                          <a:latin typeface="Calibri"/>
                        </a:rPr>
                        <a:t>AABP</a:t>
                      </a:r>
                    </a:p>
                  </a:txBody>
                  <a:tcPr marL="85725"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600" b="0" i="0" u="none" strike="noStrike">
                          <a:solidFill>
                            <a:srgbClr val="000000"/>
                          </a:solidFill>
                          <a:effectLst/>
                          <a:latin typeface="Calibri"/>
                        </a:rPr>
                        <a:t>FICP</a:t>
                      </a:r>
                    </a:p>
                  </a:txBody>
                  <a:tcPr marL="85725"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600" b="0" i="0" u="none" strike="noStrike">
                          <a:solidFill>
                            <a:srgbClr val="000000"/>
                          </a:solidFill>
                          <a:effectLst/>
                          <a:latin typeface="Calibri"/>
                        </a:rPr>
                        <a:t>PHRP</a:t>
                      </a:r>
                    </a:p>
                  </a:txBody>
                  <a:tcPr marL="85725"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r>
                        <a:rPr lang="en-US" sz="1600" b="0" i="0" u="none" strike="noStrike">
                          <a:solidFill>
                            <a:srgbClr val="000000"/>
                          </a:solidFill>
                          <a:effectLst/>
                          <a:latin typeface="Calibri"/>
                        </a:rPr>
                        <a:t>EHDP</a:t>
                      </a:r>
                    </a:p>
                  </a:txBody>
                  <a:tcPr marL="85725" marR="0" marT="0" marB="0" anchor="b">
                    <a:lnL>
                      <a:noFill/>
                    </a:lnL>
                    <a:lnR>
                      <a:noFill/>
                    </a:lnR>
                    <a:lnT w="6350" cap="flat" cmpd="sng" algn="ctr">
                      <a:solidFill>
                        <a:srgbClr val="95B3D7"/>
                      </a:solidFill>
                      <a:prstDash val="solid"/>
                      <a:round/>
                      <a:headEnd type="none" w="med" len="med"/>
                      <a:tailEnd type="none" w="med" len="med"/>
                    </a:lnT>
                    <a:lnB>
                      <a:noFill/>
                    </a:lnB>
                  </a:tcPr>
                </a:tc>
              </a:tr>
              <a:tr h="365760">
                <a:tc>
                  <a:txBody>
                    <a:bodyPr/>
                    <a:lstStyle/>
                    <a:p>
                      <a:pPr algn="l" fontAlgn="b"/>
                      <a:r>
                        <a:rPr lang="en-US" sz="1600" b="0" i="0" u="none" strike="noStrike">
                          <a:solidFill>
                            <a:srgbClr val="000000"/>
                          </a:solidFill>
                          <a:effectLst/>
                          <a:latin typeface="Calibri"/>
                        </a:rPr>
                        <a:t>LNBP</a:t>
                      </a:r>
                    </a:p>
                  </a:txBody>
                  <a:tcPr marL="85725"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EAUP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EHYP</a:t>
                      </a:r>
                    </a:p>
                  </a:txBody>
                  <a:tcPr marL="85725"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AECP</a:t>
                      </a:r>
                    </a:p>
                  </a:txBody>
                  <a:tcPr marL="85725"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QSIP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HEUP</a:t>
                      </a:r>
                    </a:p>
                  </a:txBody>
                  <a:tcPr marL="85725" marR="0" marT="0" marB="0" anchor="b">
                    <a:lnL>
                      <a:noFill/>
                    </a:lnL>
                    <a:lnR>
                      <a:noFill/>
                    </a:lnR>
                    <a:lnT>
                      <a:noFill/>
                    </a:lnT>
                    <a:lnB>
                      <a:noFill/>
                    </a:lnB>
                  </a:tcPr>
                </a:tc>
              </a:tr>
              <a:tr h="365760">
                <a:tc>
                  <a:txBody>
                    <a:bodyPr/>
                    <a:lstStyle/>
                    <a:p>
                      <a:pPr algn="l" fontAlgn="b"/>
                      <a:r>
                        <a:rPr lang="en-US" sz="1600" b="0" i="0" u="none" strike="noStrike">
                          <a:solidFill>
                            <a:srgbClr val="000000"/>
                          </a:solidFill>
                          <a:effectLst/>
                          <a:latin typeface="Calibri"/>
                        </a:rPr>
                        <a:t>SHAP</a:t>
                      </a:r>
                    </a:p>
                  </a:txBody>
                  <a:tcPr marL="85725"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EGGP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AFCP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r>
              <a:tr h="365760">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JHYP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ATJP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r>
              <a:tr h="365760">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KMAP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AUCP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r>
              <a:tr h="365760">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NWZP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CYLP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r>
              <a:tr h="365760">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PUNP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NHAP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r>
              <a:tr h="365760">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SEEP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r>
              <a:tr h="365760">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600" b="0" i="0" u="none" strike="noStrike">
                          <a:solidFill>
                            <a:srgbClr val="000000"/>
                          </a:solidFill>
                          <a:effectLst/>
                          <a:latin typeface="Calibri"/>
                        </a:rPr>
                        <a:t>WAIP</a:t>
                      </a:r>
                    </a:p>
                  </a:txBody>
                  <a:tcPr marL="85725"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sp>
        <p:nvSpPr>
          <p:cNvPr id="7" name="Rounded Rectangular Callout 6"/>
          <p:cNvSpPr/>
          <p:nvPr/>
        </p:nvSpPr>
        <p:spPr>
          <a:xfrm>
            <a:off x="3581400" y="5486400"/>
            <a:ext cx="2209800" cy="1219200"/>
          </a:xfrm>
          <a:prstGeom prst="wedgeRoundRectCallout">
            <a:avLst>
              <a:gd name="adj1" fmla="val -4971"/>
              <a:gd name="adj2" fmla="val -1587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first 3 letters are known as the AQP prefix or Aeroquip Prefix</a:t>
            </a:r>
            <a:endParaRPr lang="en-US" dirty="0"/>
          </a:p>
        </p:txBody>
      </p:sp>
      <p:sp>
        <p:nvSpPr>
          <p:cNvPr id="8" name="Rounded Rectangular Callout 7"/>
          <p:cNvSpPr/>
          <p:nvPr/>
        </p:nvSpPr>
        <p:spPr>
          <a:xfrm>
            <a:off x="6172200" y="3276600"/>
            <a:ext cx="2438400" cy="1676400"/>
          </a:xfrm>
          <a:prstGeom prst="wedgeRoundRectCallout">
            <a:avLst>
              <a:gd name="adj1" fmla="val -100521"/>
              <a:gd name="adj2" fmla="val -56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AQ prefix can also be used to connect with the server. </a:t>
            </a:r>
            <a:br>
              <a:rPr lang="en-US" dirty="0" smtClean="0"/>
            </a:br>
            <a:r>
              <a:rPr lang="en-US" dirty="0" smtClean="0"/>
              <a:t>E.g. </a:t>
            </a:r>
            <a:r>
              <a:rPr lang="en-US" dirty="0" err="1" smtClean="0"/>
              <a:t>nhamfg</a:t>
            </a:r>
            <a:r>
              <a:rPr lang="en-US" dirty="0" smtClean="0"/>
              <a:t> or </a:t>
            </a:r>
            <a:r>
              <a:rPr lang="en-US" dirty="0" err="1" smtClean="0"/>
              <a:t>nhaqa</a:t>
            </a:r>
            <a:endParaRPr lang="en-US" dirty="0"/>
          </a:p>
        </p:txBody>
      </p:sp>
    </p:spTree>
    <p:extLst>
      <p:ext uri="{BB962C8B-B14F-4D97-AF65-F5344CB8AC3E}">
        <p14:creationId xmlns:p14="http://schemas.microsoft.com/office/powerpoint/2010/main" val="2350494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Tomcat </a:t>
            </a:r>
            <a:r>
              <a:rPr lang="en-US" dirty="0" err="1" smtClean="0"/>
              <a:t>WebServer</a:t>
            </a:r>
            <a:endParaRPr lang="en-US" dirty="0"/>
          </a:p>
        </p:txBody>
      </p:sp>
      <p:sp>
        <p:nvSpPr>
          <p:cNvPr id="3" name="Content Placeholder 2"/>
          <p:cNvSpPr>
            <a:spLocks noGrp="1"/>
          </p:cNvSpPr>
          <p:nvPr>
            <p:ph idx="1"/>
          </p:nvPr>
        </p:nvSpPr>
        <p:spPr/>
        <p:txBody>
          <a:bodyPr/>
          <a:lstStyle/>
          <a:p>
            <a:r>
              <a:rPr lang="en-US" dirty="0" smtClean="0"/>
              <a:t>Tomcat hosts multiple web apps</a:t>
            </a:r>
          </a:p>
          <a:p>
            <a:r>
              <a:rPr lang="en-US" dirty="0" smtClean="0"/>
              <a:t>There is only one tomcat used per server for QXtend. </a:t>
            </a:r>
          </a:p>
          <a:p>
            <a:r>
              <a:rPr lang="en-US" dirty="0" smtClean="0"/>
              <a:t>There are multiple tomcats on a unix host, </a:t>
            </a:r>
            <a:r>
              <a:rPr lang="en-US" u="sng" dirty="0" smtClean="0"/>
              <a:t>however</a:t>
            </a:r>
            <a:r>
              <a:rPr lang="en-US" dirty="0" smtClean="0"/>
              <a:t>, QXtend only uses the 5.5.27 version as displayed as part of the path.</a:t>
            </a:r>
          </a:p>
          <a:p>
            <a:r>
              <a:rPr lang="en-US" dirty="0" smtClean="0"/>
              <a:t>Tomcat has a management panel that can be used to stop and start the web service applications.  </a:t>
            </a:r>
          </a:p>
          <a:p>
            <a:endParaRPr lang="en-US" dirty="0"/>
          </a:p>
        </p:txBody>
      </p:sp>
    </p:spTree>
    <p:extLst>
      <p:ext uri="{BB962C8B-B14F-4D97-AF65-F5344CB8AC3E}">
        <p14:creationId xmlns:p14="http://schemas.microsoft.com/office/powerpoint/2010/main" val="134239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FCFC3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FCFC3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FCFC3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FCFC3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QXtend Functional Areas</a:t>
            </a:r>
            <a:endParaRPr lang="en-US" dirty="0"/>
          </a:p>
        </p:txBody>
      </p:sp>
      <p:sp>
        <p:nvSpPr>
          <p:cNvPr id="3" name="Content Placeholder 2"/>
          <p:cNvSpPr>
            <a:spLocks noGrp="1"/>
          </p:cNvSpPr>
          <p:nvPr>
            <p:ph idx="1"/>
          </p:nvPr>
        </p:nvSpPr>
        <p:spPr/>
        <p:txBody>
          <a:bodyPr/>
          <a:lstStyle/>
          <a:p>
            <a:r>
              <a:rPr lang="en-US" dirty="0" smtClean="0"/>
              <a:t>Inbound User Interface processing (UI)</a:t>
            </a:r>
          </a:p>
          <a:p>
            <a:r>
              <a:rPr lang="en-US" dirty="0" smtClean="0"/>
              <a:t>Inbound System Interface processing (SI)</a:t>
            </a:r>
          </a:p>
          <a:p>
            <a:r>
              <a:rPr lang="en-US" dirty="0" smtClean="0"/>
              <a:t>Inbound Query processing</a:t>
            </a:r>
          </a:p>
          <a:p>
            <a:r>
              <a:rPr lang="en-US" dirty="0" smtClean="0"/>
              <a:t>Outbound message processing.</a:t>
            </a:r>
          </a:p>
          <a:p>
            <a:r>
              <a:rPr lang="en-US" dirty="0" smtClean="0"/>
              <a:t>Special SI service (Eaton designed)  (QSI)</a:t>
            </a:r>
            <a:endParaRPr lang="en-US" dirty="0"/>
          </a:p>
        </p:txBody>
      </p:sp>
    </p:spTree>
    <p:extLst>
      <p:ext uri="{BB962C8B-B14F-4D97-AF65-F5344CB8AC3E}">
        <p14:creationId xmlns:p14="http://schemas.microsoft.com/office/powerpoint/2010/main" val="2904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FCFC3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FCFC3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FCFC3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FCFC3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FCFC3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Inbound User Interface processing (UI</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The UI QXI (inbound) interface uses the same screen as the user to process an incoming message.</a:t>
            </a:r>
          </a:p>
          <a:p>
            <a:r>
              <a:rPr lang="en-US" dirty="0" smtClean="0"/>
              <a:t>This preserves the screen logic of the system</a:t>
            </a:r>
          </a:p>
          <a:p>
            <a:r>
              <a:rPr lang="en-US" dirty="0" smtClean="0"/>
              <a:t>Screen must be mapped to create a unique screen field to message node link.  </a:t>
            </a:r>
          </a:p>
          <a:p>
            <a:r>
              <a:rPr lang="en-US" dirty="0" smtClean="0"/>
              <a:t>Qgen is an add-on to the MFG/Pro system environment used to map the screens (beyond the scope of this initial training)</a:t>
            </a:r>
          </a:p>
          <a:p>
            <a:r>
              <a:rPr lang="en-US" dirty="0" smtClean="0"/>
              <a:t>Some screens have been provided by QAD (vendor)</a:t>
            </a:r>
            <a:endParaRPr lang="en-US" dirty="0"/>
          </a:p>
        </p:txBody>
      </p:sp>
    </p:spTree>
    <p:extLst>
      <p:ext uri="{BB962C8B-B14F-4D97-AF65-F5344CB8AC3E}">
        <p14:creationId xmlns:p14="http://schemas.microsoft.com/office/powerpoint/2010/main" val="48156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FCFC3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FCFC3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FCFC3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FCFC3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FCFC3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Inbound System Interface processing (SI</a:t>
            </a:r>
            <a:r>
              <a:rPr lang="en-US" dirty="0" smtClean="0"/>
              <a:t>)</a:t>
            </a:r>
            <a:endParaRPr lang="en-US" dirty="0"/>
          </a:p>
        </p:txBody>
      </p:sp>
      <p:sp>
        <p:nvSpPr>
          <p:cNvPr id="3" name="Content Placeholder 2"/>
          <p:cNvSpPr>
            <a:spLocks noGrp="1"/>
          </p:cNvSpPr>
          <p:nvPr>
            <p:ph idx="1"/>
          </p:nvPr>
        </p:nvSpPr>
        <p:spPr/>
        <p:txBody>
          <a:bodyPr/>
          <a:lstStyle/>
          <a:p>
            <a:r>
              <a:rPr lang="en-US" dirty="0" smtClean="0"/>
              <a:t>SI processing is a specialty area.  It directly passes data to a program which is then processed.</a:t>
            </a:r>
          </a:p>
          <a:p>
            <a:r>
              <a:rPr lang="en-US" dirty="0" smtClean="0"/>
              <a:t>No user screen is called during the processing.</a:t>
            </a:r>
          </a:p>
          <a:p>
            <a:r>
              <a:rPr lang="en-US" dirty="0" smtClean="0"/>
              <a:t>Processing is typically faster.</a:t>
            </a:r>
          </a:p>
          <a:p>
            <a:r>
              <a:rPr lang="en-US" dirty="0" smtClean="0"/>
              <a:t>Complexity is always greater.</a:t>
            </a:r>
          </a:p>
          <a:p>
            <a:r>
              <a:rPr lang="en-US" dirty="0" smtClean="0"/>
              <a:t>We use this method in our QSI systems mentioned later.</a:t>
            </a:r>
          </a:p>
          <a:p>
            <a:endParaRPr lang="en-US" dirty="0"/>
          </a:p>
        </p:txBody>
      </p:sp>
    </p:spTree>
    <p:extLst>
      <p:ext uri="{BB962C8B-B14F-4D97-AF65-F5344CB8AC3E}">
        <p14:creationId xmlns:p14="http://schemas.microsoft.com/office/powerpoint/2010/main" val="282228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FCFC3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FCFC3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FCFC3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FCFC3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FCFC3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Inbound Query </a:t>
            </a:r>
            <a:r>
              <a:rPr lang="en-US" dirty="0" smtClean="0"/>
              <a:t>processing</a:t>
            </a:r>
            <a:endParaRPr lang="en-US" dirty="0"/>
          </a:p>
        </p:txBody>
      </p:sp>
      <p:sp>
        <p:nvSpPr>
          <p:cNvPr id="3" name="Content Placeholder 2"/>
          <p:cNvSpPr>
            <a:spLocks noGrp="1"/>
          </p:cNvSpPr>
          <p:nvPr>
            <p:ph idx="1"/>
          </p:nvPr>
        </p:nvSpPr>
        <p:spPr/>
        <p:txBody>
          <a:bodyPr/>
          <a:lstStyle/>
          <a:p>
            <a:r>
              <a:rPr lang="en-US" dirty="0" smtClean="0"/>
              <a:t>Queries are designed and used differently in QXtend.</a:t>
            </a:r>
          </a:p>
          <a:p>
            <a:r>
              <a:rPr lang="en-US" dirty="0" smtClean="0"/>
              <a:t>Messages flow into a special SI adaptor</a:t>
            </a:r>
          </a:p>
          <a:p>
            <a:r>
              <a:rPr lang="en-US" dirty="0" smtClean="0"/>
              <a:t>The adaptor calls the QXO (outbound) system to process the request.  The request is completed in QXO and passed back to QXI which then passes it to the requestor.</a:t>
            </a:r>
          </a:p>
          <a:p>
            <a:r>
              <a:rPr lang="en-US" dirty="0" smtClean="0"/>
              <a:t>Queries are designed in the QXO system and published into QXI.  They are generally easy to build and can have complex elements.</a:t>
            </a:r>
            <a:endParaRPr lang="en-US" dirty="0"/>
          </a:p>
        </p:txBody>
      </p:sp>
    </p:spTree>
    <p:extLst>
      <p:ext uri="{BB962C8B-B14F-4D97-AF65-F5344CB8AC3E}">
        <p14:creationId xmlns:p14="http://schemas.microsoft.com/office/powerpoint/2010/main" val="56114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FCFC3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FCFC3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FCFC3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FCFC3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658</TotalTime>
  <Words>785</Words>
  <Application>Microsoft Office PowerPoint</Application>
  <PresentationFormat>On-screen Show (4:3)</PresentationFormat>
  <Paragraphs>104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Qxtend Basics</vt:lpstr>
      <vt:lpstr>What is QXtend?</vt:lpstr>
      <vt:lpstr>Technology Stack</vt:lpstr>
      <vt:lpstr>Unix Servers and Environments</vt:lpstr>
      <vt:lpstr>Tomcat WebServer</vt:lpstr>
      <vt:lpstr>QXtend Functional Areas</vt:lpstr>
      <vt:lpstr>Inbound User Interface processing (UI)</vt:lpstr>
      <vt:lpstr>Inbound System Interface processing (SI)</vt:lpstr>
      <vt:lpstr>Inbound Query processing</vt:lpstr>
      <vt:lpstr>Outbound message processing</vt:lpstr>
      <vt:lpstr>Special SI service (Eaton designed)  (QSI)</vt:lpstr>
      <vt:lpstr>Management</vt:lpstr>
      <vt:lpstr>Monitoring</vt:lpstr>
      <vt:lpstr>Questions?</vt:lpstr>
    </vt:vector>
  </TitlesOfParts>
  <Company>Eaton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Qxtend Basics</dc:title>
  <dc:creator>Herrin, Daniel L</dc:creator>
  <cp:lastModifiedBy>Herrin, Daniel L</cp:lastModifiedBy>
  <cp:revision>13</cp:revision>
  <dcterms:created xsi:type="dcterms:W3CDTF">2016-11-02T03:28:16Z</dcterms:created>
  <dcterms:modified xsi:type="dcterms:W3CDTF">2016-11-02T14:26:32Z</dcterms:modified>
</cp:coreProperties>
</file>