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1111" r:id="rId4"/>
    <p:sldId id="1096" r:id="rId5"/>
    <p:sldId id="1110" r:id="rId6"/>
    <p:sldId id="1112" r:id="rId7"/>
    <p:sldId id="1097" r:id="rId8"/>
    <p:sldId id="1117" r:id="rId9"/>
    <p:sldId id="1118" r:id="rId10"/>
    <p:sldId id="1099" r:id="rId11"/>
    <p:sldId id="1106" r:id="rId12"/>
    <p:sldId id="1116" r:id="rId13"/>
    <p:sldId id="1109" r:id="rId14"/>
    <p:sldId id="1101" r:id="rId15"/>
    <p:sldId id="1102" r:id="rId16"/>
    <p:sldId id="1114" r:id="rId17"/>
    <p:sldId id="1108" r:id="rId18"/>
    <p:sldId id="1115" r:id="rId19"/>
    <p:sldId id="1103" r:id="rId20"/>
    <p:sldId id="1104" r:id="rId21"/>
    <p:sldId id="1113" r:id="rId22"/>
    <p:sldId id="1119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4"/>
    <p:restoredTop sz="86813" autoAdjust="0"/>
  </p:normalViewPr>
  <p:slideViewPr>
    <p:cSldViewPr>
      <p:cViewPr varScale="1">
        <p:scale>
          <a:sx n="105" d="100"/>
          <a:sy n="105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1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19/10/18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2008"/>
            <a:ext cx="367240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G17-A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65A56E2-FA8F-ED43-953B-F5B77AE9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5177"/>
              </p:ext>
            </p:extLst>
          </p:nvPr>
        </p:nvGraphicFramePr>
        <p:xfrm>
          <a:off x="251520" y="1196752"/>
          <a:ext cx="8640960" cy="4288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25442065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45367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609379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77519419"/>
                    </a:ext>
                  </a:extLst>
                </a:gridCol>
              </a:tblGrid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where it appears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46007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📆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in the format YYYYMMDD, corresponding to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12075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☀️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en-US" sz="1600" noProof="0" dirty="0"/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mean temperature (in Celsius) for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37091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🌅 Visibility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mean visibility (in kilometres) for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33763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💨 Wind Speed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mean wind speed (in kilometres per hour) for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89518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🌧 Precipitation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precipitation reported in the day (in centimetres).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61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65A56E2-FA8F-ED43-953B-F5B77AE9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57779"/>
              </p:ext>
            </p:extLst>
          </p:nvPr>
        </p:nvGraphicFramePr>
        <p:xfrm>
          <a:off x="251520" y="1196752"/>
          <a:ext cx="8640960" cy="4851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25442065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45367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609379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77519419"/>
                    </a:ext>
                  </a:extLst>
                </a:gridCol>
              </a:tblGrid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where it appears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46007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🌫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/>
                        <a:t> Fog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fog — if its 1, that day had fog;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12075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🌧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en-US" sz="1600" noProof="0" dirty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rain — if its 1, it rained that day;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37091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❄️ Snow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snow — if its 1, it snowed that day;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33763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⚡️ Hail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hail — if its 1, it hailed that day;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89518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🌧 Thunder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thunder — if its 1, there were thunders that day; if it’s 0, there weren’t.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612094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🌪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Tornado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An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indicator</a:t>
                      </a:r>
                      <a:r>
                        <a:rPr lang="pt-PT" sz="1200" dirty="0"/>
                        <a:t> for tornado — </a:t>
                      </a:r>
                      <a:r>
                        <a:rPr lang="pt-PT" sz="1200" dirty="0" err="1"/>
                        <a:t>if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its</a:t>
                      </a:r>
                      <a:r>
                        <a:rPr lang="pt-PT" sz="1200" dirty="0"/>
                        <a:t> 1, </a:t>
                      </a:r>
                      <a:r>
                        <a:rPr lang="pt-PT" sz="1200" dirty="0" err="1"/>
                        <a:t>there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were</a:t>
                      </a:r>
                      <a:r>
                        <a:rPr lang="pt-PT" sz="1200" dirty="0"/>
                        <a:t> tornados </a:t>
                      </a:r>
                      <a:r>
                        <a:rPr lang="pt-PT" sz="1200" dirty="0" err="1"/>
                        <a:t>that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day</a:t>
                      </a:r>
                      <a:r>
                        <a:rPr lang="pt-PT" sz="1200" dirty="0"/>
                        <a:t>; </a:t>
                      </a:r>
                      <a:r>
                        <a:rPr lang="pt-PT" sz="1200" dirty="0" err="1"/>
                        <a:t>if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it’s</a:t>
                      </a:r>
                      <a:r>
                        <a:rPr lang="pt-PT" sz="1200" dirty="0"/>
                        <a:t> 0, </a:t>
                      </a:r>
                      <a:r>
                        <a:rPr lang="pt-PT" sz="1200" dirty="0" err="1"/>
                        <a:t>there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weren’t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26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89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65A56E2-FA8F-ED43-953B-F5B77AE9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96127"/>
              </p:ext>
            </p:extLst>
          </p:nvPr>
        </p:nvGraphicFramePr>
        <p:xfrm>
          <a:off x="251504" y="1349769"/>
          <a:ext cx="8640960" cy="4288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25442065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45367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609379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77519419"/>
                    </a:ext>
                  </a:extLst>
                </a:gridCol>
              </a:tblGrid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where it appears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46007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🇵🇹 </a:t>
                      </a:r>
                      <a:r>
                        <a:rPr lang="pt-PT" sz="16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country associated to the weather and music data.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12075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🎵 </a:t>
                      </a:r>
                      <a:r>
                        <a:rPr lang="en-US" sz="1600" noProof="0" dirty="0"/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song.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37091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🎤 Artist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song’s artist.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33763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＃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Streams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number of streams on Spotify, on a given day, on a given country.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89518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🌐 URL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URL link to directly play a given song on Spotify.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61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9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Weather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Removed excessive data not needed to our visualization (sea level pressure, dew point, station ID…)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Added country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Merged all 53 .csv files into one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Created a column for each indicator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Spotify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Normalized the date format (to match the weather dataset)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Reduced to top 50 (instead of top 200)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Merged with weather dataset</a:t>
            </a:r>
          </a:p>
        </p:txBody>
      </p:sp>
    </p:spTree>
    <p:extLst>
      <p:ext uri="{BB962C8B-B14F-4D97-AF65-F5344CB8AC3E}">
        <p14:creationId xmlns:p14="http://schemas.microsoft.com/office/powerpoint/2010/main" val="73638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Spotify only ranks if streams &gt; 1000</a:t>
            </a:r>
          </a:p>
          <a:p>
            <a:pPr marL="105568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 we reduced from top 200 to top 50, there are a few smaller countries (such as Luxembourg) that don’t have as many data available as other countries. In the minimum, top 15</a:t>
            </a:r>
            <a:endParaRPr lang="en-US" sz="20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Spotify’s API was down during 3 days</a:t>
            </a:r>
          </a:p>
          <a:p>
            <a:pPr marL="1055687" lvl="1" indent="-342900">
              <a:buFont typeface="Arial" panose="020B0604020202020204" pitchFamily="34" charset="0"/>
              <a:buChar char="•"/>
              <a:tabLst>
                <a:tab pos="1147763" algn="l"/>
              </a:tabLst>
            </a:pPr>
            <a:r>
              <a:rPr lang="en-US" sz="2400" dirty="0"/>
              <a:t>Removed the lines corresponding to those 3 days, since there is no data available</a:t>
            </a:r>
            <a:endParaRPr lang="en-US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Songs removed from Spotify</a:t>
            </a:r>
          </a:p>
          <a:p>
            <a:pPr marL="105568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 a very rare case, we found out that a song which was on the top 50 was removed from the platform - so did we from our dataset</a:t>
            </a:r>
          </a:p>
          <a:p>
            <a:pPr lvl="1"/>
            <a:r>
              <a:rPr lang="en-US" sz="3600" dirty="0"/>
              <a:t>Weather indicators</a:t>
            </a:r>
          </a:p>
          <a:p>
            <a:pPr marL="105568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Our weather dataset had a number with 6 digits, corresponding to various weather factors (rain, snow, fog…), but we couldn’t access them directly – we created a new column for each digit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675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11113" indent="-11113"/>
            <a:r>
              <a:rPr lang="en-US" dirty="0"/>
              <a:t>On a sunny day, which song is the most listened worldwide?</a:t>
            </a:r>
            <a:endParaRPr lang="en-US" sz="4000" dirty="0"/>
          </a:p>
          <a:p>
            <a:pPr marL="11113" lvl="1" indent="0"/>
            <a:r>
              <a:rPr lang="en-US" dirty="0"/>
              <a:t>This can be answered by checking the first line in </a:t>
            </a:r>
            <a:r>
              <a:rPr lang="en-US" i="1" dirty="0" err="1"/>
              <a:t>sunny_top.csv</a:t>
            </a:r>
            <a:r>
              <a:rPr lang="en-US" i="1" dirty="0"/>
              <a:t> </a:t>
            </a:r>
            <a:r>
              <a:rPr lang="en-US" dirty="0"/>
              <a:t>as the most listened songs on a sunny day are on top of this table</a:t>
            </a:r>
          </a:p>
          <a:p>
            <a:pPr marL="11113" indent="-11113"/>
            <a:r>
              <a:rPr lang="en-US" dirty="0"/>
              <a:t>If it’s raining, what artists do people listen the most in Ecuador?</a:t>
            </a:r>
            <a:endParaRPr lang="en-US" sz="4000" dirty="0"/>
          </a:p>
          <a:p>
            <a:pPr marL="11113" lvl="1" indent="0"/>
            <a:r>
              <a:rPr lang="en-US" dirty="0"/>
              <a:t>This can be answered by checking the first lines in </a:t>
            </a:r>
            <a:r>
              <a:rPr lang="en-US" i="1" dirty="0" err="1"/>
              <a:t>raining_ecuador.csv</a:t>
            </a:r>
            <a:r>
              <a:rPr lang="en-US" i="1" dirty="0"/>
              <a:t> </a:t>
            </a:r>
            <a:r>
              <a:rPr lang="en-US" dirty="0"/>
              <a:t>as the most listened artists on a raining day on Ecuador are on top of this table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11113" indent="-11113"/>
            <a:r>
              <a:rPr lang="en-US" dirty="0"/>
              <a:t>In what weather conditions is “</a:t>
            </a:r>
            <a:r>
              <a:rPr lang="en-US" i="1" dirty="0" err="1"/>
              <a:t>Despacito</a:t>
            </a:r>
            <a:r>
              <a:rPr lang="en-US" i="1" dirty="0"/>
              <a:t>” </a:t>
            </a:r>
            <a:r>
              <a:rPr lang="en-US" dirty="0"/>
              <a:t>most likely to be heard?</a:t>
            </a:r>
            <a:endParaRPr lang="en-US" sz="4000" dirty="0"/>
          </a:p>
          <a:p>
            <a:pPr marL="11113" lvl="1" indent="0"/>
            <a:r>
              <a:rPr lang="en-US" dirty="0"/>
              <a:t>By checking the </a:t>
            </a:r>
            <a:r>
              <a:rPr lang="en-US" i="1" dirty="0" err="1"/>
              <a:t>despacito_indicators.csv</a:t>
            </a:r>
            <a:r>
              <a:rPr lang="en-US" dirty="0"/>
              <a:t>, the first lines correspond to the weather conditions where people listened more to </a:t>
            </a:r>
            <a:r>
              <a:rPr lang="en-US" dirty="0" err="1"/>
              <a:t>Despacito</a:t>
            </a:r>
            <a:endParaRPr lang="en-US" sz="3600" dirty="0"/>
          </a:p>
          <a:p>
            <a:pPr marL="11113" indent="-11113"/>
            <a:r>
              <a:rPr lang="en-US" dirty="0"/>
              <a:t>Between Portugal (winter) and Australia (summer), where was “</a:t>
            </a:r>
            <a:r>
              <a:rPr lang="en-US" i="1" dirty="0"/>
              <a:t>All I Want For Christmas Is You</a:t>
            </a:r>
            <a:r>
              <a:rPr lang="en-US" dirty="0"/>
              <a:t>” most streamed during Christmas?</a:t>
            </a:r>
            <a:endParaRPr lang="en-US" sz="4000" dirty="0"/>
          </a:p>
          <a:p>
            <a:pPr marL="11113" lvl="1" indent="-11113"/>
            <a:r>
              <a:rPr lang="en-US" dirty="0"/>
              <a:t>This can be checked by analyzing the</a:t>
            </a:r>
            <a:r>
              <a:rPr lang="en-US" i="1" dirty="0"/>
              <a:t> </a:t>
            </a:r>
            <a:r>
              <a:rPr lang="en-US" i="1" dirty="0" err="1"/>
              <a:t>chistmas_eve.csv</a:t>
            </a:r>
            <a:r>
              <a:rPr lang="en-US" dirty="0"/>
              <a:t>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905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11113" lvl="0" indent="-11113"/>
            <a:r>
              <a:rPr lang="en-US" dirty="0"/>
              <a:t>How likely is “</a:t>
            </a:r>
            <a:r>
              <a:rPr lang="en-US" i="1" dirty="0"/>
              <a:t>Let It Snow</a:t>
            </a:r>
            <a:r>
              <a:rPr lang="en-US" dirty="0"/>
              <a:t>” to be streamed during snow days?</a:t>
            </a:r>
            <a:endParaRPr lang="pt-PT" dirty="0"/>
          </a:p>
          <a:p>
            <a:pPr marL="11113" lvl="1" indent="-11113"/>
            <a:r>
              <a:rPr lang="en-US" dirty="0"/>
              <a:t>This can be checked by analyzing the</a:t>
            </a:r>
            <a:r>
              <a:rPr lang="en-US" i="1" dirty="0"/>
              <a:t> </a:t>
            </a:r>
            <a:r>
              <a:rPr lang="en-US" i="1" dirty="0" err="1"/>
              <a:t>let_it_snow.csv</a:t>
            </a:r>
            <a:r>
              <a:rPr lang="en-US" dirty="0"/>
              <a:t> file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961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 — Spotify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chemeClr val="tx1"/>
                </a:solidFill>
              </a:rPr>
              <a:t>spotify.csv</a:t>
            </a:r>
            <a:endParaRPr lang="en-US" b="0" i="1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Top 200 songs streamed each day, for each of the 53 countries Spotify is available in, from 2017/01/01 to 2018/01/09</a:t>
            </a:r>
          </a:p>
        </p:txBody>
      </p:sp>
    </p:spTree>
    <p:extLst>
      <p:ext uri="{BB962C8B-B14F-4D97-AF65-F5344CB8AC3E}">
        <p14:creationId xmlns:p14="http://schemas.microsoft.com/office/powerpoint/2010/main" val="375696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151191-2741-5B4B-A122-BAFE8B5E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" y="2590800"/>
            <a:ext cx="8813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 — Weather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53 </a:t>
            </a:r>
            <a:r>
              <a:rPr lang="en-US" b="0" i="1" dirty="0" err="1">
                <a:solidFill>
                  <a:schemeClr val="tx1"/>
                </a:solidFill>
              </a:rPr>
              <a:t>xx.csv</a:t>
            </a:r>
            <a:r>
              <a:rPr lang="en-US" b="0" i="1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xx = country code (</a:t>
            </a:r>
            <a:r>
              <a:rPr lang="en-US" b="0" dirty="0" err="1">
                <a:solidFill>
                  <a:schemeClr val="tx1"/>
                </a:solidFill>
              </a:rPr>
              <a:t>pt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es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fr</a:t>
            </a:r>
            <a:r>
              <a:rPr lang="en-US" b="0" dirty="0">
                <a:solidFill>
                  <a:schemeClr val="tx1"/>
                </a:solidFill>
              </a:rPr>
              <a:t>, it,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2017 daily weather conditions for the most populated city of each of the 53 countries Spotify is available in</a:t>
            </a:r>
          </a:p>
        </p:txBody>
      </p:sp>
    </p:spTree>
    <p:extLst>
      <p:ext uri="{BB962C8B-B14F-4D97-AF65-F5344CB8AC3E}">
        <p14:creationId xmlns:p14="http://schemas.microsoft.com/office/powerpoint/2010/main" val="251484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373525-9D99-324C-B30D-B669BD49E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" y="2804836"/>
            <a:ext cx="9144000" cy="12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weather.csv</a:t>
            </a:r>
            <a:r>
              <a:rPr lang="en-US" dirty="0"/>
              <a:t> — 13,5MB, 19.345 rows</a:t>
            </a:r>
          </a:p>
          <a:p>
            <a:pPr marL="446088" lvl="1" indent="11113"/>
            <a:r>
              <a:rPr lang="en-GB" dirty="0"/>
              <a:t>was generated from all the 53 </a:t>
            </a:r>
            <a:r>
              <a:rPr lang="en-GB" dirty="0" err="1"/>
              <a:t>xx.csv</a:t>
            </a:r>
            <a:r>
              <a:rPr lang="en-GB" dirty="0"/>
              <a:t> files (xx = country code, like </a:t>
            </a:r>
            <a:r>
              <a:rPr lang="en-GB" dirty="0" err="1"/>
              <a:t>pt</a:t>
            </a:r>
            <a:r>
              <a:rPr lang="en-GB" dirty="0"/>
              <a:t> — Portugal, </a:t>
            </a:r>
            <a:r>
              <a:rPr lang="en-GB" dirty="0" err="1"/>
              <a:t>es</a:t>
            </a:r>
            <a:r>
              <a:rPr lang="en-GB" dirty="0"/>
              <a:t> — Spain…), and contains all the processed information about the weather conditions in each country in 2017;</a:t>
            </a:r>
            <a:r>
              <a:rPr lang="pt-PT" sz="3600" dirty="0"/>
              <a:t> </a:t>
            </a:r>
          </a:p>
          <a:p>
            <a:r>
              <a:rPr lang="en-GB" dirty="0" err="1"/>
              <a:t>processed_spotify.csv</a:t>
            </a:r>
            <a:r>
              <a:rPr lang="en-GB" dirty="0"/>
              <a:t> — 151MB, 933.607 rows</a:t>
            </a:r>
            <a:endParaRPr lang="en-US" sz="4000" dirty="0"/>
          </a:p>
          <a:p>
            <a:pPr marL="446088" lvl="1" indent="11113"/>
            <a:r>
              <a:rPr lang="en-GB" dirty="0"/>
              <a:t>was generated from </a:t>
            </a:r>
            <a:r>
              <a:rPr lang="en-GB" dirty="0" err="1"/>
              <a:t>spotify.csv</a:t>
            </a:r>
            <a:r>
              <a:rPr lang="en-GB" dirty="0"/>
              <a:t> and contains mostly the same information, but processed in order to uniformize data;</a:t>
            </a:r>
            <a:r>
              <a:rPr lang="pt-P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full_dataset.csv</a:t>
            </a:r>
            <a:r>
              <a:rPr lang="en-GB" dirty="0"/>
              <a:t> — 178MB, 933.607 rows</a:t>
            </a:r>
            <a:endParaRPr lang="en-US" dirty="0"/>
          </a:p>
          <a:p>
            <a:pPr marL="446088" lvl="1" indent="11113"/>
            <a:r>
              <a:rPr lang="en-GB" dirty="0"/>
              <a:t>was generated from </a:t>
            </a:r>
            <a:r>
              <a:rPr lang="en-GB" dirty="0" err="1"/>
              <a:t>weather.csv</a:t>
            </a:r>
            <a:r>
              <a:rPr lang="en-GB" dirty="0"/>
              <a:t> and </a:t>
            </a:r>
            <a:r>
              <a:rPr lang="en-GB" dirty="0" err="1"/>
              <a:t>spotify.csv</a:t>
            </a:r>
            <a:r>
              <a:rPr lang="en-GB" dirty="0"/>
              <a:t> and contains all the processed information about the weather conditions and the most streamed songs in each day;</a:t>
            </a:r>
            <a:endParaRPr lang="pt-PT" sz="3600" dirty="0"/>
          </a:p>
          <a:p>
            <a:r>
              <a:rPr lang="en-GB" dirty="0" err="1"/>
              <a:t>songs_temp.csv</a:t>
            </a:r>
            <a:r>
              <a:rPr lang="en-GB" dirty="0"/>
              <a:t> — 7.55MB, 49.798 rows</a:t>
            </a:r>
            <a:endParaRPr lang="en-US" sz="4000" dirty="0"/>
          </a:p>
          <a:p>
            <a:pPr marL="446088" lvl="1" indent="11113"/>
            <a:r>
              <a:rPr lang="en-GB" dirty="0"/>
              <a:t>was derived from </a:t>
            </a:r>
            <a:r>
              <a:rPr lang="en-GB" dirty="0" err="1"/>
              <a:t>full_dataset.csv</a:t>
            </a:r>
            <a:r>
              <a:rPr lang="en-GB" dirty="0"/>
              <a:t> and contains all the information about the songs, and it is sorted by streams and temperature.</a:t>
            </a:r>
            <a:r>
              <a:rPr lang="pt-P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5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3230</TotalTime>
  <Words>1232</Words>
  <Application>Microsoft Macintosh PowerPoint</Application>
  <PresentationFormat>Apresentação no Ecrã (4:3)</PresentationFormat>
  <Paragraphs>170</Paragraphs>
  <Slides>22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351</cp:revision>
  <dcterms:created xsi:type="dcterms:W3CDTF">2010-04-13T09:45:33Z</dcterms:created>
  <dcterms:modified xsi:type="dcterms:W3CDTF">2018-10-19T11:53:21Z</dcterms:modified>
</cp:coreProperties>
</file>